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15" r:id="rId2"/>
    <p:sldId id="416" r:id="rId3"/>
    <p:sldId id="417"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7" r:id="rId3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e Clarke" initials="" lastIdx="2" clrIdx="0"/>
  <p:cmAuthor id="1" name="Paul Shaffer" initials="P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3955" autoAdjust="0"/>
  </p:normalViewPr>
  <p:slideViewPr>
    <p:cSldViewPr>
      <p:cViewPr>
        <p:scale>
          <a:sx n="70" d="100"/>
          <a:sy n="70" d="100"/>
        </p:scale>
        <p:origin x="-1056"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6"/>
    </p:cViewPr>
  </p:sorterViewPr>
  <p:notesViewPr>
    <p:cSldViewPr>
      <p:cViewPr>
        <p:scale>
          <a:sx n="100" d="100"/>
          <a:sy n="100" d="100"/>
        </p:scale>
        <p:origin x="-1566" y="594"/>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8-16T12:47:21.589" idx="1">
    <p:pos x="2795" y="964"/>
    <p:text>Please see (slide) notes page about use of presentation and images.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51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51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51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94F2E9D-336B-4C16-991B-F41661F5CAD7}" type="slidenum">
              <a:rPr lang="en-GB"/>
              <a:pPr>
                <a:defRPr/>
              </a:pPr>
              <a:t>‹#›</a:t>
            </a:fld>
            <a:endParaRPr lang="en-GB"/>
          </a:p>
        </p:txBody>
      </p:sp>
    </p:spTree>
    <p:extLst>
      <p:ext uri="{BB962C8B-B14F-4D97-AF65-F5344CB8AC3E}">
        <p14:creationId xmlns:p14="http://schemas.microsoft.com/office/powerpoint/2010/main" val="3574963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65540" name="Rectangle 4"/>
          <p:cNvSpPr>
            <a:spLocks noGrp="1" noRot="1" noChangeAspect="1" noChangeArrowheads="1" noTextEdit="1"/>
          </p:cNvSpPr>
          <p:nvPr>
            <p:ph type="sldImg" idx="2"/>
          </p:nvPr>
        </p:nvSpPr>
        <p:spPr bwMode="auto">
          <a:xfrm>
            <a:off x="9175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BEA0DB9E-2DC5-42A4-9A3C-076D640DEB1D}" type="slidenum">
              <a:rPr lang="en-GB"/>
              <a:pPr>
                <a:defRPr/>
              </a:pPr>
              <a:t>‹#›</a:t>
            </a:fld>
            <a:endParaRPr lang="en-GB"/>
          </a:p>
        </p:txBody>
      </p:sp>
    </p:spTree>
    <p:extLst>
      <p:ext uri="{BB962C8B-B14F-4D97-AF65-F5344CB8AC3E}">
        <p14:creationId xmlns:p14="http://schemas.microsoft.com/office/powerpoint/2010/main" val="4154769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1pPr>
    <a:lvl2pPr marL="4572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smtClean="0">
                <a:ea typeface="ＭＳ Ｐゴシック" pitchFamily="34" charset="-128"/>
              </a:rPr>
              <a:t>Presentation provides an overview of the opportunities for retrofitting to manage surface water. It’s based on </a:t>
            </a:r>
            <a:r>
              <a:rPr lang="en-GB" b="1" dirty="0" smtClean="0">
                <a:ea typeface="ＭＳ Ｐゴシック" pitchFamily="34" charset="-128"/>
              </a:rPr>
              <a:t>CIRIA publication C713 Retrofitting to manage surface water</a:t>
            </a:r>
            <a:r>
              <a:rPr lang="en-GB" dirty="0" smtClean="0">
                <a:ea typeface="ＭＳ Ｐゴシック" pitchFamily="34" charset="-128"/>
              </a:rPr>
              <a:t>.</a:t>
            </a:r>
          </a:p>
          <a:p>
            <a:pPr marL="171450" indent="-171450">
              <a:buFontTx/>
              <a:buChar char="•"/>
            </a:pPr>
            <a:r>
              <a:rPr lang="en-GB" dirty="0" smtClean="0">
                <a:ea typeface="ＭＳ Ｐゴシック" pitchFamily="34" charset="-128"/>
              </a:rPr>
              <a:t>As the framework that stakeholders operate in changes, we have the opportunity to retrofit surface water management measures in a joined up and holistic way. </a:t>
            </a:r>
          </a:p>
          <a:p>
            <a:pPr marL="171450" indent="-171450">
              <a:buFontTx/>
              <a:buChar char="•"/>
            </a:pPr>
            <a:r>
              <a:rPr lang="en-GB" dirty="0" smtClean="0">
                <a:ea typeface="ＭＳ Ｐゴシック" pitchFamily="34" charset="-128"/>
              </a:rPr>
              <a:t>The guidance and this presentation sets out the key opportunities we have and issues we face, that will provide the driving force for a different approach to retrofitting surface water management measures. </a:t>
            </a:r>
          </a:p>
          <a:p>
            <a:pPr marL="171450" indent="-171450">
              <a:buFontTx/>
              <a:buChar char="•"/>
            </a:pPr>
            <a:endParaRPr lang="en-GB" dirty="0">
              <a:ea typeface="ＭＳ Ｐゴシック" pitchFamily="34" charset="-128"/>
            </a:endParaRPr>
          </a:p>
          <a:p>
            <a:pPr marL="171450" indent="-171450">
              <a:buFontTx/>
              <a:buChar char="•"/>
            </a:pPr>
            <a:endParaRPr lang="en-GB" dirty="0" smtClean="0">
              <a:ea typeface="ＭＳ Ｐゴシック" pitchFamily="34" charset="-128"/>
            </a:endParaRPr>
          </a:p>
          <a:p>
            <a:pPr marL="171450" indent="-171450">
              <a:buFontTx/>
              <a:buChar char="•"/>
            </a:pPr>
            <a:endParaRPr lang="en-US" dirty="0"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D8188E5-493E-4D7F-A8AC-D16205ACE400}" type="slidenum">
              <a:rPr lang="en-US" smtClean="0"/>
              <a:pPr eaLnBrk="1" hangingPunct="1"/>
              <a:t>1</a:t>
            </a:fld>
            <a:endParaRPr lang="en-US" smtClean="0"/>
          </a:p>
        </p:txBody>
      </p:sp>
      <p:sp>
        <p:nvSpPr>
          <p:cNvPr id="2" name="TextBox 1"/>
          <p:cNvSpPr txBox="1"/>
          <p:nvPr/>
        </p:nvSpPr>
        <p:spPr>
          <a:xfrm>
            <a:off x="2318717" y="7519603"/>
            <a:ext cx="4140460" cy="2031325"/>
          </a:xfrm>
          <a:prstGeom prst="rect">
            <a:avLst/>
          </a:prstGeom>
          <a:solidFill>
            <a:srgbClr val="CCFFFF">
              <a:alpha val="70000"/>
            </a:srgbClr>
          </a:solidFill>
          <a:ln>
            <a:solidFill>
              <a:srgbClr val="FFC000"/>
            </a:solidFill>
          </a:ln>
        </p:spPr>
        <p:txBody>
          <a:bodyPr wrap="square" rtlCol="0">
            <a:spAutoFit/>
          </a:bodyPr>
          <a:lstStyle/>
          <a:p>
            <a:r>
              <a:rPr lang="en-GB" sz="1600" b="1" dirty="0" smtClean="0">
                <a:solidFill>
                  <a:srgbClr val="FF0000"/>
                </a:solidFill>
                <a:latin typeface="+mn-lt"/>
              </a:rPr>
              <a:t>Use of presentation and images</a:t>
            </a:r>
          </a:p>
          <a:p>
            <a:endParaRPr lang="en-GB" sz="1100" dirty="0" smtClean="0">
              <a:solidFill>
                <a:srgbClr val="FF0000"/>
              </a:solidFill>
              <a:latin typeface="+mn-lt"/>
            </a:endParaRPr>
          </a:p>
          <a:p>
            <a:r>
              <a:rPr lang="en-GB" sz="1100" b="1" dirty="0" smtClean="0">
                <a:solidFill>
                  <a:srgbClr val="FF0000"/>
                </a:solidFill>
                <a:latin typeface="+mn-lt"/>
              </a:rPr>
              <a:t>Presentation</a:t>
            </a:r>
            <a:endParaRPr lang="en-GB" sz="1100" b="1" dirty="0">
              <a:solidFill>
                <a:srgbClr val="FF0000"/>
              </a:solidFill>
              <a:latin typeface="+mn-lt"/>
            </a:endParaRPr>
          </a:p>
          <a:p>
            <a:r>
              <a:rPr lang="en-GB" sz="1100" dirty="0" smtClean="0">
                <a:solidFill>
                  <a:srgbClr val="FF0000"/>
                </a:solidFill>
                <a:latin typeface="+mn-lt"/>
              </a:rPr>
              <a:t>Please make use of the presentation and feel free to adapt as required. Please also acknowledge its source as CIRIA C713 presentation.</a:t>
            </a:r>
          </a:p>
          <a:p>
            <a:endParaRPr lang="en-GB" sz="1100" dirty="0">
              <a:solidFill>
                <a:srgbClr val="FF0000"/>
              </a:solidFill>
              <a:latin typeface="+mn-lt"/>
            </a:endParaRPr>
          </a:p>
          <a:p>
            <a:r>
              <a:rPr lang="en-GB" sz="1100" b="1" dirty="0" smtClean="0">
                <a:solidFill>
                  <a:srgbClr val="FF0000"/>
                </a:solidFill>
                <a:latin typeface="+mn-lt"/>
              </a:rPr>
              <a:t>Images</a:t>
            </a:r>
          </a:p>
          <a:p>
            <a:r>
              <a:rPr lang="en-GB" sz="1100" dirty="0" smtClean="0">
                <a:solidFill>
                  <a:srgbClr val="FF0000"/>
                </a:solidFill>
                <a:latin typeface="+mn-lt"/>
              </a:rPr>
              <a:t>Images that have not been attributed to organisations or individuals ie (Jo </a:t>
            </a:r>
            <a:r>
              <a:rPr lang="en-GB" sz="1100" dirty="0" err="1" smtClean="0">
                <a:solidFill>
                  <a:srgbClr val="FF0000"/>
                </a:solidFill>
                <a:latin typeface="+mn-lt"/>
              </a:rPr>
              <a:t>Bloggs</a:t>
            </a:r>
            <a:r>
              <a:rPr lang="en-GB" sz="1100" dirty="0" smtClean="0">
                <a:solidFill>
                  <a:srgbClr val="FF0000"/>
                </a:solidFill>
                <a:latin typeface="+mn-lt"/>
              </a:rPr>
              <a:t>) can be used. Again please acknowledge its source as CIRIA C713 presentation.</a:t>
            </a:r>
            <a:endParaRPr lang="en-GB" sz="1100" dirty="0">
              <a:solidFill>
                <a:srgbClr val="FF0000"/>
              </a:solidFill>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4AC5BDD-25CA-4F04-843C-CCA4C729D3F3}" type="slidenum">
              <a:rPr lang="en-GB" smtClean="0"/>
              <a:pPr eaLnBrk="1" hangingPunct="1"/>
              <a:t>10</a:t>
            </a:fld>
            <a:endParaRPr lang="en-GB" smtClean="0"/>
          </a:p>
        </p:txBody>
      </p:sp>
      <p:sp>
        <p:nvSpPr>
          <p:cNvPr id="36867" name="Rectangle 7"/>
          <p:cNvSpPr txBox="1">
            <a:spLocks noGrp="1" noChangeArrowheads="1"/>
          </p:cNvSpPr>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7" rIns="91435" bIns="45717"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defRPr/>
            </a:pPr>
            <a:fld id="{961C0C4D-AC20-45DF-8EF1-2C2570D2DA9E}" type="slidenum">
              <a:rPr lang="en-GB" sz="1200" smtClean="0"/>
              <a:pPr algn="r" eaLnBrk="1" hangingPunct="1">
                <a:defRPr/>
              </a:pPr>
              <a:t>10</a:t>
            </a:fld>
            <a:endParaRPr lang="en-GB" sz="1200" smtClean="0"/>
          </a:p>
        </p:txBody>
      </p:sp>
      <p:sp>
        <p:nvSpPr>
          <p:cNvPr id="471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Diffuse pollution</a:t>
            </a:r>
            <a:r>
              <a:rPr lang="en-GB" b="1" baseline="0" dirty="0" smtClean="0">
                <a:ea typeface="ＭＳ Ｐゴシック" pitchFamily="34" charset="-128"/>
              </a:rPr>
              <a:t> – Combined Sewer Overflows</a:t>
            </a:r>
            <a:endParaRPr lang="en-GB" b="1" dirty="0" smtClean="0">
              <a:ea typeface="ＭＳ Ｐゴシック" pitchFamily="34" charset="-128"/>
            </a:endParaRPr>
          </a:p>
          <a:p>
            <a:pPr marL="266700" indent="-266700" eaLnBrk="1" hangingPunct="1">
              <a:buFontTx/>
              <a:buChar char="•"/>
            </a:pPr>
            <a:r>
              <a:rPr lang="en-GB" dirty="0" smtClean="0">
                <a:ea typeface="ＭＳ Ｐゴシック" pitchFamily="34" charset="-128"/>
              </a:rPr>
              <a:t>The same can be said for Combined Sewer Overflow (CSO) discharges, which we can identify that need improving. </a:t>
            </a:r>
          </a:p>
          <a:p>
            <a:pPr marL="266700" indent="-266700" eaLnBrk="1" hangingPunct="1">
              <a:buFontTx/>
              <a:buChar char="•"/>
            </a:pPr>
            <a:r>
              <a:rPr lang="en-GB" dirty="0" smtClean="0">
                <a:ea typeface="ＭＳ Ｐゴシック" pitchFamily="34" charset="-128"/>
              </a:rPr>
              <a:t>Raw sewage, mixed with excess surface water, enters our rivers through these CSOs, as seen here in the Thames.</a:t>
            </a:r>
          </a:p>
          <a:p>
            <a:pPr marL="266700" indent="-266700" eaLnBrk="1" hangingPunct="1">
              <a:buFontTx/>
              <a:buChar char="•"/>
            </a:pPr>
            <a:r>
              <a:rPr lang="en-GB" dirty="0" smtClean="0">
                <a:ea typeface="ＭＳ Ｐゴシック" pitchFamily="34" charset="-128"/>
              </a:rPr>
              <a:t>There are a variety of approaches to deal with this challenge, some providing more benefits than others.</a:t>
            </a:r>
          </a:p>
          <a:p>
            <a:pPr eaLnBrk="1" hangingPunct="1">
              <a:buFontTx/>
              <a:buChar char="•"/>
            </a:pPr>
            <a:endParaRPr lang="en-GB"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A40D3AC-B11A-4671-ADA9-A9E5728DF479}" type="slidenum">
              <a:rPr lang="en-GB" smtClean="0"/>
              <a:pPr eaLnBrk="1" hangingPunct="1"/>
              <a:t>11</a:t>
            </a:fld>
            <a:endParaRPr lang="en-GB" smtClean="0"/>
          </a:p>
        </p:txBody>
      </p:sp>
      <p:sp>
        <p:nvSpPr>
          <p:cNvPr id="37891" name="Rectangle 7"/>
          <p:cNvSpPr txBox="1">
            <a:spLocks noGrp="1" noChangeArrowheads="1"/>
          </p:cNvSpPr>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7" rIns="91435" bIns="45717"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defRPr/>
            </a:pPr>
            <a:fld id="{09EDF6ED-A0DF-4003-AB0C-80F5014DA36E}" type="slidenum">
              <a:rPr lang="en-GB" sz="1200" smtClean="0"/>
              <a:pPr algn="r" eaLnBrk="1" hangingPunct="1">
                <a:defRPr/>
              </a:pPr>
              <a:t>11</a:t>
            </a:fld>
            <a:endParaRPr lang="en-GB" sz="1200" smtClean="0"/>
          </a:p>
        </p:txBody>
      </p:sp>
      <p:sp>
        <p:nvSpPr>
          <p:cNvPr id="481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Diffuse pollution – surface</a:t>
            </a:r>
            <a:r>
              <a:rPr lang="en-GB" b="1" baseline="0" dirty="0" smtClean="0">
                <a:ea typeface="ＭＳ Ｐゴシック" pitchFamily="34" charset="-128"/>
              </a:rPr>
              <a:t> water runoff</a:t>
            </a:r>
            <a:endParaRPr lang="en-GB" b="1" dirty="0" smtClean="0">
              <a:ea typeface="ＭＳ Ｐゴシック" pitchFamily="34" charset="-128"/>
            </a:endParaRPr>
          </a:p>
          <a:p>
            <a:pPr marL="266700" indent="-266700" eaLnBrk="1" hangingPunct="1">
              <a:buFontTx/>
              <a:buChar char="•"/>
            </a:pPr>
            <a:r>
              <a:rPr lang="en-GB" dirty="0" smtClean="0">
                <a:ea typeface="ＭＳ Ｐゴシック" pitchFamily="34" charset="-128"/>
              </a:rPr>
              <a:t>Problems also occur when oils and heavy metals are washed from the surface with diffuse pollution, that can enter watercourses via surface water drainage and combined sewer overflow discharges.</a:t>
            </a:r>
          </a:p>
          <a:p>
            <a:pPr marL="266700" indent="-266700" eaLnBrk="1" hangingPunct="1">
              <a:buFontTx/>
              <a:buChar char="•"/>
            </a:pPr>
            <a:r>
              <a:rPr lang="en-GB" dirty="0" smtClean="0">
                <a:ea typeface="ＭＳ Ｐゴシック" pitchFamily="34" charset="-128"/>
              </a:rPr>
              <a:t>This is especially the case after prolonged dry periods. </a:t>
            </a:r>
          </a:p>
          <a:p>
            <a:pPr marL="266700" indent="-266700" eaLnBrk="1" hangingPunct="1">
              <a:buFontTx/>
              <a:buChar char="•"/>
            </a:pPr>
            <a:r>
              <a:rPr lang="en-GB" dirty="0" smtClean="0">
                <a:ea typeface="ＭＳ Ｐゴシック" pitchFamily="34" charset="-128"/>
              </a:rPr>
              <a:t>Targets to meet the Water Framework Directive are fast approaching and this could be an imminent problem that we need to resolve. </a:t>
            </a:r>
          </a:p>
          <a:p>
            <a:pPr eaLnBrk="1" hangingPunct="1">
              <a:buFontTx/>
              <a:buChar char="•"/>
            </a:pPr>
            <a:endParaRPr lang="en-GB"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GB" b="1" dirty="0" smtClean="0">
                <a:ea typeface="ＭＳ Ｐゴシック" pitchFamily="34" charset="-128"/>
              </a:rPr>
              <a:t>Challenges</a:t>
            </a:r>
          </a:p>
          <a:p>
            <a:pPr marL="171450" indent="-171450">
              <a:buFontTx/>
              <a:buChar char="•"/>
            </a:pPr>
            <a:r>
              <a:rPr lang="en-GB" dirty="0" smtClean="0">
                <a:ea typeface="ＭＳ Ｐゴシック" pitchFamily="34" charset="-128"/>
              </a:rPr>
              <a:t>Whilst we have current drivers which can be seen as opportunities, there are further challenges (or opportunities) lurking ahead.</a:t>
            </a:r>
          </a:p>
          <a:p>
            <a:pPr marL="171450" indent="-171450">
              <a:buFontTx/>
              <a:buChar char="•"/>
            </a:pPr>
            <a:r>
              <a:rPr lang="en-GB" dirty="0" smtClean="0">
                <a:ea typeface="ＭＳ Ｐゴシック" pitchFamily="34" charset="-128"/>
              </a:rPr>
              <a:t>The current and potentially short to medium term economic problems and uncertainty is forcing stakeholders to drive more for less. However, funding overall, could represent a significant challenge going forward. </a:t>
            </a:r>
          </a:p>
          <a:p>
            <a:pPr marL="171450" indent="-171450">
              <a:buFontTx/>
              <a:buChar char="•"/>
            </a:pPr>
            <a:r>
              <a:rPr lang="en-GB" dirty="0" smtClean="0">
                <a:ea typeface="ＭＳ Ｐゴシック" pitchFamily="34" charset="-128"/>
              </a:rPr>
              <a:t>We have European Directives we will need to comply with such as the Water Framework Directive (looking at the quality of water bodies).</a:t>
            </a:r>
          </a:p>
          <a:p>
            <a:pPr marL="171450" indent="-171450">
              <a:buFontTx/>
              <a:buChar char="•"/>
            </a:pPr>
            <a:r>
              <a:rPr lang="en-GB" dirty="0" smtClean="0">
                <a:ea typeface="ＭＳ Ｐゴシック" pitchFamily="34" charset="-128"/>
              </a:rPr>
              <a:t>New development (although we hope we can control better) and urban creep will place increased burdens on our aging infrastructure. </a:t>
            </a:r>
          </a:p>
          <a:p>
            <a:pPr marL="171450" indent="-171450">
              <a:buFontTx/>
              <a:buChar char="•"/>
            </a:pPr>
            <a:r>
              <a:rPr lang="en-GB" dirty="0" smtClean="0">
                <a:ea typeface="ＭＳ Ｐゴシック" pitchFamily="34" charset="-128"/>
              </a:rPr>
              <a:t>UKCP09 projections for climate change indicate that our climate will change, and place further pressures on the infrastructure..</a:t>
            </a:r>
          </a:p>
          <a:p>
            <a:pPr marL="171450" indent="-171450">
              <a:buFontTx/>
              <a:buChar char="•"/>
            </a:pPr>
            <a:endParaRPr lang="en-GB" dirty="0" smtClean="0">
              <a:ea typeface="ＭＳ Ｐゴシック" pitchFamily="34" charset="-128"/>
            </a:endParaRPr>
          </a:p>
          <a:p>
            <a:pPr marL="171450" indent="-171450">
              <a:buFontTx/>
              <a:buChar char="•"/>
            </a:pPr>
            <a:r>
              <a:rPr lang="en-GB" dirty="0" smtClean="0">
                <a:ea typeface="ＭＳ Ｐゴシック" pitchFamily="34" charset="-128"/>
              </a:rPr>
              <a:t>Therefore, we cannot address the challenges we face simply through good surface water management in new developments.</a:t>
            </a:r>
            <a:endParaRPr lang="en-US" dirty="0"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2A65F2A-8EC0-479C-8BB7-0FAC80A27892}"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itchFamily="34" charset="0"/>
              <a:buNone/>
              <a:defRPr/>
            </a:pPr>
            <a:r>
              <a:rPr lang="en-US" b="1" dirty="0" smtClean="0">
                <a:ea typeface="ＭＳ Ｐゴシック" charset="-128"/>
              </a:rPr>
              <a:t>Working with communities</a:t>
            </a:r>
            <a:r>
              <a:rPr lang="en-US" b="1" baseline="0" dirty="0" smtClean="0">
                <a:ea typeface="ＭＳ Ｐゴシック" charset="-128"/>
              </a:rPr>
              <a:t> and individuals</a:t>
            </a:r>
            <a:endParaRPr lang="en-US" b="1" dirty="0" smtClean="0">
              <a:ea typeface="ＭＳ Ｐゴシック" charset="-128"/>
            </a:endParaRPr>
          </a:p>
          <a:p>
            <a:pPr marL="171450" indent="-171450">
              <a:buFont typeface="Arial" pitchFamily="34" charset="0"/>
              <a:buChar char="•"/>
              <a:defRPr/>
            </a:pPr>
            <a:r>
              <a:rPr lang="en-US" dirty="0" smtClean="0">
                <a:ea typeface="ＭＳ Ｐゴシック" charset="-128"/>
              </a:rPr>
              <a:t>If we are to make a success of managing surface water and responding to the opportunities and challenges, we will have to retrofit at the property level and in the public domain. This may reshape our urban areas for good. </a:t>
            </a:r>
          </a:p>
          <a:p>
            <a:pPr marL="171450" indent="-171450">
              <a:buFont typeface="Arial" pitchFamily="34" charset="0"/>
              <a:buChar char="•"/>
              <a:defRPr/>
            </a:pPr>
            <a:r>
              <a:rPr lang="en-US" dirty="0" smtClean="0">
                <a:ea typeface="ＭＳ Ｐゴシック" charset="-128"/>
              </a:rPr>
              <a:t>However, one of the biggest challenges is to work with property owners/dwellers to accept greater responsibility</a:t>
            </a:r>
          </a:p>
          <a:p>
            <a:pPr marL="171450" indent="-171450">
              <a:buFont typeface="Arial" pitchFamily="34" charset="0"/>
              <a:buChar char="•"/>
              <a:defRPr/>
            </a:pPr>
            <a:r>
              <a:rPr lang="en-US" dirty="0" smtClean="0">
                <a:ea typeface="ＭＳ Ｐゴシック" charset="-128"/>
              </a:rPr>
              <a:t>This requires good engagement, that understands their needs and what is important to them before understanding what they may wish to support and play a part. Along with this, </a:t>
            </a:r>
            <a:r>
              <a:rPr lang="en-US" dirty="0" err="1" smtClean="0">
                <a:ea typeface="ＭＳ Ｐゴシック" charset="-128"/>
              </a:rPr>
              <a:t>incentivisation</a:t>
            </a:r>
            <a:r>
              <a:rPr lang="en-US" dirty="0" smtClean="0">
                <a:ea typeface="ＭＳ Ｐゴシック" charset="-128"/>
              </a:rPr>
              <a:t> is required – financial; harvesting…. Greening etc..</a:t>
            </a:r>
          </a:p>
          <a:p>
            <a:pPr marL="171450" indent="-171450">
              <a:buFont typeface="Arial" pitchFamily="34" charset="0"/>
              <a:buChar char="•"/>
              <a:defRPr/>
            </a:pPr>
            <a:r>
              <a:rPr lang="en-US" dirty="0" smtClean="0">
                <a:ea typeface="ＭＳ Ｐゴシック" charset="-128"/>
              </a:rPr>
              <a:t>First example, is a small rain garden in a low rise residential estate in Islington, here there’s an information and interpretation board presenting the approach and benefits.</a:t>
            </a:r>
          </a:p>
          <a:p>
            <a:pPr marL="171450" indent="-171450">
              <a:buFont typeface="Arial" pitchFamily="34" charset="0"/>
              <a:buChar char="•"/>
              <a:defRPr/>
            </a:pPr>
            <a:r>
              <a:rPr lang="en-US" dirty="0" smtClean="0">
                <a:ea typeface="ＭＳ Ｐゴシック" charset="-128"/>
              </a:rPr>
              <a:t>Second example, in the Dings development in Bristol SUSTRANS and the Council had 2 years of engagement with the community in this areas before measures were retrofitted as part of a </a:t>
            </a:r>
            <a:r>
              <a:rPr lang="en-US" dirty="0" err="1" smtClean="0">
                <a:ea typeface="ＭＳ Ｐゴシック" charset="-128"/>
              </a:rPr>
              <a:t>Homezone</a:t>
            </a:r>
            <a:r>
              <a:rPr lang="en-US" dirty="0" smtClean="0">
                <a:ea typeface="ＭＳ Ｐゴシック" charset="-128"/>
              </a:rPr>
              <a:t> initiative (that introduced shared spaces). .</a:t>
            </a:r>
          </a:p>
          <a:p>
            <a:pPr marL="171450" indent="-171450">
              <a:buFont typeface="Arial" pitchFamily="34" charset="0"/>
              <a:buChar char="•"/>
              <a:defRPr/>
            </a:pPr>
            <a:r>
              <a:rPr lang="en-US" dirty="0" smtClean="0">
                <a:ea typeface="ＭＳ Ｐゴシック" charset="-128"/>
              </a:rPr>
              <a:t>Third example, in the catchment of Little Stringybark Creek in Victoria (Australia) there has been an auction to </a:t>
            </a:r>
            <a:r>
              <a:rPr lang="en-US" altLang="en-US" dirty="0" smtClean="0">
                <a:ea typeface="ＭＳ Ｐゴシック" charset="-128"/>
              </a:rPr>
              <a:t>‘</a:t>
            </a:r>
            <a:r>
              <a:rPr lang="en-US" dirty="0" smtClean="0">
                <a:ea typeface="ＭＳ Ｐゴシック" charset="-128"/>
              </a:rPr>
              <a:t>sell</a:t>
            </a:r>
            <a:r>
              <a:rPr lang="en-US" altLang="en-US" dirty="0" smtClean="0">
                <a:ea typeface="ＭＳ Ｐゴシック" charset="-128"/>
              </a:rPr>
              <a:t>’</a:t>
            </a:r>
            <a:r>
              <a:rPr lang="en-US" dirty="0" smtClean="0">
                <a:ea typeface="ＭＳ Ｐゴシック" charset="-128"/>
              </a:rPr>
              <a:t> disconnection and the take-up rate is now around 38%  of the 748 properties.</a:t>
            </a:r>
          </a:p>
          <a:p>
            <a:pPr>
              <a:defRPr/>
            </a:pPr>
            <a:endParaRPr lang="en-US" dirty="0" smtClean="0">
              <a:ea typeface="ＭＳ Ｐゴシック"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749073-96BB-4A0E-A621-5F9E97DE250D}"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GB" b="1" dirty="0" smtClean="0">
                <a:ea typeface="ＭＳ Ｐゴシック" pitchFamily="34" charset="-128"/>
              </a:rPr>
              <a:t>What can be done</a:t>
            </a:r>
          </a:p>
          <a:p>
            <a:pPr marL="333375" indent="-333375" eaLnBrk="1" hangingPunct="1">
              <a:spcBef>
                <a:spcPct val="0"/>
              </a:spcBef>
              <a:buFontTx/>
              <a:buChar char="•"/>
            </a:pPr>
            <a:r>
              <a:rPr lang="en-GB" dirty="0" smtClean="0">
                <a:ea typeface="ＭＳ Ｐゴシック" pitchFamily="34" charset="-128"/>
              </a:rPr>
              <a:t>Pipe work alone is not the only option and therefore what is required is a mix and match approach to measures. Firstly:</a:t>
            </a:r>
          </a:p>
          <a:p>
            <a:pPr marL="333375" indent="-333375" eaLnBrk="1" hangingPunct="1">
              <a:spcBef>
                <a:spcPct val="0"/>
              </a:spcBef>
              <a:buFontTx/>
              <a:buChar char="•"/>
            </a:pPr>
            <a:endParaRPr lang="en-GB"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Existing buildings will be fitted with green roofs and rainwater harvesting systems. Downspouts will be disconnected and flows slowly discharged. </a:t>
            </a:r>
            <a:endParaRPr lang="en-US"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Roads will have rain gardens or bio swales in their verges, collecting and storing runoff, removing pollutants and calming traffic. </a:t>
            </a:r>
            <a:endParaRPr lang="en-US"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Some roads, paths and spaces between buildings will be reshaped to carry surface water, and during extreme events act as </a:t>
            </a:r>
            <a:r>
              <a:rPr lang="ja-JP" altLang="en-GB" dirty="0" smtClean="0">
                <a:ea typeface="ＭＳ Ｐゴシック" pitchFamily="34" charset="-128"/>
              </a:rPr>
              <a:t>‘</a:t>
            </a:r>
            <a:r>
              <a:rPr lang="en-GB" altLang="ja-JP" dirty="0" smtClean="0">
                <a:ea typeface="ＭＳ Ｐゴシック" pitchFamily="34" charset="-128"/>
              </a:rPr>
              <a:t>blue</a:t>
            </a:r>
            <a:r>
              <a:rPr lang="ja-JP" altLang="en-GB" dirty="0" smtClean="0">
                <a:ea typeface="ＭＳ Ｐゴシック" pitchFamily="34" charset="-128"/>
              </a:rPr>
              <a:t>’</a:t>
            </a:r>
            <a:r>
              <a:rPr lang="en-GB" altLang="ja-JP" dirty="0" smtClean="0">
                <a:ea typeface="ＭＳ Ｐゴシック" pitchFamily="34" charset="-128"/>
              </a:rPr>
              <a:t> flood pathways when the capacity of drainage is exceeded. </a:t>
            </a:r>
            <a:endParaRPr lang="en-US" altLang="ja-JP"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Open areas such as parkland and car parks will be designed and designated to act as temporary flood storage. </a:t>
            </a:r>
            <a:endParaRPr lang="en-US"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At the same time they will provide green infrastructure benefits such as creating places for recreation and reducing urban heat islands. </a:t>
            </a:r>
            <a:endParaRPr lang="en-US"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Surface water management will be an integral component of urban design, providing a host of benefits such as enhancing amenity, increasing biodiversity and enhancing land value.</a:t>
            </a:r>
            <a:endParaRPr lang="en-US" dirty="0" smtClean="0">
              <a:ea typeface="ＭＳ Ｐゴシック" pitchFamily="34" charset="-128"/>
            </a:endParaRPr>
          </a:p>
          <a:p>
            <a:pPr marL="333375" indent="-333375" eaLnBrk="1" hangingPunct="1">
              <a:spcBef>
                <a:spcPct val="0"/>
              </a:spcBef>
              <a:buFont typeface="Calibri" pitchFamily="34" charset="0"/>
              <a:buAutoNum type="arabicPeriod"/>
            </a:pPr>
            <a:r>
              <a:rPr lang="en-GB" dirty="0" smtClean="0">
                <a:ea typeface="ＭＳ Ｐゴシック" pitchFamily="34" charset="-128"/>
              </a:rPr>
              <a:t>Local flood protection measures will be installed to make buildings more resistant to flooding. </a:t>
            </a:r>
            <a:endParaRPr lang="en-US" dirty="0" smtClean="0">
              <a:ea typeface="ＭＳ Ｐゴシック" pitchFamily="34" charset="-128"/>
            </a:endParaRPr>
          </a:p>
          <a:p>
            <a:pPr marL="333375" indent="-333375" eaLnBrk="1" hangingPunct="1">
              <a:spcBef>
                <a:spcPct val="0"/>
              </a:spcBef>
            </a:pPr>
            <a:endParaRPr lang="en-US" dirty="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40DC15E-71D8-48F1-8B3C-21C1096005EB}"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GB" b="1" dirty="0" smtClean="0">
                <a:ea typeface="ＭＳ Ｐゴシック" pitchFamily="34" charset="-128"/>
              </a:rPr>
              <a:t>Four examples here from the U.S.</a:t>
            </a:r>
          </a:p>
          <a:p>
            <a:pPr eaLnBrk="1" hangingPunct="1">
              <a:spcBef>
                <a:spcPct val="0"/>
              </a:spcBef>
            </a:pPr>
            <a:endParaRPr lang="en-GB" dirty="0" smtClean="0">
              <a:ea typeface="ＭＳ Ｐゴシック" pitchFamily="34" charset="-128"/>
            </a:endParaRPr>
          </a:p>
          <a:p>
            <a:pPr marL="333375" lvl="0" indent="-333375" eaLnBrk="1" hangingPunct="1">
              <a:spcBef>
                <a:spcPct val="0"/>
              </a:spcBef>
              <a:buFontTx/>
              <a:buChar char="•"/>
            </a:pPr>
            <a:r>
              <a:rPr lang="en-GB" dirty="0" smtClean="0">
                <a:ea typeface="ＭＳ Ｐゴシック" pitchFamily="34" charset="-128"/>
              </a:rPr>
              <a:t>Variety of rain gardens and street planters in slightly different urban contexts. </a:t>
            </a:r>
          </a:p>
          <a:p>
            <a:pPr marL="790575" lvl="1" indent="-333375" eaLnBrk="1" hangingPunct="1">
              <a:spcBef>
                <a:spcPct val="0"/>
              </a:spcBef>
              <a:buFontTx/>
              <a:buChar char="•"/>
            </a:pPr>
            <a:r>
              <a:rPr lang="en-GB" dirty="0" smtClean="0">
                <a:ea typeface="ＭＳ Ｐゴシック" pitchFamily="34" charset="-128"/>
              </a:rPr>
              <a:t>Top left is in the centre of a city, and roof and hardstanding flows are conveyed to a series of bio retention areas which stores water and infiltrates. </a:t>
            </a:r>
          </a:p>
          <a:p>
            <a:pPr marL="790575" lvl="1" indent="-333375" eaLnBrk="1" hangingPunct="1">
              <a:spcBef>
                <a:spcPct val="0"/>
              </a:spcBef>
              <a:buFontTx/>
              <a:buChar char="•"/>
            </a:pPr>
            <a:r>
              <a:rPr lang="en-GB" dirty="0" smtClean="0">
                <a:ea typeface="ＭＳ Ｐゴシック" pitchFamily="34" charset="-128"/>
              </a:rPr>
              <a:t>Top right is a street planter (newly built) with flow entry points from the footpath and the highway. </a:t>
            </a:r>
          </a:p>
          <a:p>
            <a:pPr marL="790575" lvl="1" indent="-333375" eaLnBrk="1" hangingPunct="1">
              <a:spcBef>
                <a:spcPct val="0"/>
              </a:spcBef>
              <a:buFontTx/>
              <a:buChar char="•"/>
            </a:pPr>
            <a:r>
              <a:rPr lang="en-GB" dirty="0" smtClean="0">
                <a:ea typeface="ＭＳ Ｐゴシック" pitchFamily="34" charset="-128"/>
              </a:rPr>
              <a:t>Bottom right is a rain garden that takes surface water from the disconnected downspout</a:t>
            </a:r>
          </a:p>
          <a:p>
            <a:pPr marL="790575" lvl="1" indent="-333375" eaLnBrk="1" hangingPunct="1">
              <a:spcBef>
                <a:spcPct val="0"/>
              </a:spcBef>
              <a:buFontTx/>
              <a:buChar char="•"/>
            </a:pPr>
            <a:r>
              <a:rPr lang="en-GB" dirty="0" smtClean="0">
                <a:ea typeface="ＭＳ Ｐゴシック" pitchFamily="34" charset="-128"/>
              </a:rPr>
              <a:t>Bottom left shows a long planter next to a residential property that is very deep and long</a:t>
            </a:r>
            <a:r>
              <a:rPr lang="en-GB" baseline="0" dirty="0" smtClean="0">
                <a:ea typeface="ＭＳ Ｐゴシック" pitchFamily="34" charset="-128"/>
              </a:rPr>
              <a:t> taking flows from the roof</a:t>
            </a:r>
            <a:endParaRPr lang="en-US" dirty="0"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7DDAB5F-2595-4D03-8415-C6256B1E240E}"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(Some of) the benefits</a:t>
            </a:r>
          </a:p>
          <a:p>
            <a:pPr marL="171450" indent="-171450">
              <a:buFontTx/>
              <a:buChar char="•"/>
            </a:pPr>
            <a:r>
              <a:rPr lang="en-GB" dirty="0" smtClean="0">
                <a:ea typeface="ＭＳ Ｐゴシック" pitchFamily="34" charset="-128"/>
              </a:rPr>
              <a:t>The benefits of retrofitting surface water management measures, and specifically for some benefits green infrastructure/SuDS are shown on the slide</a:t>
            </a:r>
          </a:p>
          <a:p>
            <a:pPr marL="171450" indent="-171450">
              <a:buFontTx/>
              <a:buChar char="•"/>
            </a:pPr>
            <a:r>
              <a:rPr lang="en-GB" dirty="0" smtClean="0">
                <a:ea typeface="ＭＳ Ｐゴシック" pitchFamily="34" charset="-128"/>
              </a:rPr>
              <a:t>Generating as many benefits as possible will help tilt the balance in terms of providing wider support for retrofit surface water management projects where non conventional approaches are adopted. </a:t>
            </a:r>
          </a:p>
          <a:p>
            <a:pPr marL="171450" indent="-171450">
              <a:buFontTx/>
              <a:buChar char="•"/>
            </a:pPr>
            <a:r>
              <a:rPr lang="en-GB" dirty="0" smtClean="0">
                <a:ea typeface="ＭＳ Ｐゴシック" pitchFamily="34" charset="-128"/>
              </a:rPr>
              <a:t>Understand your drivers and opportunities and identify what other benefits the work will bring. Cost them using the available approaches, it is likely that costs and benefits will accrue to different stakeholders over different times and areas.</a:t>
            </a:r>
          </a:p>
          <a:p>
            <a:pPr marL="171450" indent="-171450">
              <a:buFontTx/>
              <a:buChar char="•"/>
            </a:pPr>
            <a:endParaRPr 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0A8143D-7E21-4621-8F4A-AB7BBC73F2EB}"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The benefits</a:t>
            </a:r>
          </a:p>
          <a:p>
            <a:pPr marL="171450" indent="-171450">
              <a:buFontTx/>
              <a:buChar char="•"/>
            </a:pPr>
            <a:r>
              <a:rPr lang="en-US" dirty="0" smtClean="0">
                <a:ea typeface="ＭＳ Ｐゴシック" pitchFamily="34" charset="-128"/>
              </a:rPr>
              <a:t>It is important to differentiate between conventional (piped) and SuDS/green infrastructure schemes</a:t>
            </a:r>
          </a:p>
          <a:p>
            <a:pPr marL="171450" indent="-171450">
              <a:buFontTx/>
              <a:buChar char="•"/>
            </a:pPr>
            <a:r>
              <a:rPr lang="en-US" dirty="0" smtClean="0">
                <a:ea typeface="ＭＳ Ｐゴシック" pitchFamily="34" charset="-128"/>
              </a:rPr>
              <a:t>The examples include:</a:t>
            </a:r>
          </a:p>
          <a:p>
            <a:pPr marL="628650" lvl="1" indent="-171450">
              <a:buFontTx/>
              <a:buChar char="•"/>
            </a:pPr>
            <a:r>
              <a:rPr lang="en-US" dirty="0" smtClean="0">
                <a:ea typeface="ＭＳ Ｐゴシック" pitchFamily="34" charset="-128"/>
              </a:rPr>
              <a:t>Manchester green roof top</a:t>
            </a:r>
          </a:p>
          <a:p>
            <a:pPr marL="628650" lvl="1" indent="-171450">
              <a:buFontTx/>
              <a:buChar char="•"/>
            </a:pPr>
            <a:r>
              <a:rPr lang="en-US" dirty="0" smtClean="0">
                <a:ea typeface="ＭＳ Ｐゴシック" pitchFamily="34" charset="-128"/>
              </a:rPr>
              <a:t>Islington rain garden retrofit as a precautionary buffer against climate change</a:t>
            </a:r>
          </a:p>
          <a:p>
            <a:pPr marL="628650" lvl="1" indent="-171450">
              <a:buFontTx/>
              <a:buChar char="•"/>
            </a:pPr>
            <a:r>
              <a:rPr lang="en-US" dirty="0" smtClean="0">
                <a:ea typeface="ＭＳ Ｐゴシック" pitchFamily="34" charset="-128"/>
              </a:rPr>
              <a:t>A long-standing </a:t>
            </a:r>
            <a:r>
              <a:rPr lang="en-US" dirty="0" err="1" smtClean="0">
                <a:ea typeface="ＭＳ Ｐゴシック" pitchFamily="34" charset="-128"/>
              </a:rPr>
              <a:t>hydrobrake</a:t>
            </a:r>
            <a:r>
              <a:rPr lang="en-US" dirty="0" smtClean="0">
                <a:ea typeface="ＭＳ Ｐゴシック" pitchFamily="34" charset="-128"/>
              </a:rPr>
              <a:t> scheme in London (Wadley Road, Waltham Forest) – that limits the rate of inflow</a:t>
            </a:r>
            <a:r>
              <a:rPr lang="en-US" baseline="0" dirty="0" smtClean="0">
                <a:ea typeface="ＭＳ Ｐゴシック" pitchFamily="34" charset="-128"/>
              </a:rPr>
              <a:t> into the sewers. It makes use of conventional system and</a:t>
            </a:r>
            <a:r>
              <a:rPr lang="en-US" dirty="0" smtClean="0">
                <a:ea typeface="ＭＳ Ｐゴシック" pitchFamily="34" charset="-128"/>
              </a:rPr>
              <a:t> has its</a:t>
            </a:r>
            <a:r>
              <a:rPr lang="en-US" altLang="en-US" dirty="0" smtClean="0">
                <a:ea typeface="ＭＳ Ｐゴシック" pitchFamily="34" charset="-128"/>
              </a:rPr>
              <a:t>’</a:t>
            </a:r>
            <a:r>
              <a:rPr lang="en-US" dirty="0" smtClean="0">
                <a:ea typeface="ＭＳ Ｐゴシック" pitchFamily="34" charset="-128"/>
              </a:rPr>
              <a:t> place in managing surface water.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11345E3-B47B-4B69-B400-1DA6775B22B9}"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ea typeface="ＭＳ Ｐゴシック" pitchFamily="34" charset="-128"/>
              </a:rPr>
              <a:t>About the guidance</a:t>
            </a:r>
          </a:p>
          <a:p>
            <a:pPr marL="171450" indent="-171450" eaLnBrk="1" hangingPunct="1">
              <a:spcBef>
                <a:spcPct val="0"/>
              </a:spcBef>
              <a:buFontTx/>
              <a:buChar char="•"/>
            </a:pPr>
            <a:r>
              <a:rPr lang="en-GB" dirty="0" smtClean="0">
                <a:ea typeface="ＭＳ Ｐゴシック" pitchFamily="34" charset="-128"/>
              </a:rPr>
              <a:t>The guidance is underpinned by extensive consultation and research to identify best practice and examples globally</a:t>
            </a:r>
          </a:p>
          <a:p>
            <a:pPr marL="171450" indent="-171450" eaLnBrk="1" hangingPunct="1">
              <a:spcBef>
                <a:spcPct val="0"/>
              </a:spcBef>
              <a:buFontTx/>
              <a:buChar char="•"/>
            </a:pPr>
            <a:r>
              <a:rPr lang="en-GB" dirty="0" smtClean="0">
                <a:ea typeface="ＭＳ Ｐゴシック" pitchFamily="34" charset="-128"/>
              </a:rPr>
              <a:t>Many parts were tested in practical application</a:t>
            </a:r>
          </a:p>
          <a:p>
            <a:pPr marL="171450" indent="-171450" eaLnBrk="1" hangingPunct="1">
              <a:spcBef>
                <a:spcPct val="0"/>
              </a:spcBef>
              <a:buFontTx/>
              <a:buChar char="•"/>
            </a:pPr>
            <a:r>
              <a:rPr lang="en-GB" dirty="0" smtClean="0">
                <a:ea typeface="ＭＳ Ｐゴシック" pitchFamily="34" charset="-128"/>
              </a:rPr>
              <a:t>It uses flow charts and case studies to demonstrate points</a:t>
            </a:r>
          </a:p>
          <a:p>
            <a:pPr marL="171450" indent="-171450" eaLnBrk="1" hangingPunct="1">
              <a:spcBef>
                <a:spcPct val="0"/>
              </a:spcBef>
              <a:buFontTx/>
              <a:buChar char="•"/>
            </a:pPr>
            <a:r>
              <a:rPr lang="en-GB" dirty="0" smtClean="0">
                <a:ea typeface="ＭＳ Ｐゴシック" pitchFamily="34" charset="-128"/>
              </a:rPr>
              <a:t>It is aimed at wide range of professions and stakeholders to help achieve retrofitting for a range of drivers.</a:t>
            </a:r>
          </a:p>
          <a:p>
            <a:pPr marL="171450" indent="-171450" eaLnBrk="1" hangingPunct="1">
              <a:spcBef>
                <a:spcPct val="0"/>
              </a:spcBef>
              <a:buFontTx/>
              <a:buChar char="•"/>
            </a:pPr>
            <a:r>
              <a:rPr lang="en-GB" dirty="0" smtClean="0">
                <a:ea typeface="ＭＳ Ｐゴシック" pitchFamily="34" charset="-128"/>
              </a:rPr>
              <a:t>It is split into four parts:</a:t>
            </a:r>
          </a:p>
          <a:p>
            <a:pPr marL="628650" lvl="1" indent="-171450" eaLnBrk="1" hangingPunct="1">
              <a:spcBef>
                <a:spcPct val="0"/>
              </a:spcBef>
              <a:buFontTx/>
              <a:buChar char="•"/>
            </a:pPr>
            <a:r>
              <a:rPr lang="en-GB" dirty="0" smtClean="0">
                <a:ea typeface="ＭＳ Ｐゴシック" pitchFamily="34" charset="-128"/>
              </a:rPr>
              <a:t>The first outlines the opportunities and benefits of retrofitting, aimed at decision makers</a:t>
            </a:r>
          </a:p>
          <a:p>
            <a:pPr marL="628650" lvl="1" indent="-171450" eaLnBrk="1" hangingPunct="1">
              <a:spcBef>
                <a:spcPct val="0"/>
              </a:spcBef>
              <a:buFontTx/>
              <a:buChar char="•"/>
            </a:pPr>
            <a:r>
              <a:rPr lang="en-GB" dirty="0" smtClean="0">
                <a:ea typeface="ＭＳ Ｐゴシック" pitchFamily="34" charset="-128"/>
              </a:rPr>
              <a:t>The second contains the main guidance</a:t>
            </a:r>
          </a:p>
          <a:p>
            <a:pPr marL="628650" lvl="1" indent="-171450" eaLnBrk="1" hangingPunct="1">
              <a:spcBef>
                <a:spcPct val="0"/>
              </a:spcBef>
              <a:buFontTx/>
              <a:buChar char="•"/>
            </a:pPr>
            <a:r>
              <a:rPr lang="en-GB" dirty="0" smtClean="0">
                <a:ea typeface="ＭＳ Ｐゴシック" pitchFamily="34" charset="-128"/>
              </a:rPr>
              <a:t>The third contains case studies and tables </a:t>
            </a:r>
          </a:p>
          <a:p>
            <a:pPr marL="628650" lvl="1" indent="-171450" eaLnBrk="1" hangingPunct="1">
              <a:spcBef>
                <a:spcPct val="0"/>
              </a:spcBef>
              <a:buFontTx/>
              <a:buChar char="•"/>
            </a:pPr>
            <a:r>
              <a:rPr lang="en-GB" dirty="0" smtClean="0">
                <a:ea typeface="ＭＳ Ｐゴシック" pitchFamily="34" charset="-128"/>
              </a:rPr>
              <a:t>The fourth contains references, glossary and abbreviations</a:t>
            </a:r>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C676E38-932D-43E2-B5A1-7DAF77C87DFF}"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Approaches to retrofitting</a:t>
            </a:r>
          </a:p>
          <a:p>
            <a:pPr marL="171450" indent="-171450">
              <a:buFontTx/>
              <a:buChar char="•"/>
            </a:pPr>
            <a:r>
              <a:rPr lang="en-GB" dirty="0" smtClean="0">
                <a:ea typeface="ＭＳ Ｐゴシック" pitchFamily="34" charset="-128"/>
              </a:rPr>
              <a:t>The guide is underpinned by two fundamental approaches:</a:t>
            </a:r>
          </a:p>
          <a:p>
            <a:pPr marL="628650" lvl="1" indent="-171450">
              <a:buFontTx/>
              <a:buChar char="•"/>
            </a:pPr>
            <a:r>
              <a:rPr lang="en-GB" dirty="0" smtClean="0">
                <a:ea typeface="ＭＳ Ｐゴシック" pitchFamily="34" charset="-128"/>
              </a:rPr>
              <a:t>Strategic retrofitting that is addressing specific issues, opportunities and drivers, such as flood risk</a:t>
            </a:r>
          </a:p>
          <a:p>
            <a:pPr marL="628650" lvl="1" indent="-171450">
              <a:buFontTx/>
              <a:buChar char="•"/>
            </a:pPr>
            <a:r>
              <a:rPr lang="en-GB" dirty="0" smtClean="0">
                <a:ea typeface="ＭＳ Ｐゴシック" pitchFamily="34" charset="-128"/>
              </a:rPr>
              <a:t>Opportunistic retrofitting, that nibbles away, retrofitting when there is an </a:t>
            </a:r>
            <a:r>
              <a:rPr lang="en-GB" dirty="0" err="1" smtClean="0">
                <a:ea typeface="ＭＳ Ｐゴシック" pitchFamily="34" charset="-128"/>
              </a:rPr>
              <a:t>opportuntiy</a:t>
            </a:r>
            <a:endParaRPr lang="en-GB" dirty="0" smtClean="0">
              <a:ea typeface="ＭＳ Ｐゴシック" pitchFamily="34" charset="-128"/>
            </a:endParaRPr>
          </a:p>
          <a:p>
            <a:pPr marL="171450" indent="-171450">
              <a:buFontTx/>
              <a:buChar char="•"/>
            </a:pPr>
            <a:r>
              <a:rPr lang="en-GB" dirty="0" smtClean="0">
                <a:ea typeface="ＭＳ Ｐゴシック" pitchFamily="34" charset="-128"/>
              </a:rPr>
              <a:t>However, it is important that the approaches tie in with a more strategic plan that needs to be jointly developed between the key stakeholders that will help to deliver multiple benefits and hopefully identify multiple sources of funding.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7C2B0D-0E48-435A-8BF9-539D7E095BC7}"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So what we’re covering</a:t>
            </a:r>
          </a:p>
          <a:p>
            <a:pPr marL="171450" indent="-171450">
              <a:buFontTx/>
              <a:buChar char="•"/>
            </a:pPr>
            <a:r>
              <a:rPr lang="en-GB" dirty="0" smtClean="0">
                <a:ea typeface="ＭＳ Ｐゴシック" pitchFamily="34" charset="-128"/>
              </a:rPr>
              <a:t>Overview of the presentation</a:t>
            </a:r>
          </a:p>
          <a:p>
            <a:pPr marL="628650" lvl="1" indent="-171450">
              <a:buFontTx/>
              <a:buChar char="•"/>
            </a:pPr>
            <a:r>
              <a:rPr lang="en-GB" dirty="0" smtClean="0">
                <a:ea typeface="ＭＳ Ｐゴシック" pitchFamily="34" charset="-128"/>
              </a:rPr>
              <a:t>Outline of the opportunities that can support the implementation of retrofit measures</a:t>
            </a:r>
          </a:p>
          <a:p>
            <a:pPr marL="628650" lvl="1" indent="-171450">
              <a:buFontTx/>
              <a:buChar char="•"/>
            </a:pPr>
            <a:r>
              <a:rPr lang="en-GB" dirty="0" smtClean="0">
                <a:ea typeface="ＭＳ Ｐゴシック" pitchFamily="34" charset="-128"/>
              </a:rPr>
              <a:t>Background to why we should be doing it</a:t>
            </a:r>
          </a:p>
          <a:p>
            <a:pPr marL="628650" lvl="1" indent="-171450">
              <a:buFontTx/>
              <a:buChar char="•"/>
            </a:pPr>
            <a:r>
              <a:rPr lang="en-GB" dirty="0" smtClean="0">
                <a:ea typeface="ＭＳ Ｐゴシック" pitchFamily="34" charset="-128"/>
              </a:rPr>
              <a:t>Summary of what measures we can retrofit</a:t>
            </a:r>
          </a:p>
          <a:p>
            <a:pPr marL="628650" lvl="1" indent="-171450">
              <a:buFontTx/>
              <a:buChar char="•"/>
            </a:pPr>
            <a:r>
              <a:rPr lang="en-GB" dirty="0" smtClean="0">
                <a:ea typeface="ＭＳ Ｐゴシック" pitchFamily="34" charset="-128"/>
              </a:rPr>
              <a:t>Outline of the benefits from retrofitting non-conventional measures</a:t>
            </a:r>
          </a:p>
          <a:p>
            <a:pPr marL="628650" lvl="1" indent="-171450">
              <a:buFontTx/>
              <a:buChar char="•"/>
            </a:pPr>
            <a:r>
              <a:rPr lang="en-GB" dirty="0" smtClean="0">
                <a:ea typeface="ＭＳ Ｐゴシック" pitchFamily="34" charset="-128"/>
              </a:rPr>
              <a:t>Overview of the key aspects of the guidance</a:t>
            </a:r>
          </a:p>
          <a:p>
            <a:pPr marL="628650" lvl="1" indent="-171450">
              <a:buFontTx/>
              <a:buChar char="•"/>
            </a:pPr>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1B2DA3-B60B-4AA1-919F-48A8B9A07875}"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ea typeface="ＭＳ Ｐゴシック" pitchFamily="34" charset="-128"/>
              </a:rPr>
              <a:t>Framework for retrofitting</a:t>
            </a:r>
          </a:p>
          <a:p>
            <a:pPr marL="171450" indent="-171450" eaLnBrk="1" hangingPunct="1">
              <a:spcBef>
                <a:spcPct val="0"/>
              </a:spcBef>
              <a:buFontTx/>
              <a:buChar char="•"/>
            </a:pPr>
            <a:r>
              <a:rPr lang="en-GB" dirty="0" smtClean="0">
                <a:ea typeface="ＭＳ Ｐゴシック" pitchFamily="34" charset="-128"/>
              </a:rPr>
              <a:t>The guidance uses the framework above which has six phases and is under pinned by urban design principles.  Urban design is one of the more important aspects of the guide advocating bringing together different disciplines to consider how we better manage surface water and reshape or enhance some of our urban areas (where appropriate). </a:t>
            </a:r>
          </a:p>
          <a:p>
            <a:pPr marL="171450" indent="-171450" eaLnBrk="1" hangingPunct="1">
              <a:spcBef>
                <a:spcPct val="0"/>
              </a:spcBef>
              <a:buFontTx/>
              <a:buChar char="•"/>
            </a:pPr>
            <a:r>
              <a:rPr lang="en-GB" dirty="0" smtClean="0">
                <a:ea typeface="ＭＳ Ｐゴシック" pitchFamily="34" charset="-128"/>
              </a:rPr>
              <a:t>These are typical delivery steps, but focus on the retrofitting aspects and key issues to address. </a:t>
            </a:r>
          </a:p>
          <a:p>
            <a:pPr marL="171450" indent="-171450" eaLnBrk="1" hangingPunct="1">
              <a:spcBef>
                <a:spcPct val="0"/>
              </a:spcBef>
              <a:buFontTx/>
              <a:buChar char="•"/>
            </a:pPr>
            <a:r>
              <a:rPr lang="en-GB" b="1" dirty="0" smtClean="0">
                <a:ea typeface="ＭＳ Ｐゴシック" pitchFamily="34" charset="-128"/>
              </a:rPr>
              <a:t>Note</a:t>
            </a:r>
            <a:r>
              <a:rPr lang="en-GB" dirty="0" smtClean="0">
                <a:ea typeface="ＭＳ Ｐゴシック" pitchFamily="34" charset="-128"/>
              </a:rPr>
              <a:t> that this process does not stop – SWM is not something to be done and walked away from in the future, but will be a continuous cycle where more retrofitting will be required and maintenance and monitoring will be for the long term (to differing degrees). </a:t>
            </a:r>
            <a:endParaRPr 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E937306-6269-4F40-B1BA-7E36F95B5C7A}"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ea typeface="ＭＳ Ｐゴシック" pitchFamily="34" charset="-128"/>
              </a:rPr>
              <a:t>The role of urban design</a:t>
            </a:r>
          </a:p>
          <a:p>
            <a:pPr eaLnBrk="1" hangingPunct="1">
              <a:spcBef>
                <a:spcPct val="0"/>
              </a:spcBef>
            </a:pPr>
            <a:endParaRPr lang="en-GB" b="1" dirty="0" smtClean="0">
              <a:ea typeface="ＭＳ Ｐゴシック" pitchFamily="34" charset="-128"/>
            </a:endParaRPr>
          </a:p>
          <a:p>
            <a:pPr marL="171450" indent="-171450" eaLnBrk="1" hangingPunct="1">
              <a:spcBef>
                <a:spcPct val="0"/>
              </a:spcBef>
              <a:buFontTx/>
              <a:buChar char="•"/>
            </a:pPr>
            <a:r>
              <a:rPr lang="en-GB" dirty="0" smtClean="0">
                <a:ea typeface="ＭＳ Ｐゴシック" pitchFamily="34" charset="-128"/>
              </a:rPr>
              <a:t>The Guidance recognises that urban design must sit at the heart of urban drainage for measures to form part of the urban realm</a:t>
            </a:r>
          </a:p>
          <a:p>
            <a:pPr marL="171450" indent="-171450" eaLnBrk="1" hangingPunct="1">
              <a:spcBef>
                <a:spcPct val="0"/>
              </a:spcBef>
              <a:buFontTx/>
              <a:buChar char="•"/>
            </a:pPr>
            <a:r>
              <a:rPr lang="en-GB" dirty="0" smtClean="0">
                <a:ea typeface="ＭＳ Ｐゴシック" pitchFamily="34" charset="-128"/>
              </a:rPr>
              <a:t>It is under pinned by seven key principles, with examples and drawings to help explain concepts and spark ideas and thinking. </a:t>
            </a:r>
          </a:p>
          <a:p>
            <a:pPr marL="171450" indent="-171450" eaLnBrk="1" hangingPunct="1">
              <a:spcBef>
                <a:spcPct val="0"/>
              </a:spcBef>
              <a:buFontTx/>
              <a:buChar char="•"/>
            </a:pPr>
            <a:r>
              <a:rPr lang="en-GB" dirty="0" smtClean="0">
                <a:ea typeface="ＭＳ Ｐゴシック" pitchFamily="34" charset="-128"/>
              </a:rPr>
              <a:t>It is important that practitioners think as much about what it could look like or the shape it takes as much as practically working hydraulically</a:t>
            </a:r>
            <a:endParaRPr 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520FA55-B6C7-4762-8C35-E23A46A3634C}"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b="1" dirty="0" smtClean="0"/>
              <a:t>The principles of urban design</a:t>
            </a:r>
          </a:p>
          <a:p>
            <a:pPr marL="628650" lvl="1" indent="-171450">
              <a:buFont typeface="Arial" pitchFamily="34" charset="0"/>
              <a:buChar char="•"/>
              <a:defRPr/>
            </a:pPr>
            <a:r>
              <a:rPr lang="en-GB" b="1" dirty="0" smtClean="0"/>
              <a:t>Context</a:t>
            </a:r>
            <a:r>
              <a:rPr lang="en-GB" dirty="0" smtClean="0"/>
              <a:t> - This relates to the place where the retrofit is to be made. Any place is affected by what is around it, whilst the place itself affects its surroundings. Conservation area to regeneration.  Scale  - catchment, neighbourhood, property. Who will benefit and how from the retrofit?</a:t>
            </a:r>
          </a:p>
          <a:p>
            <a:pPr marL="628650" lvl="1" indent="-171450">
              <a:buFont typeface="Arial" pitchFamily="34" charset="0"/>
              <a:buChar char="•"/>
              <a:defRPr/>
            </a:pPr>
            <a:r>
              <a:rPr lang="en-GB" b="1" dirty="0" smtClean="0"/>
              <a:t>Design with people in mind </a:t>
            </a:r>
            <a:r>
              <a:rPr lang="en-GB" dirty="0" smtClean="0"/>
              <a:t>– identifying measures that can best support their needs. People need to be able to move around safely and freely. Consider micro-climates and how planting can create positive and negative impacts</a:t>
            </a:r>
          </a:p>
          <a:p>
            <a:pPr marL="628650" lvl="1" indent="-171450">
              <a:buFont typeface="Arial" pitchFamily="34" charset="0"/>
              <a:buChar char="•"/>
              <a:defRPr/>
            </a:pPr>
            <a:r>
              <a:rPr lang="en-GB" b="1" dirty="0" smtClean="0"/>
              <a:t>All spaces should have a purpose</a:t>
            </a:r>
            <a:r>
              <a:rPr lang="en-GB" dirty="0" smtClean="0"/>
              <a:t>, those that are not clear can fall into disrepair – maximise it, make it multi-purpose. Give it a function and use the edges to define it. </a:t>
            </a:r>
          </a:p>
          <a:p>
            <a:pPr marL="628650" lvl="1" indent="-171450">
              <a:buFont typeface="Arial" pitchFamily="34" charset="0"/>
              <a:buChar char="•"/>
              <a:defRPr/>
            </a:pPr>
            <a:r>
              <a:rPr lang="en-GB" b="1" dirty="0" smtClean="0"/>
              <a:t>Create a variety of spaces </a:t>
            </a:r>
            <a:r>
              <a:rPr lang="en-GB" dirty="0" smtClean="0"/>
              <a:t>by using differences in scale, surface and texture. Remember, it is important to study an existing context’s  Different places suit different measures and different designs. Consider when to introduce hard and soft features and how to mix them. Create diverse and inclusive places for people,  Create key areas for biodiversity (and maintain over time)</a:t>
            </a:r>
          </a:p>
          <a:p>
            <a:pPr>
              <a:buFont typeface="Arial" pitchFamily="34" charset="0"/>
              <a:buNone/>
              <a:defRPr/>
            </a:pPr>
            <a:endParaRPr lang="en-US" b="1" dirty="0" smtClean="0"/>
          </a:p>
          <a:p>
            <a:pPr marL="171450" indent="-171450">
              <a:buFont typeface="Arial" pitchFamily="34" charset="0"/>
              <a:buChar char="•"/>
              <a:defRPr/>
            </a:pPr>
            <a:endParaRPr lang="en-US" b="1" dirty="0" smtClean="0"/>
          </a:p>
          <a:p>
            <a:pPr marL="171450" indent="-171450">
              <a:buFont typeface="Arial" pitchFamily="34" charset="0"/>
              <a:buChar char="•"/>
              <a:defRPr/>
            </a:pPr>
            <a:endParaRPr lang="en-GB" dirty="0" smtClean="0"/>
          </a:p>
          <a:p>
            <a:pPr>
              <a:buFont typeface="Arial" pitchFamily="34" charset="0"/>
              <a:buNone/>
              <a:defRPr/>
            </a:pPr>
            <a:endParaRPr lang="en-GB" dirty="0" smtClean="0"/>
          </a:p>
          <a:p>
            <a:pPr marL="171450" indent="-171450">
              <a:buFont typeface="Arial" pitchFamily="34" charset="0"/>
              <a:buChar char="•"/>
              <a:defRPr/>
            </a:pPr>
            <a:endParaRPr lang="en-GB" dirty="0" smtClean="0"/>
          </a:p>
          <a:p>
            <a:pPr marL="171450" indent="-171450">
              <a:buFont typeface="Arial" pitchFamily="34" charset="0"/>
              <a:buChar char="•"/>
              <a:defRPr/>
            </a:pPr>
            <a:endParaRPr lang="en-GB" dirty="0" smtClean="0"/>
          </a:p>
          <a:p>
            <a:pPr marL="171450" indent="-171450">
              <a:buFont typeface="Arial" pitchFamily="34" charset="0"/>
              <a:buChar char="•"/>
              <a:defRPr/>
            </a:pPr>
            <a:endParaRPr lang="en-GB" dirty="0" smtClean="0"/>
          </a:p>
          <a:p>
            <a:pPr>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0E124D5-12DD-4212-A97C-AF4D0CA1949C}"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The principles of urban design (</a:t>
            </a:r>
            <a:r>
              <a:rPr lang="en-GB" b="1" dirty="0" err="1" smtClean="0">
                <a:ea typeface="ＭＳ Ｐゴシック" pitchFamily="34" charset="-128"/>
              </a:rPr>
              <a:t>cont</a:t>
            </a:r>
            <a:r>
              <a:rPr lang="en-GB" b="1" dirty="0" smtClean="0">
                <a:ea typeface="ＭＳ Ｐゴシック" pitchFamily="34" charset="-128"/>
              </a:rPr>
              <a:t>)</a:t>
            </a:r>
          </a:p>
          <a:p>
            <a:pPr marL="628650" lvl="1" indent="-171450">
              <a:buFontTx/>
              <a:buChar char="•"/>
            </a:pPr>
            <a:r>
              <a:rPr lang="en-GB" b="1" dirty="0" smtClean="0">
                <a:ea typeface="ＭＳ Ｐゴシック" pitchFamily="34" charset="-128"/>
              </a:rPr>
              <a:t>Improve both ecological and pedestrian connectivity </a:t>
            </a:r>
            <a:r>
              <a:rPr lang="en-GB" dirty="0" smtClean="0">
                <a:ea typeface="ＭＳ Ｐゴシック" pitchFamily="34" charset="-128"/>
              </a:rPr>
              <a:t>and cohesion . Connections will already exist. Determine how they function and whether they function as well as they could. Then ask how all connections can be improved and made more attractive.</a:t>
            </a:r>
          </a:p>
          <a:p>
            <a:pPr marL="628650" lvl="1" indent="-171450">
              <a:buFontTx/>
              <a:buChar char="•"/>
            </a:pPr>
            <a:r>
              <a:rPr lang="en-GB" b="1" dirty="0" smtClean="0">
                <a:ea typeface="ＭＳ Ｐゴシック" pitchFamily="34" charset="-128"/>
              </a:rPr>
              <a:t>Connect other key resources</a:t>
            </a:r>
            <a:r>
              <a:rPr lang="en-GB" dirty="0" smtClean="0">
                <a:ea typeface="ＭＳ Ｐゴシック" pitchFamily="34" charset="-128"/>
              </a:rPr>
              <a:t>; water (blue infrastructure), vegetation (green infrastructure) and utility (red infrastructure; power, heat, cooling and material resources). Green and blue spaces can interconnect with each other in a network in order to provide opportunities for ecosystems to grow and thrive. At the same time, these provide much better areas for recreation and public use. Utility services which include heat, power, drainage and cabling need easy access for maintenance and upgrades. Avoid future disturbance to streets and neighbourhoods by planning how these utility networks are integrated with all urban design and SWM strategies.</a:t>
            </a:r>
            <a:endParaRPr lang="en-US" dirty="0" smtClean="0">
              <a:ea typeface="ＭＳ Ｐゴシック" pitchFamily="34" charset="-128"/>
            </a:endParaRPr>
          </a:p>
          <a:p>
            <a:pPr marL="628650" lvl="1" indent="-171450">
              <a:buFontTx/>
              <a:buChar char="•"/>
            </a:pPr>
            <a:r>
              <a:rPr lang="en-GB" b="1" dirty="0" smtClean="0">
                <a:ea typeface="ＭＳ Ｐゴシック" pitchFamily="34" charset="-128"/>
              </a:rPr>
              <a:t>Design places with the ability to adapt to change</a:t>
            </a:r>
            <a:r>
              <a:rPr lang="en-GB" dirty="0" smtClean="0">
                <a:ea typeface="ＭＳ Ｐゴシック" pitchFamily="34" charset="-128"/>
              </a:rPr>
              <a:t>. Acknowledge the varying durability and / or permanence of different elements of a design. We need to adapt to changes in demographics, urbanisations and climate. Ensure the space is given for other resource flows to minimise future impact</a:t>
            </a:r>
            <a:endParaRPr lang="en-US" dirty="0" smtClean="0">
              <a:ea typeface="ＭＳ Ｐゴシック" pitchFamily="34" charset="-128"/>
            </a:endParaRPr>
          </a:p>
          <a:p>
            <a:pPr marL="171450" indent="-171450">
              <a:buFontTx/>
              <a:buChar char="•"/>
            </a:pPr>
            <a:endParaRPr lang="en-US" dirty="0"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023A059-A3F7-4A3E-9F26-94520C82F959}"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b="1" dirty="0" smtClean="0">
                <a:ea typeface="ＭＳ Ｐゴシック" charset="-128"/>
              </a:rPr>
              <a:t>Preparation</a:t>
            </a:r>
          </a:p>
          <a:p>
            <a:pPr marL="171450" indent="-171450" eaLnBrk="1" hangingPunct="1">
              <a:spcBef>
                <a:spcPct val="0"/>
              </a:spcBef>
              <a:buFontTx/>
              <a:buChar char="•"/>
              <a:defRPr/>
            </a:pPr>
            <a:r>
              <a:rPr lang="en-GB" dirty="0" smtClean="0">
                <a:ea typeface="ＭＳ Ｐゴシック" charset="-128"/>
              </a:rPr>
              <a:t>This outlines key steps required for successful retrofitting at the start of the project. This is applicable for one off, opportunistic schemes or large scale schemes which will help ensure wider opportunities are not missed. </a:t>
            </a:r>
          </a:p>
          <a:p>
            <a:pPr marL="628650" lvl="1" indent="-171450" eaLnBrk="1" hangingPunct="1">
              <a:spcBef>
                <a:spcPct val="0"/>
              </a:spcBef>
              <a:buFontTx/>
              <a:buChar char="•"/>
              <a:defRPr/>
            </a:pPr>
            <a:r>
              <a:rPr lang="en-GB" dirty="0" smtClean="0">
                <a:ea typeface="ＭＳ Ｐゴシック" charset="-128"/>
              </a:rPr>
              <a:t>Clear reasons for the need, even if it is opportunistic retrofitting</a:t>
            </a:r>
          </a:p>
          <a:p>
            <a:pPr marL="628650" lvl="1" indent="-171450" eaLnBrk="1" hangingPunct="1">
              <a:spcBef>
                <a:spcPct val="0"/>
              </a:spcBef>
              <a:buFontTx/>
              <a:buChar char="•"/>
              <a:defRPr/>
            </a:pPr>
            <a:r>
              <a:rPr lang="en-GB" dirty="0" smtClean="0">
                <a:ea typeface="ＭＳ Ｐゴシック" charset="-128"/>
              </a:rPr>
              <a:t>Outlines partnership working for short and long term. This must be signed up and agreed at the highest level (securing a champion(s)).</a:t>
            </a:r>
          </a:p>
          <a:p>
            <a:pPr marL="628650" lvl="1" indent="-171450" eaLnBrk="1" hangingPunct="1">
              <a:spcBef>
                <a:spcPct val="0"/>
              </a:spcBef>
              <a:buFontTx/>
              <a:buChar char="•"/>
              <a:defRPr/>
            </a:pPr>
            <a:r>
              <a:rPr lang="en-GB" dirty="0" smtClean="0">
                <a:ea typeface="ＭＳ Ｐゴシック" charset="-128"/>
              </a:rPr>
              <a:t>Highlights the importance of multi-disciplinary teams</a:t>
            </a:r>
          </a:p>
          <a:p>
            <a:pPr marL="628650" lvl="1" indent="-171450" eaLnBrk="1" hangingPunct="1">
              <a:spcBef>
                <a:spcPct val="0"/>
              </a:spcBef>
              <a:buFontTx/>
              <a:buChar char="•"/>
              <a:defRPr/>
            </a:pPr>
            <a:r>
              <a:rPr lang="en-GB" dirty="0" smtClean="0">
                <a:ea typeface="ＭＳ Ｐゴシック" charset="-128"/>
              </a:rPr>
              <a:t>Recognises that the leadership may be by those not undertaking the work, but by the most appropriate partner</a:t>
            </a:r>
          </a:p>
          <a:p>
            <a:pPr lvl="1" eaLnBrk="1" hangingPunct="1">
              <a:spcBef>
                <a:spcPct val="0"/>
              </a:spcBef>
              <a:defRPr/>
            </a:pPr>
            <a:endParaRPr lang="en-US" dirty="0" smtClean="0">
              <a:ea typeface="ＭＳ Ｐゴシック"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2924097-3C02-4E15-9DFF-9134AC461966}"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450" y="4714875"/>
            <a:ext cx="5743723" cy="4964968"/>
          </a:xfrm>
        </p:spPr>
        <p:txBody>
          <a:bodyPr/>
          <a:lstStyle/>
          <a:p>
            <a:pPr eaLnBrk="1" fontAlgn="auto" hangingPunct="1">
              <a:spcBef>
                <a:spcPts val="0"/>
              </a:spcBef>
              <a:spcAft>
                <a:spcPts val="0"/>
              </a:spcAft>
              <a:defRPr/>
            </a:pPr>
            <a:r>
              <a:rPr lang="en-GB" sz="1100" b="1" dirty="0" smtClean="0">
                <a:ea typeface="+mn-ea"/>
                <a:cs typeface="+mn-cs"/>
              </a:rPr>
              <a:t>Feasibility</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Outlines the key issues related to the feasibility stage. </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It recognises the importance of ‘truly’ understanding the need i.e. what is the problem to be addressed (particularly for strategic retrofitting) as this is often not well enough understood at times. </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Establish the opportunities</a:t>
            </a:r>
          </a:p>
          <a:p>
            <a:pPr marL="680474" lvl="1" indent="-223274" eaLnBrk="1" fontAlgn="auto" hangingPunct="1">
              <a:spcBef>
                <a:spcPts val="0"/>
              </a:spcBef>
              <a:spcAft>
                <a:spcPts val="0"/>
              </a:spcAft>
              <a:buFont typeface="+mj-lt"/>
              <a:buAutoNum type="arabicPeriod"/>
              <a:defRPr/>
            </a:pPr>
            <a:r>
              <a:rPr lang="en-GB" sz="1100" dirty="0" smtClean="0">
                <a:ea typeface="+mn-ea"/>
              </a:rPr>
              <a:t>Target, which may be achieved quickly or provides an easy opportunity to manage surface water (e.g. disconnection of a large area from a drainage system or large open green space). </a:t>
            </a:r>
          </a:p>
          <a:p>
            <a:pPr marL="680474" lvl="1" indent="-223274" eaLnBrk="1" fontAlgn="auto" hangingPunct="1">
              <a:spcBef>
                <a:spcPts val="0"/>
              </a:spcBef>
              <a:spcAft>
                <a:spcPts val="0"/>
              </a:spcAft>
              <a:buFont typeface="+mj-lt"/>
              <a:buAutoNum type="arabicPeriod"/>
              <a:defRPr/>
            </a:pPr>
            <a:r>
              <a:rPr lang="en-GB" sz="1100" dirty="0" smtClean="0">
                <a:ea typeface="+mn-ea"/>
              </a:rPr>
              <a:t>Common, areas where similar types of measures may be retrofitted and approaches targeted</a:t>
            </a:r>
          </a:p>
          <a:p>
            <a:pPr marL="680474" lvl="1" indent="-223274" eaLnBrk="1" fontAlgn="auto" hangingPunct="1">
              <a:spcBef>
                <a:spcPts val="0"/>
              </a:spcBef>
              <a:spcAft>
                <a:spcPts val="0"/>
              </a:spcAft>
              <a:buFont typeface="+mj-lt"/>
              <a:buAutoNum type="arabicPeriod"/>
              <a:defRPr/>
            </a:pPr>
            <a:r>
              <a:rPr lang="en-GB" sz="1100" dirty="0" smtClean="0">
                <a:ea typeface="+mn-ea"/>
              </a:rPr>
              <a:t>Future, where there is opportunity to align programmes of work and potential funding </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Match up the needs with the opportunities to then assess the potential impacts and where you may first look to retrofit and when. This can help to undertake targeted assessments for strategic retrofitting.</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Based on the understanding the needs and opportunities, retrofit strategies can be developed. Recognise the wider benefits that are possible using the strategies. </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Remember the retrofit may be over a  long period of time to achieve the required final outcomes. </a:t>
            </a:r>
          </a:p>
          <a:p>
            <a:pPr marL="171450" indent="-171450" eaLnBrk="1" fontAlgn="auto" hangingPunct="1">
              <a:spcBef>
                <a:spcPts val="0"/>
              </a:spcBef>
              <a:spcAft>
                <a:spcPts val="0"/>
              </a:spcAft>
              <a:buFont typeface="Arial" pitchFamily="34" charset="0"/>
              <a:buChar char="•"/>
              <a:defRPr/>
            </a:pPr>
            <a:r>
              <a:rPr lang="en-GB" sz="1100" dirty="0" smtClean="0">
                <a:ea typeface="+mn-ea"/>
                <a:cs typeface="+mn-cs"/>
              </a:rPr>
              <a:t>The examples are:</a:t>
            </a:r>
          </a:p>
          <a:p>
            <a:pPr marL="628650" lvl="1" indent="-171450" eaLnBrk="1" fontAlgn="auto" hangingPunct="1">
              <a:spcBef>
                <a:spcPts val="0"/>
              </a:spcBef>
              <a:spcAft>
                <a:spcPts val="0"/>
              </a:spcAft>
              <a:buFont typeface="Arial" pitchFamily="34" charset="0"/>
              <a:buChar char="•"/>
              <a:defRPr/>
            </a:pPr>
            <a:r>
              <a:rPr lang="en-GB" sz="1100" dirty="0" smtClean="0">
                <a:ea typeface="+mn-ea"/>
              </a:rPr>
              <a:t>Top is Bradford which demonstrates understanding where the source of the problem is, the pathways of the surface water and the receptors. This also showed the importance of understanding the problem, and a forgotten watercourse was found that ran underneath the houses</a:t>
            </a:r>
          </a:p>
          <a:p>
            <a:pPr marL="628650" lvl="1" indent="-171450" eaLnBrk="1" fontAlgn="auto" hangingPunct="1">
              <a:spcBef>
                <a:spcPts val="0"/>
              </a:spcBef>
              <a:spcAft>
                <a:spcPts val="0"/>
              </a:spcAft>
              <a:buFont typeface="Arial" pitchFamily="34" charset="0"/>
              <a:buChar char="•"/>
              <a:defRPr/>
            </a:pPr>
            <a:r>
              <a:rPr lang="en-GB" sz="1100" dirty="0" smtClean="0">
                <a:ea typeface="+mn-ea"/>
              </a:rPr>
              <a:t>Bottom shows target (green space), common (land use assessment) and Future opportunities (Blackpool retrofit with vegetation to improve water quality and harvesting by improving the streetscape).</a:t>
            </a:r>
            <a:endParaRPr lang="en-US" sz="1100" dirty="0">
              <a:ea typeface="+mn-ea"/>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7D7E414-8A79-4D30-B9A9-CE7555D05EFC}"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Developing options</a:t>
            </a:r>
          </a:p>
          <a:p>
            <a:pPr marL="171450" indent="-171450">
              <a:buFontTx/>
              <a:buChar char="•"/>
            </a:pPr>
            <a:r>
              <a:rPr lang="en-GB" dirty="0" smtClean="0">
                <a:ea typeface="ＭＳ Ｐゴシック" pitchFamily="34" charset="-128"/>
              </a:rPr>
              <a:t>The next stage once we have strategies to solve the problem or make use of an opportunity is to develop options. </a:t>
            </a:r>
          </a:p>
          <a:p>
            <a:pPr marL="171450" indent="-171450">
              <a:buFontTx/>
              <a:buChar char="•"/>
            </a:pPr>
            <a:r>
              <a:rPr lang="en-GB" dirty="0" smtClean="0">
                <a:ea typeface="ＭＳ Ｐゴシック" pitchFamily="34" charset="-128"/>
              </a:rPr>
              <a:t>Need to recognise there are a large number of measures that can be selected. It will be appropriate to mix grey and green measures, through a mixture of hard and soft landscapes. Remember to consider early the context of the urban area. </a:t>
            </a:r>
          </a:p>
          <a:p>
            <a:pPr marL="171450" indent="-171450">
              <a:buFontTx/>
              <a:buChar char="•"/>
            </a:pPr>
            <a:r>
              <a:rPr lang="en-GB" dirty="0" smtClean="0">
                <a:ea typeface="ＭＳ Ｐゴシック" pitchFamily="34" charset="-128"/>
              </a:rPr>
              <a:t>Identify measures (tables at the rear to support the identification and selection of measures and the benefits they bring)</a:t>
            </a:r>
          </a:p>
          <a:p>
            <a:pPr marL="171450" indent="-171450">
              <a:buFontTx/>
              <a:buChar char="•"/>
            </a:pPr>
            <a:r>
              <a:rPr lang="en-GB" dirty="0" smtClean="0">
                <a:ea typeface="ＭＳ Ｐゴシック" pitchFamily="34" charset="-128"/>
              </a:rPr>
              <a:t>Model the performance of the options where appropriate. For example, opportunistic retrofitting may not require computer modelling. For more strategic retrofitting, modelling the hydraulic performance will be important. Some packages are emerging for modelling water quality and these may be used. </a:t>
            </a:r>
            <a:endParaRPr lang="en-US" dirty="0" smtClean="0">
              <a:ea typeface="ＭＳ Ｐゴシック" pitchFamily="34" charset="-128"/>
            </a:endParaRPr>
          </a:p>
          <a:p>
            <a:pPr marL="171450" indent="-171450">
              <a:buFontTx/>
              <a:buChar char="•"/>
            </a:pPr>
            <a:r>
              <a:rPr lang="en-US" dirty="0" smtClean="0">
                <a:ea typeface="ＭＳ Ｐゴシック" pitchFamily="34" charset="-128"/>
              </a:rPr>
              <a:t>It is important to note that we still have a lot of work to do in order to understand performance of the measures with high confidence for water quality, although the existing science indicates that there will be a reduction in a wide range of pollutants. For example, monitoring at Lamb Drove, in </a:t>
            </a:r>
            <a:r>
              <a:rPr lang="en-US" dirty="0" err="1" smtClean="0">
                <a:ea typeface="ＭＳ Ｐゴシック" pitchFamily="34" charset="-128"/>
              </a:rPr>
              <a:t>Cambourne</a:t>
            </a:r>
            <a:r>
              <a:rPr lang="en-US" dirty="0" smtClean="0">
                <a:ea typeface="ＭＳ Ｐゴシック" pitchFamily="34" charset="-128"/>
              </a:rPr>
              <a:t> (new development) has provided some confidence.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2CD4368-BE7C-4F02-A456-5608EEC69873}"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b="1" dirty="0" smtClean="0">
                <a:ea typeface="ＭＳ Ｐゴシック" charset="-128"/>
              </a:rPr>
              <a:t>Appraisal</a:t>
            </a:r>
          </a:p>
          <a:p>
            <a:pPr marL="171450" indent="-171450" eaLnBrk="1" hangingPunct="1">
              <a:spcBef>
                <a:spcPct val="0"/>
              </a:spcBef>
              <a:buFont typeface="Arial" pitchFamily="34" charset="0"/>
              <a:buChar char="•"/>
              <a:defRPr/>
            </a:pPr>
            <a:r>
              <a:rPr lang="en-GB" dirty="0" smtClean="0">
                <a:ea typeface="ＭＳ Ｐゴシック" charset="-128"/>
              </a:rPr>
              <a:t>The appraisal approaches go far beyond simple capital, operational and Whole Life Costs</a:t>
            </a:r>
          </a:p>
          <a:p>
            <a:pPr marL="171450" indent="-171450" eaLnBrk="1" hangingPunct="1">
              <a:spcBef>
                <a:spcPct val="0"/>
              </a:spcBef>
              <a:buFont typeface="Arial" pitchFamily="34" charset="0"/>
              <a:buChar char="•"/>
              <a:defRPr/>
            </a:pPr>
            <a:r>
              <a:rPr lang="en-GB" dirty="0" smtClean="0">
                <a:ea typeface="ＭＳ Ｐゴシック" charset="-128"/>
              </a:rPr>
              <a:t>A far wider assessment of the benefits is vital that may help tilt the balance of taking a grey/green approach compared with more conventional approaches. </a:t>
            </a:r>
          </a:p>
          <a:p>
            <a:pPr marL="171450" indent="-171450" eaLnBrk="1" hangingPunct="1">
              <a:spcBef>
                <a:spcPct val="0"/>
              </a:spcBef>
              <a:buFont typeface="Arial" pitchFamily="34" charset="0"/>
              <a:buChar char="•"/>
              <a:defRPr/>
            </a:pPr>
            <a:r>
              <a:rPr lang="en-GB" dirty="0" smtClean="0">
                <a:ea typeface="ＭＳ Ｐゴシック" charset="-128"/>
              </a:rPr>
              <a:t>Considering the wider benefits that the work will bring should be undertaken as early as possible to ensure the right appraisal approach is selected. </a:t>
            </a:r>
          </a:p>
          <a:p>
            <a:pPr marL="171450" indent="-171450" eaLnBrk="1" hangingPunct="1">
              <a:spcBef>
                <a:spcPct val="0"/>
              </a:spcBef>
              <a:buFont typeface="Arial" pitchFamily="34" charset="0"/>
              <a:buChar char="•"/>
              <a:defRPr/>
            </a:pPr>
            <a:r>
              <a:rPr lang="en-GB" dirty="0" smtClean="0">
                <a:ea typeface="ＭＳ Ｐゴシック" charset="-128"/>
              </a:rPr>
              <a:t>This stage also includes the consideration of incentives and multiple funding sources, which the formation of a strong partnerships across an area will help bring. </a:t>
            </a:r>
          </a:p>
          <a:p>
            <a:pPr marL="171450" indent="-171450" eaLnBrk="1" hangingPunct="1">
              <a:spcBef>
                <a:spcPct val="0"/>
              </a:spcBef>
              <a:buFont typeface="Arial" pitchFamily="34" charset="0"/>
              <a:buChar char="•"/>
              <a:defRPr/>
            </a:pPr>
            <a:r>
              <a:rPr lang="en-GB" dirty="0" smtClean="0">
                <a:ea typeface="ＭＳ Ｐゴシック" charset="-128"/>
              </a:rPr>
              <a:t>A growing number of calculators to assess the wider benefits (</a:t>
            </a:r>
            <a:r>
              <a:rPr lang="en-GB" dirty="0" err="1" smtClean="0">
                <a:ea typeface="ＭＳ Ｐゴシック" charset="-128"/>
              </a:rPr>
              <a:t>eg</a:t>
            </a:r>
            <a:r>
              <a:rPr lang="en-GB" dirty="0" smtClean="0">
                <a:ea typeface="ＭＳ Ｐゴシック" charset="-128"/>
              </a:rPr>
              <a:t> social and environmental) from these types of measures are becoming available – this will be a fast developing arena, therefore look for developments and new work coming out. </a:t>
            </a:r>
          </a:p>
          <a:p>
            <a:pPr eaLnBrk="1" hangingPunct="1">
              <a:spcBef>
                <a:spcPct val="0"/>
              </a:spcBef>
              <a:defRPr/>
            </a:pPr>
            <a:endParaRPr lang="en-US" dirty="0" smtClean="0">
              <a:ea typeface="ＭＳ Ｐゴシック"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495D5DF-CBF5-4937-AA53-DEFDE0F12B71}"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Implementation</a:t>
            </a:r>
          </a:p>
          <a:p>
            <a:pPr marL="171450" indent="-171450">
              <a:buFontTx/>
              <a:buChar char="•"/>
            </a:pPr>
            <a:r>
              <a:rPr lang="en-GB" dirty="0" smtClean="0">
                <a:ea typeface="ＭＳ Ｐゴシック" pitchFamily="34" charset="-128"/>
              </a:rPr>
              <a:t>This chapter outlines key issues to address and consider once the options have been selected. This includes working in the public and private realm.</a:t>
            </a:r>
          </a:p>
          <a:p>
            <a:pPr marL="171450" indent="-171450">
              <a:buFontTx/>
              <a:buChar char="•"/>
            </a:pPr>
            <a:r>
              <a:rPr lang="en-GB" dirty="0" smtClean="0">
                <a:ea typeface="ＭＳ Ｐゴシック" pitchFamily="34" charset="-128"/>
              </a:rPr>
              <a:t>It identifies a wide range of detailed design guidance that is available</a:t>
            </a:r>
          </a:p>
          <a:p>
            <a:pPr marL="171450" indent="-171450">
              <a:buFontTx/>
              <a:buChar char="•"/>
            </a:pPr>
            <a:r>
              <a:rPr lang="en-GB" dirty="0" smtClean="0">
                <a:ea typeface="ＭＳ Ｐゴシック" pitchFamily="34" charset="-128"/>
              </a:rPr>
              <a:t>Includes issues such as ownership and adoption (which should be discussed as early as possible), health and safety, permissions, detailed design, construction, operation and maintenance. </a:t>
            </a:r>
            <a:endParaRPr lang="en-US" dirty="0"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E9CAADB-3F68-4AF9-908F-7CDDB18F8FFD}"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Monitoring</a:t>
            </a:r>
          </a:p>
          <a:p>
            <a:pPr marL="171450" indent="-171450">
              <a:buFontTx/>
              <a:buChar char="•"/>
            </a:pPr>
            <a:r>
              <a:rPr lang="en-US" dirty="0" smtClean="0">
                <a:ea typeface="ＭＳ Ｐゴシック" pitchFamily="34" charset="-128"/>
              </a:rPr>
              <a:t>Final chapter outlines why it is important to consider monitoring either to confirm the performance and when to undertake maintenance activities</a:t>
            </a:r>
          </a:p>
          <a:p>
            <a:pPr marL="171450" indent="-171450">
              <a:buFontTx/>
              <a:buChar char="•"/>
            </a:pPr>
            <a:r>
              <a:rPr lang="en-US" dirty="0" smtClean="0">
                <a:ea typeface="ＭＳ Ｐゴシック" pitchFamily="34" charset="-128"/>
              </a:rPr>
              <a:t>Lamb Drove provides a good example for us of the monitoring that can be achieved. Further information is also on CIRIA’s SuDS website.</a:t>
            </a:r>
          </a:p>
          <a:p>
            <a:pPr marL="171450" indent="-171450">
              <a:buFontTx/>
              <a:buChar char="•"/>
            </a:pPr>
            <a:r>
              <a:rPr lang="en-GB" dirty="0" smtClean="0">
                <a:ea typeface="ＭＳ Ｐゴシック" pitchFamily="34" charset="-128"/>
              </a:rPr>
              <a:t>Statutory and other requirements are highlighted for the practitioner to consider and how this should form part of an asset management approach. </a:t>
            </a:r>
            <a:endParaRPr lang="en-US" dirty="0"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E4556B5-3374-424D-99BD-8BD67045A4E2}"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6B03348-DFE5-42B9-9F5C-9BEDF9DA8633}" type="slidenum">
              <a:rPr lang="en-GB" smtClean="0"/>
              <a:pPr eaLnBrk="1" hangingPunct="1"/>
              <a:t>3</a:t>
            </a:fld>
            <a:endParaRPr lang="en-GB" smtClean="0"/>
          </a:p>
        </p:txBody>
      </p:sp>
      <p:sp>
        <p:nvSpPr>
          <p:cNvPr id="38915" name="Rectangle 7"/>
          <p:cNvSpPr txBox="1">
            <a:spLocks noGrp="1" noChangeArrowheads="1"/>
          </p:cNvSpPr>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7" rIns="91435" bIns="45717"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defRPr/>
            </a:pPr>
            <a:fld id="{B38573B3-9DB1-4AFF-87B2-A9688C3169E9}" type="slidenum">
              <a:rPr lang="en-GB" sz="1200" smtClean="0"/>
              <a:pPr algn="r" eaLnBrk="1" hangingPunct="1">
                <a:defRPr/>
              </a:pPr>
              <a:t>3</a:t>
            </a:fld>
            <a:endParaRPr lang="en-GB" sz="1200" smtClean="0"/>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Some of the drivers</a:t>
            </a:r>
          </a:p>
          <a:p>
            <a:pPr marL="180975" indent="-180975" eaLnBrk="1" hangingPunct="1">
              <a:buFontTx/>
              <a:buChar char="•"/>
            </a:pPr>
            <a:r>
              <a:rPr lang="en-GB" dirty="0" smtClean="0">
                <a:ea typeface="ＭＳ Ｐゴシック" pitchFamily="34" charset="-128"/>
              </a:rPr>
              <a:t>There are many drivers (now and in the future) that create the opportunities to retrofit.  </a:t>
            </a:r>
          </a:p>
          <a:p>
            <a:pPr marL="638175" lvl="2" indent="-180975" eaLnBrk="1" hangingPunct="1">
              <a:buFontTx/>
              <a:buChar char="•"/>
            </a:pPr>
            <a:r>
              <a:rPr lang="en-GB" dirty="0" smtClean="0">
                <a:ea typeface="ＭＳ Ｐゴシック" pitchFamily="34" charset="-128"/>
              </a:rPr>
              <a:t>Drought – (even model villages realise it!)</a:t>
            </a:r>
          </a:p>
          <a:p>
            <a:pPr marL="638175" lvl="2" indent="-180975" eaLnBrk="1" hangingPunct="1">
              <a:buFontTx/>
              <a:buChar char="•"/>
            </a:pPr>
            <a:r>
              <a:rPr lang="en-GB" dirty="0" smtClean="0">
                <a:ea typeface="ＭＳ Ｐゴシック" pitchFamily="34" charset="-128"/>
              </a:rPr>
              <a:t>Joining up the water cycle and making better use of rainfall will be critical in the future (explored in Water Sensitive Urban Design).</a:t>
            </a:r>
          </a:p>
          <a:p>
            <a:pPr marL="638175" lvl="2" indent="-180975" eaLnBrk="1" hangingPunct="1">
              <a:buFontTx/>
              <a:buChar char="•"/>
            </a:pPr>
            <a:r>
              <a:rPr lang="en-GB" dirty="0" smtClean="0">
                <a:ea typeface="ＭＳ Ｐゴシック" pitchFamily="34" charset="-128"/>
              </a:rPr>
              <a:t>This will help reduce the risk of water stress if we can infiltrate more water to the ground and re-use water through rainwater harvesting where at all possible.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A case study – school retrofit</a:t>
            </a:r>
          </a:p>
          <a:p>
            <a:pPr marL="171450" indent="-171450">
              <a:buFontTx/>
              <a:buChar char="•"/>
            </a:pPr>
            <a:r>
              <a:rPr lang="en-GB" dirty="0" smtClean="0">
                <a:ea typeface="ＭＳ Ｐゴシック" pitchFamily="34" charset="-128"/>
              </a:rPr>
              <a:t>The guidance contains examples throughout and a large number of case </a:t>
            </a:r>
            <a:r>
              <a:rPr lang="en-GB" smtClean="0">
                <a:ea typeface="ＭＳ Ｐゴシック" pitchFamily="34" charset="-128"/>
              </a:rPr>
              <a:t>studies in Part C. </a:t>
            </a:r>
            <a:r>
              <a:rPr lang="en-GB" dirty="0" smtClean="0">
                <a:ea typeface="ＭＳ Ｐゴシック" pitchFamily="34" charset="-128"/>
              </a:rPr>
              <a:t>This includes highlighting where there are multi value benefits for example</a:t>
            </a:r>
            <a:endParaRPr lang="en-US" dirty="0" smtClean="0">
              <a:ea typeface="ＭＳ Ｐゴシック" pitchFamily="34" charset="-128"/>
            </a:endParaRPr>
          </a:p>
          <a:p>
            <a:pPr marL="628650" lvl="1" indent="-171450">
              <a:buFontTx/>
              <a:buChar char="•"/>
            </a:pPr>
            <a:r>
              <a:rPr lang="en-US" dirty="0" smtClean="0">
                <a:ea typeface="ＭＳ Ｐゴシック" pitchFamily="34" charset="-128"/>
              </a:rPr>
              <a:t>Green Infrastructure North West tool for multi-value evaluation was used at </a:t>
            </a:r>
            <a:r>
              <a:rPr lang="en-US" dirty="0" err="1" smtClean="0">
                <a:ea typeface="ＭＳ Ｐゴシック" pitchFamily="34" charset="-128"/>
              </a:rPr>
              <a:t>Halewood</a:t>
            </a:r>
            <a:r>
              <a:rPr lang="en-US" dirty="0" smtClean="0">
                <a:ea typeface="ＭＳ Ｐゴシック" pitchFamily="34" charset="-128"/>
              </a:rPr>
              <a:t> Primary school. </a:t>
            </a:r>
          </a:p>
          <a:p>
            <a:pPr marL="628650" lvl="1" indent="-171450">
              <a:buFontTx/>
              <a:buChar char="•"/>
            </a:pPr>
            <a:r>
              <a:rPr lang="en-US" dirty="0" smtClean="0">
                <a:ea typeface="ＭＳ Ｐゴシック" pitchFamily="34" charset="-128"/>
              </a:rPr>
              <a:t>Another good examples in England includes Mayes Brook Park, which used an ecosystem services approach.</a:t>
            </a:r>
          </a:p>
          <a:p>
            <a:pPr marL="628650" lvl="1" indent="-171450">
              <a:buFontTx/>
              <a:buChar char="•"/>
            </a:pPr>
            <a:r>
              <a:rPr lang="en-US" dirty="0" smtClean="0">
                <a:ea typeface="ＭＳ Ｐゴシック" pitchFamily="34" charset="-128"/>
              </a:rPr>
              <a:t>International examples includes the application of the Centre for Neighborhood Technology</a:t>
            </a:r>
            <a:r>
              <a:rPr lang="en-US" altLang="en-US" dirty="0" smtClean="0">
                <a:ea typeface="ＭＳ Ｐゴシック" pitchFamily="34" charset="-128"/>
              </a:rPr>
              <a:t>’</a:t>
            </a:r>
            <a:r>
              <a:rPr lang="en-US" dirty="0" smtClean="0">
                <a:ea typeface="ＭＳ Ｐゴシック" pitchFamily="34" charset="-128"/>
              </a:rPr>
              <a:t>s tool that has demonstrated that using Green Infrastructure in Philadelphia for surface water (instead of a sewer tunnel for half the city) brings $3bn added value benefits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0B983FD-093C-4C25-9C31-7CCCAF066DD9}"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How to go forward</a:t>
            </a:r>
          </a:p>
          <a:p>
            <a:pPr marL="171450" indent="-171450">
              <a:buFontTx/>
              <a:buChar char="•"/>
            </a:pPr>
            <a:r>
              <a:rPr lang="en-US" dirty="0" smtClean="0">
                <a:ea typeface="ＭＳ Ｐゴシック" pitchFamily="34" charset="-128"/>
              </a:rPr>
              <a:t>Be open to opportunities at every chance</a:t>
            </a:r>
          </a:p>
          <a:p>
            <a:pPr marL="171450" indent="-171450">
              <a:buFontTx/>
              <a:buChar char="•"/>
            </a:pPr>
            <a:r>
              <a:rPr lang="en-US" dirty="0" smtClean="0">
                <a:ea typeface="ＭＳ Ｐゴシック" pitchFamily="34" charset="-128"/>
              </a:rPr>
              <a:t>In a time of economic constraint we have important opportunities for multi-functional/multi-value land use and societal benefits.</a:t>
            </a:r>
          </a:p>
          <a:p>
            <a:pPr marL="171450" indent="-171450">
              <a:buFontTx/>
              <a:buChar char="•"/>
            </a:pPr>
            <a:r>
              <a:rPr lang="en-US" dirty="0" smtClean="0">
                <a:ea typeface="ＭＳ Ｐゴシック" pitchFamily="34" charset="-128"/>
              </a:rPr>
              <a:t>We can do more with less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B7BDA31-28F8-44F2-AF2C-0298F6728D63}"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dirty="0"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D8188E5-493E-4D7F-A8AC-D16205ACE400}" type="slidenum">
              <a:rPr lang="en-US" smtClean="0"/>
              <a:pPr eaLnBrk="1" hangingPunct="1"/>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32C8152-7218-4F97-9537-F4A0A4DA5B19}" type="slidenum">
              <a:rPr lang="en-GB" smtClean="0"/>
              <a:pPr eaLnBrk="1" hangingPunct="1"/>
              <a:t>4</a:t>
            </a:fld>
            <a:endParaRPr lang="en-GB" smtClean="0"/>
          </a:p>
        </p:txBody>
      </p:sp>
      <p:sp>
        <p:nvSpPr>
          <p:cNvPr id="38915" name="Rectangle 7"/>
          <p:cNvSpPr txBox="1">
            <a:spLocks noGrp="1" noChangeArrowheads="1"/>
          </p:cNvSpPr>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7" rIns="91435" bIns="45717"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defRPr/>
            </a:pPr>
            <a:fld id="{8A5BA1FC-2719-4157-822D-67FAAA44CF31}" type="slidenum">
              <a:rPr lang="en-GB" sz="1200" smtClean="0"/>
              <a:pPr algn="r" eaLnBrk="1" hangingPunct="1">
                <a:defRPr/>
              </a:pPr>
              <a:t>4</a:t>
            </a:fld>
            <a:endParaRPr lang="en-GB" sz="1200" smtClean="0"/>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Improving quality of life</a:t>
            </a:r>
          </a:p>
          <a:p>
            <a:pPr marL="266700" indent="-266700" eaLnBrk="1" hangingPunct="1">
              <a:buFontTx/>
              <a:buChar char="•"/>
            </a:pPr>
            <a:r>
              <a:rPr lang="en-GB" dirty="0" smtClean="0">
                <a:ea typeface="ＭＳ Ｐゴシック" pitchFamily="34" charset="-128"/>
              </a:rPr>
              <a:t>Neighbourhoods and streets will continue to be rejuvenated and enhanced. Will they create the multiple benefits though? </a:t>
            </a:r>
            <a:endParaRPr lang="en-GB" b="1" dirty="0" smtClean="0">
              <a:solidFill>
                <a:srgbClr val="FF0000"/>
              </a:solidFill>
              <a:ea typeface="ＭＳ Ｐゴシック" pitchFamily="34" charset="-128"/>
            </a:endParaRPr>
          </a:p>
          <a:p>
            <a:pPr marL="266700" indent="-266700" eaLnBrk="1" hangingPunct="1">
              <a:buFontTx/>
              <a:buChar char="•"/>
            </a:pPr>
            <a:r>
              <a:rPr lang="en-GB" dirty="0" smtClean="0">
                <a:ea typeface="ＭＳ Ｐゴシック" pitchFamily="34" charset="-128"/>
              </a:rPr>
              <a:t>These are typically in existing run-down areas. </a:t>
            </a:r>
          </a:p>
          <a:p>
            <a:pPr marL="266700" indent="-266700" eaLnBrk="1" hangingPunct="1">
              <a:buFontTx/>
              <a:buChar char="•"/>
            </a:pPr>
            <a:r>
              <a:rPr lang="en-GB" dirty="0" smtClean="0">
                <a:ea typeface="ＭＳ Ｐゴシック" pitchFamily="34" charset="-128"/>
              </a:rPr>
              <a:t>Important to identify this great opportunity to introduce measures that manage surface water whilst improving the urban realm. To do this, strong partnerships between stakeholders will be vital. </a:t>
            </a:r>
          </a:p>
          <a:p>
            <a:pPr eaLnBrk="1" hangingPunct="1"/>
            <a:endParaRPr lang="en-GB"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7BD9927-3198-44FC-AC0B-05610ABA3EA5}" type="slidenum">
              <a:rPr lang="en-GB" smtClean="0"/>
              <a:pPr eaLnBrk="1" hangingPunct="1"/>
              <a:t>5</a:t>
            </a:fld>
            <a:endParaRPr lang="en-GB"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Regeneration</a:t>
            </a:r>
          </a:p>
          <a:p>
            <a:pPr marL="171450" indent="-171450" eaLnBrk="1" hangingPunct="1">
              <a:buFontTx/>
              <a:buChar char="•"/>
            </a:pPr>
            <a:r>
              <a:rPr lang="en-GB" dirty="0" smtClean="0">
                <a:ea typeface="ＭＳ Ｐゴシック" pitchFamily="34" charset="-128"/>
              </a:rPr>
              <a:t>Wider urban regeneration across large areas can often improve public open space and the surrounding buildings. This provides a fantastic opportunity to manage surface water also. </a:t>
            </a:r>
          </a:p>
          <a:p>
            <a:pPr marL="171450" indent="-171450" eaLnBrk="1" hangingPunct="1">
              <a:buFontTx/>
              <a:buChar char="•"/>
            </a:pPr>
            <a:r>
              <a:rPr lang="en-GB" dirty="0" smtClean="0">
                <a:ea typeface="ＭＳ Ｐゴシック" pitchFamily="34" charset="-128"/>
              </a:rPr>
              <a:t>Where there is major change to buildings and public space, water can be managed holistically through the use of rain water harvesting and source control to slow down the rainwater.</a:t>
            </a:r>
          </a:p>
          <a:p>
            <a:pPr marL="171450" indent="-171450" eaLnBrk="1" hangingPunct="1">
              <a:buFontTx/>
              <a:buChar char="•"/>
            </a:pPr>
            <a:r>
              <a:rPr lang="en-GB" dirty="0" smtClean="0">
                <a:ea typeface="ＭＳ Ｐゴシック" pitchFamily="34" charset="-128"/>
              </a:rPr>
              <a:t>Consider also using the surface water to create features that form part of the urban realm.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ea typeface="ＭＳ Ｐゴシック" pitchFamily="34" charset="-128"/>
              </a:rPr>
              <a:t>Opportunities</a:t>
            </a:r>
          </a:p>
          <a:p>
            <a:pPr marL="171450" indent="-171450">
              <a:buFontTx/>
              <a:buChar char="•"/>
            </a:pPr>
            <a:r>
              <a:rPr lang="en-GB" dirty="0" smtClean="0">
                <a:ea typeface="ＭＳ Ｐゴシック" pitchFamily="34" charset="-128"/>
              </a:rPr>
              <a:t>Successful retrofitting requires good partnership working between a range of stakeholders. When stakeholders understand what each others needs are within an area, and their planned expenditure, then there is the opportunity to align goals. </a:t>
            </a:r>
          </a:p>
          <a:p>
            <a:pPr marL="171450" indent="-171450">
              <a:buFontTx/>
              <a:buChar char="•"/>
            </a:pPr>
            <a:r>
              <a:rPr lang="en-GB" dirty="0" smtClean="0">
                <a:ea typeface="ＭＳ Ｐゴシック" pitchFamily="34" charset="-128"/>
              </a:rPr>
              <a:t>The examples on the top demonstrate firstly what can happen, when improvements are made, but surface water is not considered in the design approach.</a:t>
            </a:r>
          </a:p>
          <a:p>
            <a:pPr marL="171450" indent="-171450">
              <a:buFontTx/>
              <a:buChar char="•"/>
            </a:pPr>
            <a:r>
              <a:rPr lang="en-GB" dirty="0" smtClean="0">
                <a:ea typeface="ＭＳ Ｐゴシック" pitchFamily="34" charset="-128"/>
              </a:rPr>
              <a:t>The artist impression demonstrates what could have been retrofitted, to provide the enhancements whilst also managing water. This includes managing water on both the private and public realm. Measures are positioned appropriately depending upon the variety of multi-purpose uses required as well as which direction they face, such as tree planting on the south side. </a:t>
            </a:r>
            <a:endParaRPr 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A94DAC-3B15-4275-8414-1CA9ACDCF798}"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Spatial planning</a:t>
            </a:r>
          </a:p>
          <a:p>
            <a:pPr marL="171450" indent="-171450">
              <a:buFontTx/>
              <a:buChar char="•"/>
            </a:pPr>
            <a:r>
              <a:rPr lang="en-US" dirty="0" smtClean="0">
                <a:ea typeface="ＭＳ Ｐゴシック" pitchFamily="34" charset="-128"/>
              </a:rPr>
              <a:t>When retrofitting it is critical to think differently from now on. </a:t>
            </a:r>
          </a:p>
          <a:p>
            <a:pPr marL="171450" indent="-171450">
              <a:buFontTx/>
              <a:buChar char="•"/>
            </a:pPr>
            <a:r>
              <a:rPr lang="en-GB" dirty="0" smtClean="0">
                <a:ea typeface="ＭＳ Ｐゴシック" pitchFamily="34" charset="-128"/>
              </a:rPr>
              <a:t>It is about identifying the opportunities, protecting them, and where possible green them. This typically can only be achieved when there is a clear multi stakeholder strategy to maximise the opportunities and gain greatest bang for buck. Potentially combining green infrastructure, surface water management and other aspects like highways. </a:t>
            </a:r>
            <a:endParaRPr lang="en-US" dirty="0" smtClean="0">
              <a:ea typeface="ＭＳ Ｐゴシック" pitchFamily="34" charset="-128"/>
            </a:endParaRPr>
          </a:p>
          <a:p>
            <a:pPr marL="171450" indent="-171450">
              <a:buFontTx/>
              <a:buChar char="•"/>
            </a:pPr>
            <a:r>
              <a:rPr lang="en-US" dirty="0" smtClean="0">
                <a:ea typeface="ＭＳ Ｐゴシック" pitchFamily="34" charset="-128"/>
              </a:rPr>
              <a:t>Having a strategy amongst all partners will define how we will manage surface water in the future.</a:t>
            </a:r>
          </a:p>
          <a:p>
            <a:pPr marL="171450" indent="-171450">
              <a:buFontTx/>
              <a:buChar char="•"/>
            </a:pPr>
            <a:r>
              <a:rPr lang="en-GB" dirty="0" smtClean="0">
                <a:ea typeface="ＭＳ Ｐゴシック" pitchFamily="34" charset="-128"/>
              </a:rPr>
              <a:t>A strategic plan across areas, that can be implemented in stages, as drivers (and funding) becomes available, will result in an holistic solution in the long term. </a:t>
            </a:r>
            <a:endParaRPr lang="en-US" dirty="0"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F38E15C-85E3-46E3-A954-7C44D5EA9F7E}"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F755AF3-065C-4112-AFCC-63F62E668E57}" type="slidenum">
              <a:rPr lang="en-GB" smtClean="0"/>
              <a:pPr eaLnBrk="1" hangingPunct="1"/>
              <a:t>8</a:t>
            </a:fld>
            <a:endParaRPr lang="en-GB" smtClean="0"/>
          </a:p>
        </p:txBody>
      </p:sp>
      <p:sp>
        <p:nvSpPr>
          <p:cNvPr id="34819" name="Rectangle 7"/>
          <p:cNvSpPr txBox="1">
            <a:spLocks noGrp="1" noChangeArrowheads="1"/>
          </p:cNvSpPr>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7" rIns="91435" bIns="45717"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defRPr/>
            </a:pPr>
            <a:fld id="{E20DB152-C909-49E4-9DBD-A3A32B22DED4}" type="slidenum">
              <a:rPr lang="en-GB" sz="1200" smtClean="0"/>
              <a:pPr algn="r" eaLnBrk="1" hangingPunct="1">
                <a:defRPr/>
              </a:pPr>
              <a:t>8</a:t>
            </a:fld>
            <a:endParaRPr lang="en-GB" sz="1200" smtClean="0"/>
          </a:p>
        </p:txBody>
      </p:sp>
      <p:sp>
        <p:nvSpPr>
          <p:cNvPr id="450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New ways of thinking</a:t>
            </a:r>
          </a:p>
          <a:p>
            <a:pPr marL="266700" indent="-266700" eaLnBrk="1" hangingPunct="1">
              <a:buFontTx/>
              <a:buChar char="•"/>
            </a:pPr>
            <a:r>
              <a:rPr lang="en-GB" dirty="0" smtClean="0">
                <a:ea typeface="ＭＳ Ｐゴシック" pitchFamily="34" charset="-128"/>
              </a:rPr>
              <a:t>These are an example of the sewers designed and delivered by </a:t>
            </a:r>
            <a:r>
              <a:rPr lang="en-GB" dirty="0" err="1" smtClean="0">
                <a:ea typeface="ＭＳ Ｐゴシック" pitchFamily="34" charset="-128"/>
              </a:rPr>
              <a:t>Bazalgette</a:t>
            </a:r>
            <a:r>
              <a:rPr lang="en-GB" dirty="0" smtClean="0">
                <a:ea typeface="ＭＳ Ｐゴシック" pitchFamily="34" charset="-128"/>
              </a:rPr>
              <a:t> in the 19</a:t>
            </a:r>
            <a:r>
              <a:rPr lang="en-GB" baseline="30000" dirty="0" smtClean="0">
                <a:ea typeface="ＭＳ Ｐゴシック" pitchFamily="34" charset="-128"/>
              </a:rPr>
              <a:t>th</a:t>
            </a:r>
            <a:r>
              <a:rPr lang="en-GB" dirty="0" smtClean="0">
                <a:ea typeface="ＭＳ Ｐゴシック" pitchFamily="34" charset="-128"/>
              </a:rPr>
              <a:t> Century.</a:t>
            </a:r>
          </a:p>
          <a:p>
            <a:pPr marL="266700" indent="-266700" eaLnBrk="1" hangingPunct="1">
              <a:buFontTx/>
              <a:buChar char="•"/>
            </a:pPr>
            <a:r>
              <a:rPr lang="en-GB" dirty="0" smtClean="0">
                <a:ea typeface="ＭＳ Ｐゴシック" pitchFamily="34" charset="-128"/>
              </a:rPr>
              <a:t>However, increased urbanisation, beyond any sort of rate he imagined, has meant that these sewers, which have a finite capacity, are now becoming overloaded. </a:t>
            </a:r>
          </a:p>
          <a:p>
            <a:pPr marL="266700" indent="-266700" eaLnBrk="1" hangingPunct="1">
              <a:buFontTx/>
              <a:buChar char="•"/>
            </a:pPr>
            <a:r>
              <a:rPr lang="en-GB" dirty="0" smtClean="0">
                <a:ea typeface="ＭＳ Ｐゴシック" pitchFamily="34" charset="-128"/>
              </a:rPr>
              <a:t>This is not just as a result of growth (through new development) but also due to urban creep which is more </a:t>
            </a:r>
            <a:r>
              <a:rPr lang="en-GB" dirty="0" err="1" smtClean="0">
                <a:ea typeface="ＭＳ Ｐゴシック" pitchFamily="34" charset="-128"/>
              </a:rPr>
              <a:t>adhoc</a:t>
            </a:r>
            <a:r>
              <a:rPr lang="en-GB" dirty="0" smtClean="0">
                <a:ea typeface="ＭＳ Ｐゴシック" pitchFamily="34" charset="-128"/>
              </a:rPr>
              <a:t> and difficult to control. </a:t>
            </a:r>
          </a:p>
          <a:p>
            <a:pPr marL="266700" indent="-266700" eaLnBrk="1" hangingPunct="1">
              <a:buFontTx/>
              <a:buChar char="•"/>
            </a:pPr>
            <a:r>
              <a:rPr lang="en-GB" dirty="0" smtClean="0">
                <a:ea typeface="ＭＳ Ｐゴシック" pitchFamily="34" charset="-128"/>
              </a:rPr>
              <a:t>This means we will see increases in Combined Sewer Overflow discharges and surface water flooding.</a:t>
            </a:r>
          </a:p>
          <a:p>
            <a:pPr marL="266700" indent="-266700" eaLnBrk="1" hangingPunct="1">
              <a:buFontTx/>
              <a:buChar char="•"/>
            </a:pPr>
            <a:r>
              <a:rPr lang="en-GB" dirty="0" smtClean="0">
                <a:ea typeface="ＭＳ Ｐゴシック" pitchFamily="34" charset="-128"/>
              </a:rPr>
              <a:t>Therefore our traditional approaches to managing surface water can no longer remain and we need to see an alternative (grey-green infrastructure) mix and match approach. </a:t>
            </a:r>
          </a:p>
          <a:p>
            <a:pPr marL="266700" indent="-266700" eaLnBrk="1" hangingPunct="1">
              <a:buFontTx/>
              <a:buChar char="•"/>
            </a:pPr>
            <a:r>
              <a:rPr lang="en-GB" dirty="0" smtClean="0">
                <a:ea typeface="ＭＳ Ｐゴシック" pitchFamily="34" charset="-128"/>
              </a:rPr>
              <a:t>This grey-green infrastructure approach is being exploited in places like Seattle, Portland, Philadelphia and New York City. Where traditional grey infrastructure is being improved together with the installation of green infrastructure.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5884BC5-8E3A-4087-BCC7-85BF221528D2}" type="slidenum">
              <a:rPr lang="en-GB" smtClean="0"/>
              <a:pPr eaLnBrk="1" hangingPunct="1"/>
              <a:t>9</a:t>
            </a:fld>
            <a:endParaRPr lang="en-GB" smtClean="0"/>
          </a:p>
        </p:txBody>
      </p:sp>
      <p:sp>
        <p:nvSpPr>
          <p:cNvPr id="35843" name="Rectangle 7"/>
          <p:cNvSpPr txBox="1">
            <a:spLocks noGrp="1" noChangeArrowheads="1"/>
          </p:cNvSpPr>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7" rIns="91435" bIns="45717"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defRPr/>
            </a:pPr>
            <a:fld id="{98864B8D-26B6-4F4D-8056-84EE58533323}" type="slidenum">
              <a:rPr lang="en-GB" sz="1200" smtClean="0"/>
              <a:pPr algn="r" eaLnBrk="1" hangingPunct="1">
                <a:defRPr/>
              </a:pPr>
              <a:t>9</a:t>
            </a:fld>
            <a:endParaRPr lang="en-GB" sz="1200" smtClean="0"/>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b="1" dirty="0" smtClean="0">
                <a:ea typeface="ＭＳ Ｐゴシック" pitchFamily="34" charset="-128"/>
              </a:rPr>
              <a:t>Urban flooding</a:t>
            </a:r>
          </a:p>
          <a:p>
            <a:pPr marL="266700" indent="-266700" eaLnBrk="1" hangingPunct="1">
              <a:buFontTx/>
              <a:buChar char="•"/>
            </a:pPr>
            <a:r>
              <a:rPr lang="en-GB" dirty="0" smtClean="0">
                <a:ea typeface="ＭＳ Ｐゴシック" pitchFamily="34" charset="-128"/>
              </a:rPr>
              <a:t>The lack of capacity within the drainage network results in problems such as this. </a:t>
            </a:r>
          </a:p>
          <a:p>
            <a:pPr marL="266700" indent="-266700" eaLnBrk="1" hangingPunct="1">
              <a:buFontTx/>
              <a:buChar char="•"/>
            </a:pPr>
            <a:r>
              <a:rPr lang="en-GB" dirty="0" smtClean="0">
                <a:ea typeface="ＭＳ Ｐゴシック" pitchFamily="34" charset="-128"/>
              </a:rPr>
              <a:t>This is flooding in North Brent, London in 2007 and on previous occurrences before, despite interventions. </a:t>
            </a:r>
          </a:p>
          <a:p>
            <a:pPr marL="266700" indent="-266700" eaLnBrk="1" hangingPunct="1">
              <a:buFontTx/>
              <a:buChar char="•"/>
            </a:pPr>
            <a:r>
              <a:rPr lang="en-GB" dirty="0" smtClean="0">
                <a:ea typeface="ＭＳ Ｐゴシック" pitchFamily="34" charset="-128"/>
              </a:rPr>
              <a:t>This creates a clear driver for improvement but also highlights in this case, the extreme complexity of the problem and the need to fully understand all the issues that cause the flooding.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IRIA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468313" y="2130425"/>
            <a:ext cx="7989887" cy="1470025"/>
          </a:xfrm>
        </p:spPr>
        <p:txBody>
          <a:bodyPr/>
          <a:lstStyle>
            <a:lvl1pPr>
              <a:defRPr/>
            </a:lvl1pPr>
          </a:lstStyle>
          <a:p>
            <a:pPr lvl="0"/>
            <a:r>
              <a:rPr lang="en-GB" noProof="0" smtClean="0"/>
              <a:t>Click to edit Master title style</a:t>
            </a:r>
          </a:p>
        </p:txBody>
      </p:sp>
      <p:sp>
        <p:nvSpPr>
          <p:cNvPr id="7171"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GB" noProof="0" smtClean="0"/>
              <a:t>Click to edit Master subtitle style</a:t>
            </a:r>
          </a:p>
        </p:txBody>
      </p:sp>
      <p:sp>
        <p:nvSpPr>
          <p:cNvPr id="6" name="Rectangle 5"/>
          <p:cNvSpPr>
            <a:spLocks noGrp="1" noChangeArrowheads="1"/>
          </p:cNvSpPr>
          <p:nvPr>
            <p:ph type="ftr" sz="quarter" idx="10"/>
          </p:nvPr>
        </p:nvSpPr>
        <p:spPr/>
        <p:txBody>
          <a:bodyPr/>
          <a:lstStyle>
            <a:lvl1pPr>
              <a:defRPr smtClean="0"/>
            </a:lvl1pPr>
          </a:lstStyle>
          <a:p>
            <a:pPr>
              <a:defRPr/>
            </a:pPr>
            <a:endParaRPr lang="en-GB"/>
          </a:p>
        </p:txBody>
      </p:sp>
    </p:spTree>
    <p:extLst>
      <p:ext uri="{BB962C8B-B14F-4D97-AF65-F5344CB8AC3E}">
        <p14:creationId xmlns:p14="http://schemas.microsoft.com/office/powerpoint/2010/main" val="128691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007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5860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55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124200" y="6245225"/>
            <a:ext cx="2895600" cy="476250"/>
          </a:xfrm>
        </p:spPr>
        <p:txBody>
          <a:bodyPr/>
          <a:lstStyle>
            <a:lvl1pPr>
              <a:defRPr/>
            </a:lvl1pPr>
          </a:lstStyle>
          <a:p>
            <a:pPr>
              <a:defRPr/>
            </a:pPr>
            <a:endParaRPr lang="en-GB"/>
          </a:p>
        </p:txBody>
      </p:sp>
    </p:spTree>
    <p:extLst>
      <p:ext uri="{BB962C8B-B14F-4D97-AF65-F5344CB8AC3E}">
        <p14:creationId xmlns:p14="http://schemas.microsoft.com/office/powerpoint/2010/main" val="335218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5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124200" y="6245225"/>
            <a:ext cx="2895600" cy="476250"/>
          </a:xfrm>
        </p:spPr>
        <p:txBody>
          <a:bodyPr/>
          <a:lstStyle>
            <a:lvl1pPr>
              <a:defRPr/>
            </a:lvl1pPr>
          </a:lstStyle>
          <a:p>
            <a:pPr>
              <a:defRPr/>
            </a:pPr>
            <a:endParaRPr lang="en-GB"/>
          </a:p>
        </p:txBody>
      </p:sp>
    </p:spTree>
    <p:extLst>
      <p:ext uri="{BB962C8B-B14F-4D97-AF65-F5344CB8AC3E}">
        <p14:creationId xmlns:p14="http://schemas.microsoft.com/office/powerpoint/2010/main" val="413891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4061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4"/>
          <p:cNvSpPr/>
          <p:nvPr userDrawn="1"/>
        </p:nvSpPr>
        <p:spPr>
          <a:xfrm>
            <a:off x="7920372" y="1952836"/>
            <a:ext cx="6840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63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6438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2975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24138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9781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4867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1157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395288" y="6472238"/>
            <a:ext cx="3852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a:solidFill>
                  <a:srgbClr val="669900"/>
                </a:solidFill>
                <a:latin typeface="Tahoma" pitchFamily="34" charset="0"/>
              </a:rPr>
              <a:t>www.ciria.org/suds</a:t>
            </a:r>
          </a:p>
        </p:txBody>
      </p:sp>
      <p:sp>
        <p:nvSpPr>
          <p:cNvPr id="1027" name="Rectangle 2"/>
          <p:cNvSpPr>
            <a:spLocks noGrp="1" noChangeArrowheads="1"/>
          </p:cNvSpPr>
          <p:nvPr>
            <p:ph type="title"/>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GB"/>
          </a:p>
        </p:txBody>
      </p:sp>
      <p:pic>
        <p:nvPicPr>
          <p:cNvPr id="1030" name="Picture 7" descr="CIRIA 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rtl="0" eaLnBrk="0" fontAlgn="base" hangingPunct="0">
        <a:spcBef>
          <a:spcPct val="0"/>
        </a:spcBef>
        <a:spcAft>
          <a:spcPct val="0"/>
        </a:spcAft>
        <a:defRPr sz="3600">
          <a:solidFill>
            <a:srgbClr val="669900"/>
          </a:solidFill>
          <a:latin typeface="+mj-lt"/>
          <a:ea typeface="+mj-ea"/>
          <a:cs typeface="+mj-cs"/>
        </a:defRPr>
      </a:lvl1pPr>
      <a:lvl2pPr algn="l" rtl="0" eaLnBrk="0" fontAlgn="base" hangingPunct="0">
        <a:spcBef>
          <a:spcPct val="0"/>
        </a:spcBef>
        <a:spcAft>
          <a:spcPct val="0"/>
        </a:spcAft>
        <a:defRPr sz="3600">
          <a:solidFill>
            <a:srgbClr val="669900"/>
          </a:solidFill>
          <a:latin typeface="Tahoma" pitchFamily="34" charset="0"/>
        </a:defRPr>
      </a:lvl2pPr>
      <a:lvl3pPr algn="l" rtl="0" eaLnBrk="0" fontAlgn="base" hangingPunct="0">
        <a:spcBef>
          <a:spcPct val="0"/>
        </a:spcBef>
        <a:spcAft>
          <a:spcPct val="0"/>
        </a:spcAft>
        <a:defRPr sz="3600">
          <a:solidFill>
            <a:srgbClr val="669900"/>
          </a:solidFill>
          <a:latin typeface="Tahoma" pitchFamily="34" charset="0"/>
        </a:defRPr>
      </a:lvl3pPr>
      <a:lvl4pPr algn="l" rtl="0" eaLnBrk="0" fontAlgn="base" hangingPunct="0">
        <a:spcBef>
          <a:spcPct val="0"/>
        </a:spcBef>
        <a:spcAft>
          <a:spcPct val="0"/>
        </a:spcAft>
        <a:defRPr sz="3600">
          <a:solidFill>
            <a:srgbClr val="669900"/>
          </a:solidFill>
          <a:latin typeface="Tahoma" pitchFamily="34" charset="0"/>
        </a:defRPr>
      </a:lvl4pPr>
      <a:lvl5pPr algn="l" rtl="0" eaLnBrk="0" fontAlgn="base" hangingPunct="0">
        <a:spcBef>
          <a:spcPct val="0"/>
        </a:spcBef>
        <a:spcAft>
          <a:spcPct val="0"/>
        </a:spcAft>
        <a:defRPr sz="3600">
          <a:solidFill>
            <a:srgbClr val="669900"/>
          </a:solidFill>
          <a:latin typeface="Tahoma" pitchFamily="34" charset="0"/>
        </a:defRPr>
      </a:lvl5pPr>
      <a:lvl6pPr marL="457200" algn="l" rtl="0" fontAlgn="base">
        <a:spcBef>
          <a:spcPct val="0"/>
        </a:spcBef>
        <a:spcAft>
          <a:spcPct val="0"/>
        </a:spcAft>
        <a:defRPr sz="3600">
          <a:solidFill>
            <a:srgbClr val="669900"/>
          </a:solidFill>
          <a:latin typeface="Tahoma" pitchFamily="34" charset="0"/>
        </a:defRPr>
      </a:lvl6pPr>
      <a:lvl7pPr marL="914400" algn="l" rtl="0" fontAlgn="base">
        <a:spcBef>
          <a:spcPct val="0"/>
        </a:spcBef>
        <a:spcAft>
          <a:spcPct val="0"/>
        </a:spcAft>
        <a:defRPr sz="3600">
          <a:solidFill>
            <a:srgbClr val="669900"/>
          </a:solidFill>
          <a:latin typeface="Tahoma" pitchFamily="34" charset="0"/>
        </a:defRPr>
      </a:lvl7pPr>
      <a:lvl8pPr marL="1371600" algn="l" rtl="0" fontAlgn="base">
        <a:spcBef>
          <a:spcPct val="0"/>
        </a:spcBef>
        <a:spcAft>
          <a:spcPct val="0"/>
        </a:spcAft>
        <a:defRPr sz="3600">
          <a:solidFill>
            <a:srgbClr val="669900"/>
          </a:solidFill>
          <a:latin typeface="Tahoma" pitchFamily="34" charset="0"/>
        </a:defRPr>
      </a:lvl8pPr>
      <a:lvl9pPr marL="1828800" algn="l" rtl="0" fontAlgn="base">
        <a:spcBef>
          <a:spcPct val="0"/>
        </a:spcBef>
        <a:spcAft>
          <a:spcPct val="0"/>
        </a:spcAft>
        <a:defRPr sz="3600">
          <a:solidFill>
            <a:srgbClr val="669900"/>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www.susturb.com/index.php" TargetMode="External"/><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jpe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2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emf"/><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5.png"/><Relationship Id="rId5" Type="http://schemas.openxmlformats.org/officeDocument/2006/relationships/image" Target="../media/image59.emf"/><Relationship Id="rId10" Type="http://schemas.openxmlformats.org/officeDocument/2006/relationships/image" Target="../media/image64.png"/><Relationship Id="rId4" Type="http://schemas.openxmlformats.org/officeDocument/2006/relationships/image" Target="../media/image58.emf"/><Relationship Id="rId9"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emf"/><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www.susturb.com/index.php"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jpe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rcRect/>
          <a:stretch>
            <a:fillRect/>
          </a:stretch>
        </p:blipFill>
        <p:spPr bwMode="auto">
          <a:xfrm>
            <a:off x="508" y="9128"/>
            <a:ext cx="9144000" cy="602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9"/>
          <p:cNvGrpSpPr>
            <a:grpSpLocks/>
          </p:cNvGrpSpPr>
          <p:nvPr/>
        </p:nvGrpSpPr>
        <p:grpSpPr bwMode="auto">
          <a:xfrm rot="20716537">
            <a:off x="1261320" y="1486264"/>
            <a:ext cx="3541714" cy="5003802"/>
            <a:chOff x="2007" y="728"/>
            <a:chExt cx="2231" cy="3152"/>
          </a:xfrm>
          <a:solidFill>
            <a:schemeClr val="bg1"/>
          </a:solidFill>
        </p:grpSpPr>
        <p:sp>
          <p:nvSpPr>
            <p:cNvPr id="10" name="Rectangle 3"/>
            <p:cNvSpPr>
              <a:spLocks noChangeAspect="1" noChangeArrowheads="1"/>
            </p:cNvSpPr>
            <p:nvPr/>
          </p:nvSpPr>
          <p:spPr bwMode="auto">
            <a:xfrm>
              <a:off x="2007" y="728"/>
              <a:ext cx="2231" cy="3152"/>
            </a:xfrm>
            <a:prstGeom prst="rect">
              <a:avLst/>
            </a:prstGeom>
            <a:grpFill/>
            <a:ln w="28575">
              <a:solidFill>
                <a:schemeClr val="tx1"/>
              </a:solidFill>
              <a:miter lim="800000"/>
              <a:headEnd/>
              <a:tailEnd/>
            </a:ln>
            <a:effectLst>
              <a:outerShdw dist="35921" dir="2700000" algn="ctr" rotWithShape="0">
                <a:schemeClr val="bg2"/>
              </a:outerShdw>
            </a:effectLst>
            <a:extLst/>
          </p:spPr>
          <p:txBody>
            <a:bodyPr wrap="none" anchor="ctr"/>
            <a:lstStyle/>
            <a:p>
              <a:pPr>
                <a:defRPr/>
              </a:pPr>
              <a:endParaRPr lang="en-US">
                <a:latin typeface="Arial" charset="0"/>
                <a:ea typeface="+mn-ea"/>
              </a:endParaRPr>
            </a:p>
          </p:txBody>
        </p:sp>
        <p:pic>
          <p:nvPicPr>
            <p:cNvPr id="11" name="Picture 4" descr="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47" y="1094"/>
              <a:ext cx="330" cy="330"/>
            </a:xfrm>
            <a:prstGeom prst="rect">
              <a:avLst/>
            </a:prstGeom>
            <a:grpFill/>
            <a:extLst/>
          </p:spPr>
        </p:pic>
        <p:sp>
          <p:nvSpPr>
            <p:cNvPr id="12" name="Text Box 7"/>
            <p:cNvSpPr txBox="1">
              <a:spLocks noChangeArrowheads="1"/>
            </p:cNvSpPr>
            <p:nvPr/>
          </p:nvSpPr>
          <p:spPr bwMode="auto">
            <a:xfrm>
              <a:off x="2245" y="1752"/>
              <a:ext cx="1542" cy="32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GB" sz="1400" b="1" dirty="0">
                  <a:latin typeface="Arial" charset="0"/>
                  <a:ea typeface="+mn-ea"/>
                </a:rPr>
                <a:t>Retrofitting to manage surface water</a:t>
              </a:r>
            </a:p>
          </p:txBody>
        </p:sp>
        <p:pic>
          <p:nvPicPr>
            <p:cNvPr id="13" name="Picture 2" descr="D:\MWH\Research\CIRIA\Surface Water Management\Guidance Document\Version D\Images\Part B\B2\3 - semi detached\3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54" y="2069"/>
              <a:ext cx="1631" cy="10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4925" y="1160748"/>
            <a:ext cx="7634288" cy="1150937"/>
          </a:xfrm>
          <a:effectLst/>
        </p:spPr>
        <p:txBody>
          <a:bodyPr>
            <a:noAutofit/>
          </a:bodyPr>
          <a:lstStyle/>
          <a:p>
            <a:pPr algn="l">
              <a:spcBef>
                <a:spcPts val="0"/>
              </a:spcBef>
              <a:defRPr/>
            </a:pPr>
            <a:r>
              <a:rPr lang="en-GB" sz="4800" b="1" dirty="0"/>
              <a:t>Retrofitting to manage </a:t>
            </a:r>
            <a:br>
              <a:rPr lang="en-GB" sz="4800" b="1" dirty="0"/>
            </a:br>
            <a:r>
              <a:rPr lang="en-GB" sz="4800" b="1" dirty="0"/>
              <a:t>surface water</a:t>
            </a:r>
            <a:r>
              <a:rPr lang="en-GB" sz="4400" b="1" dirty="0" smtClean="0">
                <a:solidFill>
                  <a:srgbClr val="669900"/>
                </a:solidFill>
                <a:effectLst>
                  <a:outerShdw blurRad="60007" dist="310007" dir="7680000" sy="30000" kx="1300200" algn="ctr" rotWithShape="0">
                    <a:prstClr val="black">
                      <a:alpha val="32000"/>
                    </a:prstClr>
                  </a:outerShdw>
                </a:effectLst>
                <a:ea typeface="+mj-ea"/>
                <a:cs typeface="+mj-cs"/>
              </a:rPr>
              <a:t/>
            </a:r>
            <a:br>
              <a:rPr lang="en-GB" sz="4400" b="1" dirty="0" smtClean="0">
                <a:solidFill>
                  <a:srgbClr val="669900"/>
                </a:solidFill>
                <a:effectLst>
                  <a:outerShdw blurRad="60007" dist="310007" dir="7680000" sy="30000" kx="1300200" algn="ctr" rotWithShape="0">
                    <a:prstClr val="black">
                      <a:alpha val="32000"/>
                    </a:prstClr>
                  </a:outerShdw>
                </a:effectLst>
                <a:ea typeface="+mj-ea"/>
                <a:cs typeface="+mj-cs"/>
              </a:rPr>
            </a:br>
            <a:r>
              <a:rPr lang="en-GB" sz="4400" b="1" dirty="0" smtClean="0">
                <a:solidFill>
                  <a:srgbClr val="92D050"/>
                </a:solidFill>
                <a:effectLst>
                  <a:outerShdw blurRad="38100" dist="38100" dir="2700000" algn="tl">
                    <a:srgbClr val="000000">
                      <a:alpha val="43137"/>
                    </a:srgbClr>
                  </a:outerShdw>
                </a:effectLst>
                <a:ea typeface="+mj-ea"/>
                <a:cs typeface="+mj-cs"/>
              </a:rPr>
              <a:t/>
            </a:r>
            <a:br>
              <a:rPr lang="en-GB" sz="4400" b="1" dirty="0" smtClean="0">
                <a:solidFill>
                  <a:srgbClr val="92D050"/>
                </a:solidFill>
                <a:effectLst>
                  <a:outerShdw blurRad="38100" dist="38100" dir="2700000" algn="tl">
                    <a:srgbClr val="000000">
                      <a:alpha val="43137"/>
                    </a:srgbClr>
                  </a:outerShdw>
                </a:effectLst>
                <a:ea typeface="+mj-ea"/>
                <a:cs typeface="+mj-cs"/>
              </a:rPr>
            </a:br>
            <a:endParaRPr lang="en-US" sz="4400" b="1" dirty="0">
              <a:solidFill>
                <a:srgbClr val="92D050"/>
              </a:solidFill>
              <a:effectLst>
                <a:outerShdw blurRad="38100" dist="38100" dir="2700000" algn="tl">
                  <a:srgbClr val="000000">
                    <a:alpha val="43137"/>
                  </a:srgbClr>
                </a:outerShdw>
              </a:effectLst>
              <a:ea typeface="+mj-ea"/>
              <a:cs typeface="+mj-cs"/>
            </a:endParaRPr>
          </a:p>
        </p:txBody>
      </p:sp>
      <p:pic>
        <p:nvPicPr>
          <p:cNvPr id="4100" name="Picture 2" descr="logo susurb">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36196" y="6276254"/>
            <a:ext cx="1295276" cy="32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7" descr="MWH_Taglin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6237312"/>
            <a:ext cx="1656184" cy="487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2" name="Picture 1" descr="Logo: Pennine Water Group"/>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77224" y="6109936"/>
            <a:ext cx="1079252" cy="6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IRIA 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81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44" y="274638"/>
            <a:ext cx="7416800" cy="1143000"/>
          </a:xfrm>
        </p:spPr>
        <p:txBody>
          <a:bodyPr/>
          <a:lstStyle/>
          <a:p>
            <a:pPr>
              <a:defRPr/>
            </a:pPr>
            <a:r>
              <a:rPr lang="en-GB" dirty="0">
                <a:cs typeface="+mj-cs"/>
              </a:rPr>
              <a:t>Current </a:t>
            </a:r>
            <a:r>
              <a:rPr lang="en-GB" dirty="0" smtClean="0">
                <a:cs typeface="+mj-cs"/>
              </a:rPr>
              <a:t>drivers (challenges)</a:t>
            </a:r>
            <a:endParaRPr lang="en-GB" dirty="0">
              <a:cs typeface="+mj-cs"/>
            </a:endParaRPr>
          </a:p>
        </p:txBody>
      </p:sp>
      <p:sp>
        <p:nvSpPr>
          <p:cNvPr id="8195" name="Content Placeholder 3"/>
          <p:cNvSpPr>
            <a:spLocks noGrp="1"/>
          </p:cNvSpPr>
          <p:nvPr>
            <p:ph idx="1"/>
          </p:nvPr>
        </p:nvSpPr>
        <p:spPr/>
        <p:txBody>
          <a:bodyPr/>
          <a:lstStyle/>
          <a:p>
            <a:pPr>
              <a:defRPr/>
            </a:pPr>
            <a:endParaRPr lang="en-US">
              <a:cs typeface="+mn-cs"/>
            </a:endParaRPr>
          </a:p>
        </p:txBody>
      </p:sp>
      <p:sp>
        <p:nvSpPr>
          <p:cNvPr id="8196" name="Rectangle 7"/>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13317" name="Picture 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550" y="1700213"/>
            <a:ext cx="72009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983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74638"/>
            <a:ext cx="7138988" cy="1143000"/>
          </a:xfrm>
        </p:spPr>
        <p:txBody>
          <a:bodyPr/>
          <a:lstStyle/>
          <a:p>
            <a:pPr>
              <a:defRPr/>
            </a:pPr>
            <a:r>
              <a:rPr lang="en-GB" dirty="0">
                <a:cs typeface="+mj-cs"/>
              </a:rPr>
              <a:t>Current </a:t>
            </a:r>
            <a:r>
              <a:rPr lang="en-GB" dirty="0" smtClean="0">
                <a:cs typeface="+mj-cs"/>
              </a:rPr>
              <a:t>drivers (challenges)</a:t>
            </a:r>
            <a:endParaRPr lang="en-GB" dirty="0">
              <a:cs typeface="+mj-cs"/>
            </a:endParaRPr>
          </a:p>
        </p:txBody>
      </p:sp>
      <p:sp>
        <p:nvSpPr>
          <p:cNvPr id="9220" name="Rectangle 4"/>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520788"/>
            <a:ext cx="6912768" cy="5184576"/>
          </a:xfrm>
          <a:prstGeom prst="rect">
            <a:avLst/>
          </a:prstGeom>
          <a:noFill/>
          <a:ln w="9525">
            <a:noFill/>
            <a:miter lim="800000"/>
            <a:headEnd/>
            <a:tailEnd/>
          </a:ln>
        </p:spPr>
      </p:pic>
    </p:spTree>
    <p:extLst>
      <p:ext uri="{BB962C8B-B14F-4D97-AF65-F5344CB8AC3E}">
        <p14:creationId xmlns:p14="http://schemas.microsoft.com/office/powerpoint/2010/main" val="330395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0754" y="274638"/>
            <a:ext cx="7067550" cy="1143000"/>
          </a:xfrm>
        </p:spPr>
        <p:txBody>
          <a:bodyPr/>
          <a:lstStyle/>
          <a:p>
            <a:pPr eaLnBrk="1" hangingPunct="1">
              <a:defRPr/>
            </a:pPr>
            <a:r>
              <a:rPr lang="en-GB" dirty="0">
                <a:cs typeface="+mj-cs"/>
              </a:rPr>
              <a:t>Key challenges</a:t>
            </a:r>
          </a:p>
        </p:txBody>
      </p:sp>
      <p:sp>
        <p:nvSpPr>
          <p:cNvPr id="12291" name="Content Placeholder 2"/>
          <p:cNvSpPr>
            <a:spLocks noGrp="1"/>
          </p:cNvSpPr>
          <p:nvPr>
            <p:ph idx="1"/>
          </p:nvPr>
        </p:nvSpPr>
        <p:spPr>
          <a:xfrm>
            <a:off x="143508" y="2061616"/>
            <a:ext cx="4068576" cy="4103688"/>
          </a:xfrm>
        </p:spPr>
        <p:txBody>
          <a:bodyPr/>
          <a:lstStyle/>
          <a:p>
            <a:pPr eaLnBrk="1" hangingPunct="1">
              <a:defRPr/>
            </a:pPr>
            <a:r>
              <a:rPr lang="en-GB" sz="2800" dirty="0">
                <a:cs typeface="+mn-cs"/>
              </a:rPr>
              <a:t>Economic uncertainty</a:t>
            </a:r>
          </a:p>
          <a:p>
            <a:pPr eaLnBrk="1" hangingPunct="1">
              <a:defRPr/>
            </a:pPr>
            <a:r>
              <a:rPr lang="en-GB" sz="2800" dirty="0">
                <a:cs typeface="+mn-cs"/>
              </a:rPr>
              <a:t>More for less</a:t>
            </a:r>
          </a:p>
          <a:p>
            <a:pPr eaLnBrk="1" hangingPunct="1">
              <a:defRPr/>
            </a:pPr>
            <a:r>
              <a:rPr lang="en-GB" sz="2800" dirty="0">
                <a:cs typeface="+mn-cs"/>
              </a:rPr>
              <a:t>European Directives</a:t>
            </a:r>
          </a:p>
          <a:p>
            <a:pPr eaLnBrk="1" hangingPunct="1">
              <a:defRPr/>
            </a:pPr>
            <a:r>
              <a:rPr lang="en-GB" sz="2800" dirty="0">
                <a:cs typeface="+mn-cs"/>
              </a:rPr>
              <a:t>Growth and creep</a:t>
            </a:r>
          </a:p>
          <a:p>
            <a:pPr eaLnBrk="1" hangingPunct="1">
              <a:defRPr/>
            </a:pPr>
            <a:r>
              <a:rPr lang="en-GB" sz="2800" dirty="0">
                <a:cs typeface="+mn-cs"/>
              </a:rPr>
              <a:t>Climate Change</a:t>
            </a:r>
          </a:p>
        </p:txBody>
      </p:sp>
      <p:pic>
        <p:nvPicPr>
          <p:cNvPr id="1536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2060575"/>
            <a:ext cx="47767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3"/>
          <p:cNvSpPr txBox="1">
            <a:spLocks noChangeArrowheads="1"/>
          </p:cNvSpPr>
          <p:nvPr/>
        </p:nvSpPr>
        <p:spPr bwMode="auto">
          <a:xfrm>
            <a:off x="4572000" y="4645025"/>
            <a:ext cx="2230438" cy="368300"/>
          </a:xfrm>
          <a:prstGeom prst="rect">
            <a:avLst/>
          </a:prstGeom>
          <a:solidFill>
            <a:srgbClr val="FF99CC"/>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en-GB" i="1" dirty="0">
                <a:effectLst>
                  <a:outerShdw blurRad="38100" dist="38100" dir="2700000" algn="tl">
                    <a:srgbClr val="000000">
                      <a:alpha val="43137"/>
                    </a:srgbClr>
                  </a:outerShdw>
                </a:effectLst>
                <a:latin typeface="Helvetica" pitchFamily="34" charset="0"/>
                <a:ea typeface="+mn-ea"/>
              </a:rPr>
              <a:t>+ 40% flow to 2080</a:t>
            </a:r>
            <a:endParaRPr lang="en-GB" dirty="0">
              <a:effectLst>
                <a:outerShdw blurRad="38100" dist="38100" dir="2700000" algn="tl">
                  <a:srgbClr val="000000">
                    <a:alpha val="43137"/>
                  </a:srgbClr>
                </a:outerShdw>
              </a:effectLst>
              <a:latin typeface="Times New Roman" pitchFamily="18" charset="0"/>
              <a:ea typeface="+mn-ea"/>
            </a:endParaRPr>
          </a:p>
        </p:txBody>
      </p:sp>
      <p:sp>
        <p:nvSpPr>
          <p:cNvPr id="6" name="Content Placeholder 2"/>
          <p:cNvSpPr txBox="1">
            <a:spLocks/>
          </p:cNvSpPr>
          <p:nvPr/>
        </p:nvSpPr>
        <p:spPr bwMode="auto">
          <a:xfrm>
            <a:off x="971600" y="5733256"/>
            <a:ext cx="7128594" cy="1069975"/>
          </a:xfrm>
          <a:prstGeom prst="rect">
            <a:avLst/>
          </a:prstGeom>
        </p:spPr>
        <p:txBody>
          <a:bodyPr lIns="0" tIns="0" rIns="0" bIns="0">
            <a:normAutofit/>
          </a:bodyPr>
          <a:lstStyle>
            <a:lvl1pPr marL="233363" indent="-233363">
              <a:spcBef>
                <a:spcPct val="20000"/>
              </a:spcBef>
              <a:buFont typeface="Arial" pitchFamily="34" charset="0"/>
              <a:buChar char="•"/>
              <a:defRPr sz="2800">
                <a:solidFill>
                  <a:schemeClr val="tx1">
                    <a:lumMod val="75000"/>
                    <a:lumOff val="25000"/>
                  </a:schemeClr>
                </a:solidFill>
              </a:defRPr>
            </a:lvl1pPr>
            <a:lvl2pPr marL="742950" indent="-285750">
              <a:spcBef>
                <a:spcPct val="20000"/>
              </a:spcBef>
              <a:buFont typeface="Arial" pitchFamily="34" charset="0"/>
              <a:buChar char="–"/>
              <a:defRPr sz="2400">
                <a:solidFill>
                  <a:schemeClr val="tx1">
                    <a:lumMod val="75000"/>
                    <a:lumOff val="25000"/>
                  </a:schemeClr>
                </a:solidFill>
              </a:defRPr>
            </a:lvl2pPr>
            <a:lvl3pPr marL="1143000" indent="-228600">
              <a:spcBef>
                <a:spcPct val="20000"/>
              </a:spcBef>
              <a:buFont typeface="Arial" pitchFamily="34" charset="0"/>
              <a:buChar char="•"/>
              <a:defRPr sz="2000">
                <a:solidFill>
                  <a:schemeClr val="tx1">
                    <a:lumMod val="75000"/>
                    <a:lumOff val="25000"/>
                  </a:schemeClr>
                </a:solidFill>
              </a:defRPr>
            </a:lvl3pPr>
            <a:lvl4pPr marL="1600200" indent="-228600">
              <a:spcBef>
                <a:spcPct val="20000"/>
              </a:spcBef>
              <a:buFont typeface="Arial" pitchFamily="34" charset="0"/>
              <a:buChar char="–"/>
              <a:defRPr>
                <a:solidFill>
                  <a:schemeClr val="tx1">
                    <a:lumMod val="75000"/>
                    <a:lumOff val="25000"/>
                  </a:schemeClr>
                </a:solidFill>
              </a:defRPr>
            </a:lvl4pPr>
            <a:lvl5pPr marL="2057400" indent="-228600">
              <a:spcBef>
                <a:spcPct val="20000"/>
              </a:spcBef>
              <a:buFont typeface="Arial" pitchFamily="34" charset="0"/>
              <a:buChar char="»"/>
              <a:defRPr>
                <a:solidFill>
                  <a:schemeClr val="tx1">
                    <a:lumMod val="75000"/>
                    <a:lumOff val="2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defRPr/>
            </a:pPr>
            <a:r>
              <a:rPr lang="en-GB" sz="3200" i="1" dirty="0" smtClean="0">
                <a:solidFill>
                  <a:schemeClr val="tx1"/>
                </a:solidFill>
                <a:latin typeface="+mn-lt"/>
                <a:ea typeface="+mn-ea"/>
              </a:rPr>
              <a:t>Development alone will not be enough</a:t>
            </a:r>
          </a:p>
        </p:txBody>
      </p:sp>
    </p:spTree>
    <p:extLst>
      <p:ext uri="{BB962C8B-B14F-4D97-AF65-F5344CB8AC3E}">
        <p14:creationId xmlns:p14="http://schemas.microsoft.com/office/powerpoint/2010/main" val="342799414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067550" cy="1143000"/>
          </a:xfrm>
        </p:spPr>
        <p:txBody>
          <a:bodyPr/>
          <a:lstStyle/>
          <a:p>
            <a:pPr>
              <a:defRPr/>
            </a:pPr>
            <a:r>
              <a:rPr lang="en-US" dirty="0" smtClean="0">
                <a:cs typeface="+mj-cs"/>
              </a:rPr>
              <a:t>Engaging with householders and others</a:t>
            </a:r>
            <a:endParaRPr lang="en-US" dirty="0">
              <a:cs typeface="+mj-cs"/>
            </a:endParaRPr>
          </a:p>
        </p:txBody>
      </p:sp>
      <p:sp>
        <p:nvSpPr>
          <p:cNvPr id="3" name="Content Placeholder 2"/>
          <p:cNvSpPr>
            <a:spLocks noGrp="1"/>
          </p:cNvSpPr>
          <p:nvPr>
            <p:ph idx="1"/>
          </p:nvPr>
        </p:nvSpPr>
        <p:spPr>
          <a:xfrm>
            <a:off x="251520" y="2060575"/>
            <a:ext cx="4619625" cy="4065588"/>
          </a:xfrm>
        </p:spPr>
        <p:txBody>
          <a:bodyPr/>
          <a:lstStyle/>
          <a:p>
            <a:pPr>
              <a:defRPr/>
            </a:pPr>
            <a:r>
              <a:rPr lang="en-US" sz="2400" dirty="0" smtClean="0"/>
              <a:t>Need special engagement for the public </a:t>
            </a:r>
          </a:p>
          <a:p>
            <a:pPr lvl="1">
              <a:defRPr/>
            </a:pPr>
            <a:r>
              <a:rPr lang="en-US" sz="2000" dirty="0" smtClean="0"/>
              <a:t>responsibility for their own surface water </a:t>
            </a:r>
          </a:p>
          <a:p>
            <a:pPr lvl="1">
              <a:defRPr/>
            </a:pPr>
            <a:r>
              <a:rPr lang="en-US" sz="2000" dirty="0"/>
              <a:t>e</a:t>
            </a:r>
            <a:r>
              <a:rPr lang="en-US" sz="2000" dirty="0" smtClean="0"/>
              <a:t>mbrace retrofit measures</a:t>
            </a:r>
          </a:p>
          <a:p>
            <a:pPr>
              <a:defRPr/>
            </a:pPr>
            <a:r>
              <a:rPr lang="en-US" sz="2400" dirty="0" smtClean="0"/>
              <a:t>Financial and other incentives are needed </a:t>
            </a:r>
            <a:endParaRPr lang="en-US" sz="2400" dirty="0"/>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89302" y="4870450"/>
            <a:ext cx="28511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27884" y="5946665"/>
            <a:ext cx="1888659" cy="938719"/>
          </a:xfrm>
          <a:prstGeom prst="rect">
            <a:avLst/>
          </a:prstGeom>
          <a:noFill/>
        </p:spPr>
        <p:txBody>
          <a:bodyPr wrap="none" rtlCol="0">
            <a:spAutoFit/>
          </a:bodyPr>
          <a:lstStyle/>
          <a:p>
            <a:r>
              <a:rPr lang="en-GB" sz="1100" b="1" dirty="0" smtClean="0">
                <a:solidFill>
                  <a:srgbClr val="669900"/>
                </a:solidFill>
                <a:latin typeface="+mj-lt"/>
              </a:rPr>
              <a:t>Images</a:t>
            </a:r>
          </a:p>
          <a:p>
            <a:r>
              <a:rPr lang="en-GB" sz="1100" dirty="0" smtClean="0">
                <a:solidFill>
                  <a:srgbClr val="669900"/>
                </a:solidFill>
                <a:latin typeface="+mj-lt"/>
              </a:rPr>
              <a:t>1. Ashby Grove, Islington</a:t>
            </a:r>
          </a:p>
          <a:p>
            <a:r>
              <a:rPr lang="en-GB" sz="1100" dirty="0" smtClean="0">
                <a:solidFill>
                  <a:srgbClr val="669900"/>
                </a:solidFill>
                <a:latin typeface="+mj-lt"/>
              </a:rPr>
              <a:t>2. Dings, Bristol (</a:t>
            </a:r>
            <a:r>
              <a:rPr lang="en-GB" sz="1100" dirty="0" err="1" smtClean="0">
                <a:solidFill>
                  <a:srgbClr val="669900"/>
                </a:solidFill>
                <a:latin typeface="+mj-lt"/>
              </a:rPr>
              <a:t>Sustrains</a:t>
            </a:r>
            <a:r>
              <a:rPr lang="en-GB" sz="1100" dirty="0" smtClean="0">
                <a:solidFill>
                  <a:srgbClr val="669900"/>
                </a:solidFill>
                <a:latin typeface="+mj-lt"/>
              </a:rPr>
              <a:t>)</a:t>
            </a:r>
          </a:p>
          <a:p>
            <a:r>
              <a:rPr lang="en-GB" sz="1100" dirty="0" smtClean="0">
                <a:solidFill>
                  <a:srgbClr val="669900"/>
                </a:solidFill>
                <a:latin typeface="+mj-lt"/>
              </a:rPr>
              <a:t>3. Melbourne (Darren </a:t>
            </a:r>
            <a:r>
              <a:rPr lang="en-GB" sz="1100" dirty="0" err="1" smtClean="0">
                <a:solidFill>
                  <a:srgbClr val="669900"/>
                </a:solidFill>
                <a:latin typeface="+mj-lt"/>
              </a:rPr>
              <a:t>Bos</a:t>
            </a:r>
            <a:r>
              <a:rPr lang="en-GB" sz="1100" dirty="0" smtClean="0">
                <a:solidFill>
                  <a:srgbClr val="669900"/>
                </a:solidFill>
                <a:latin typeface="+mj-lt"/>
              </a:rPr>
              <a:t>)</a:t>
            </a:r>
          </a:p>
          <a:p>
            <a:endParaRPr lang="en-GB" sz="1100" dirty="0">
              <a:solidFill>
                <a:srgbClr val="669900"/>
              </a:solidFill>
              <a:latin typeface="+mj-lt"/>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2180" y="1628800"/>
            <a:ext cx="2448272" cy="1836204"/>
          </a:xfrm>
          <a:prstGeom prst="rect">
            <a:avLst/>
          </a:prstGeom>
        </p:spPr>
      </p:pic>
      <p:pic>
        <p:nvPicPr>
          <p:cNvPr id="16390"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968044" y="3250096"/>
            <a:ext cx="29194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04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08" y="5733256"/>
            <a:ext cx="219624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3"/>
          <p:cNvSpPr>
            <a:spLocks noGrp="1"/>
          </p:cNvSpPr>
          <p:nvPr>
            <p:ph type="title" idx="4294967295"/>
          </p:nvPr>
        </p:nvSpPr>
        <p:spPr>
          <a:xfrm>
            <a:off x="0" y="228600"/>
            <a:ext cx="2987675" cy="6324600"/>
          </a:xfrm>
        </p:spPr>
        <p:txBody>
          <a:bodyPr/>
          <a:lstStyle/>
          <a:p>
            <a:pPr eaLnBrk="1" hangingPunct="1">
              <a:defRPr/>
            </a:pPr>
            <a:r>
              <a:rPr lang="en-GB" dirty="0">
                <a:cs typeface="+mj-cs"/>
              </a:rPr>
              <a:t>What we can retrofit  - mix and match measures</a:t>
            </a:r>
            <a:endParaRPr lang="en-US" dirty="0">
              <a:cs typeface="+mj-cs"/>
            </a:endParaRPr>
          </a:p>
        </p:txBody>
      </p:sp>
      <p:pic>
        <p:nvPicPr>
          <p:cNvPr id="17411" name="Picture 3" descr="D:\MWH\Research\CIRIA\Surface Water Management\Guidance Document\Version D\Images\Part B\B1\B1-1\0872_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25" y="44450"/>
            <a:ext cx="1803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D:\MWH\Research\CIRIA\Surface Water Management\Guidance Document\Version D\Images\Part B\B1\B1-1\B1-1 wet car par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16263" y="2781300"/>
            <a:ext cx="2968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D:\MWH\Research\CIRIA\Surface Water Management\Guidance Document\Version D\Images\Part B\B1\B1-1\B1-1 stormcells - could request original.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7763" y="2781300"/>
            <a:ext cx="2787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6"/>
          <a:srcRect/>
          <a:stretch>
            <a:fillRect/>
          </a:stretch>
        </p:blipFill>
        <p:spPr bwMode="auto">
          <a:xfrm>
            <a:off x="6875463" y="44450"/>
            <a:ext cx="21399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7" name="Picture 7" descr="D:\MWH\Research\CIRIA\Surface Water Management\Guidance Document\Version D\Images\Part B\B1\B1-1\B1-1 Floodgate in Phils door open.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95837" y="44450"/>
            <a:ext cx="182065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8"/>
          <a:srcRect/>
          <a:stretch>
            <a:fillRect/>
          </a:stretch>
        </p:blipFill>
        <p:spPr bwMode="auto">
          <a:xfrm>
            <a:off x="6227763" y="4652963"/>
            <a:ext cx="2809875"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9" name="Picture 9"/>
          <p:cNvPicPr>
            <a:picLocks noChangeAspect="1" noChangeArrowheads="1"/>
          </p:cNvPicPr>
          <p:nvPr/>
        </p:nvPicPr>
        <p:blipFill>
          <a:blip r:embed="rId9"/>
          <a:srcRect/>
          <a:stretch>
            <a:fillRect/>
          </a:stretch>
        </p:blipFill>
        <p:spPr bwMode="auto">
          <a:xfrm>
            <a:off x="3116263" y="4652963"/>
            <a:ext cx="2968625"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Box 9"/>
          <p:cNvSpPr txBox="1"/>
          <p:nvPr/>
        </p:nvSpPr>
        <p:spPr>
          <a:xfrm>
            <a:off x="143508" y="6321514"/>
            <a:ext cx="1989647" cy="707886"/>
          </a:xfrm>
          <a:prstGeom prst="rect">
            <a:avLst/>
          </a:prstGeom>
          <a:noFill/>
        </p:spPr>
        <p:txBody>
          <a:bodyPr wrap="none" rtlCol="0">
            <a:spAutoFit/>
          </a:bodyPr>
          <a:lstStyle/>
          <a:p>
            <a:r>
              <a:rPr lang="en-GB" sz="1000" b="1" dirty="0" smtClean="0">
                <a:solidFill>
                  <a:srgbClr val="669900"/>
                </a:solidFill>
                <a:latin typeface="+mj-lt"/>
              </a:rPr>
              <a:t>Images courtesy of</a:t>
            </a:r>
          </a:p>
          <a:p>
            <a:r>
              <a:rPr lang="en-GB" sz="1000" dirty="0" smtClean="0">
                <a:solidFill>
                  <a:srgbClr val="669900"/>
                </a:solidFill>
                <a:latin typeface="+mj-lt"/>
              </a:rPr>
              <a:t>(Floodgate, Jacobs Engineering,</a:t>
            </a:r>
          </a:p>
          <a:p>
            <a:r>
              <a:rPr lang="en-GB" sz="1000" dirty="0" smtClean="0">
                <a:solidFill>
                  <a:srgbClr val="669900"/>
                </a:solidFill>
                <a:latin typeface="+mj-lt"/>
              </a:rPr>
              <a:t>Wayne </a:t>
            </a:r>
            <a:r>
              <a:rPr lang="en-GB" sz="1000" dirty="0" err="1" smtClean="0">
                <a:solidFill>
                  <a:srgbClr val="669900"/>
                </a:solidFill>
                <a:latin typeface="+mj-lt"/>
              </a:rPr>
              <a:t>Rushmere</a:t>
            </a:r>
            <a:r>
              <a:rPr lang="en-GB" sz="1000" dirty="0" smtClean="0">
                <a:solidFill>
                  <a:srgbClr val="669900"/>
                </a:solidFill>
                <a:latin typeface="+mj-lt"/>
              </a:rPr>
              <a:t>)</a:t>
            </a:r>
          </a:p>
          <a:p>
            <a:endParaRPr lang="en-GB" sz="1000" dirty="0">
              <a:solidFill>
                <a:srgbClr val="669900"/>
              </a:solidFill>
              <a:latin typeface="+mj-lt"/>
            </a:endParaRPr>
          </a:p>
        </p:txBody>
      </p:sp>
    </p:spTree>
    <p:extLst>
      <p:ext uri="{BB962C8B-B14F-4D97-AF65-F5344CB8AC3E}">
        <p14:creationId xmlns:p14="http://schemas.microsoft.com/office/powerpoint/2010/main" val="187594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15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fade">
                                      <p:cBhvr>
                                        <p:cTn id="17" dur="1500"/>
                                        <p:tgtEl>
                                          <p:spTgt spid="5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1500"/>
                                        <p:tgtEl>
                                          <p:spTgt spid="51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1500"/>
                                        <p:tgtEl>
                                          <p:spTgt spid="51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fade">
                                      <p:cBhvr>
                                        <p:cTn id="32" dur="1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idx="4294967295"/>
          </p:nvPr>
        </p:nvSpPr>
        <p:spPr>
          <a:xfrm>
            <a:off x="0" y="228600"/>
            <a:ext cx="2987675" cy="6324600"/>
          </a:xfrm>
        </p:spPr>
        <p:txBody>
          <a:bodyPr/>
          <a:lstStyle/>
          <a:p>
            <a:pPr eaLnBrk="1" hangingPunct="1">
              <a:defRPr/>
            </a:pPr>
            <a:r>
              <a:rPr lang="en-GB" dirty="0">
                <a:cs typeface="+mj-cs"/>
              </a:rPr>
              <a:t>What we can retrofit  - in urban areas</a:t>
            </a:r>
            <a:endParaRPr lang="en-US" dirty="0">
              <a:cs typeface="+mj-cs"/>
            </a:endParaRPr>
          </a:p>
        </p:txBody>
      </p:sp>
      <p:pic>
        <p:nvPicPr>
          <p:cNvPr id="1536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56325" y="0"/>
            <a:ext cx="2987675"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2"/>
          <p:cNvPicPr>
            <a:picLocks noChangeAspect="1" noChangeArrowheads="1"/>
          </p:cNvPicPr>
          <p:nvPr/>
        </p:nvPicPr>
        <p:blipFill>
          <a:blip r:embed="rId4"/>
          <a:srcRect/>
          <a:stretch>
            <a:fillRect/>
          </a:stretch>
        </p:blipFill>
        <p:spPr bwMode="auto">
          <a:xfrm>
            <a:off x="2987675" y="0"/>
            <a:ext cx="316865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80062" y="3519488"/>
            <a:ext cx="3563937"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87675" y="3519489"/>
            <a:ext cx="2697163"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13658" y="4689140"/>
            <a:ext cx="1764196" cy="600164"/>
          </a:xfrm>
          <a:prstGeom prst="rect">
            <a:avLst/>
          </a:prstGeom>
          <a:noFill/>
        </p:spPr>
        <p:txBody>
          <a:bodyPr wrap="square" rtlCol="0">
            <a:spAutoFit/>
          </a:bodyPr>
          <a:lstStyle/>
          <a:p>
            <a:r>
              <a:rPr lang="en-GB" sz="1100" dirty="0" smtClean="0">
                <a:solidFill>
                  <a:srgbClr val="669900"/>
                </a:solidFill>
                <a:latin typeface="+mj-lt"/>
              </a:rPr>
              <a:t>Images of retrofitting from Portland, Oregon</a:t>
            </a:r>
          </a:p>
          <a:p>
            <a:endParaRPr lang="en-GB" sz="1100" dirty="0">
              <a:solidFill>
                <a:srgbClr val="669900"/>
              </a:solidFill>
              <a:latin typeface="+mj-lt"/>
            </a:endParaRPr>
          </a:p>
        </p:txBody>
      </p:sp>
    </p:spTree>
    <p:extLst>
      <p:ext uri="{BB962C8B-B14F-4D97-AF65-F5344CB8AC3E}">
        <p14:creationId xmlns:p14="http://schemas.microsoft.com/office/powerpoint/2010/main" val="2842160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520" y="188913"/>
            <a:ext cx="7138988" cy="1143000"/>
          </a:xfrm>
        </p:spPr>
        <p:txBody>
          <a:bodyPr/>
          <a:lstStyle/>
          <a:p>
            <a:pPr>
              <a:defRPr/>
            </a:pPr>
            <a:r>
              <a:rPr lang="en-GB" dirty="0">
                <a:cs typeface="+mj-cs"/>
              </a:rPr>
              <a:t>The benefits of </a:t>
            </a:r>
            <a:r>
              <a:rPr lang="en-GB" dirty="0" smtClean="0">
                <a:cs typeface="+mj-cs"/>
              </a:rPr>
              <a:t>retrofitting </a:t>
            </a:r>
            <a:br>
              <a:rPr lang="en-GB" dirty="0" smtClean="0">
                <a:cs typeface="+mj-cs"/>
              </a:rPr>
            </a:br>
            <a:r>
              <a:rPr lang="en-GB" sz="2400" dirty="0" smtClean="0">
                <a:cs typeface="+mj-cs"/>
              </a:rPr>
              <a:t>(using SuDS)</a:t>
            </a:r>
            <a:endParaRPr lang="en-US" sz="2400" dirty="0">
              <a:cs typeface="+mj-cs"/>
            </a:endParaRPr>
          </a:p>
        </p:txBody>
      </p:sp>
      <p:sp>
        <p:nvSpPr>
          <p:cNvPr id="16387" name="Content Placeholder 2"/>
          <p:cNvSpPr>
            <a:spLocks noGrp="1"/>
          </p:cNvSpPr>
          <p:nvPr>
            <p:ph idx="1"/>
          </p:nvPr>
        </p:nvSpPr>
        <p:spPr/>
        <p:txBody>
          <a:bodyPr/>
          <a:lstStyle/>
          <a:p>
            <a:pPr algn="ctr">
              <a:defRPr/>
            </a:pPr>
            <a:endParaRPr lang="en-US">
              <a:cs typeface="+mn-cs"/>
            </a:endParaRPr>
          </a:p>
        </p:txBody>
      </p:sp>
      <p:pic>
        <p:nvPicPr>
          <p:cNvPr id="16388" name="Picture 7"/>
          <p:cNvPicPr>
            <a:picLocks noChangeAspect="1" noChangeArrowheads="1"/>
          </p:cNvPicPr>
          <p:nvPr/>
        </p:nvPicPr>
        <p:blipFill>
          <a:blip r:embed="rId3"/>
          <a:srcRect/>
          <a:stretch>
            <a:fillRect/>
          </a:stretch>
        </p:blipFill>
        <p:spPr bwMode="auto">
          <a:xfrm>
            <a:off x="468313" y="1412875"/>
            <a:ext cx="8207375"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AutoShape 129"/>
          <p:cNvSpPr>
            <a:spLocks noChangeArrowheads="1"/>
          </p:cNvSpPr>
          <p:nvPr/>
        </p:nvSpPr>
        <p:spPr bwMode="auto">
          <a:xfrm>
            <a:off x="0" y="1219960"/>
            <a:ext cx="1798637" cy="1588064"/>
          </a:xfrm>
          <a:prstGeom prst="wedgeEllipseCallout">
            <a:avLst>
              <a:gd name="adj1" fmla="val 80308"/>
              <a:gd name="adj2" fmla="val 59342"/>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chemeClr val="tx1"/>
                </a:solidFill>
              </a:rPr>
              <a:t>Limit flows entering drainage systems</a:t>
            </a:r>
          </a:p>
        </p:txBody>
      </p:sp>
      <p:sp>
        <p:nvSpPr>
          <p:cNvPr id="6" name="AutoShape 130"/>
          <p:cNvSpPr>
            <a:spLocks noChangeArrowheads="1"/>
          </p:cNvSpPr>
          <p:nvPr/>
        </p:nvSpPr>
        <p:spPr bwMode="auto">
          <a:xfrm>
            <a:off x="468313" y="5229570"/>
            <a:ext cx="1981200" cy="1545430"/>
          </a:xfrm>
          <a:prstGeom prst="wedgeEllipseCallout">
            <a:avLst>
              <a:gd name="adj1" fmla="val 88889"/>
              <a:gd name="adj2" fmla="val -24312"/>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Maximise capacity of the drainage system</a:t>
            </a:r>
          </a:p>
        </p:txBody>
      </p:sp>
      <p:sp>
        <p:nvSpPr>
          <p:cNvPr id="7" name="AutoShape 131"/>
          <p:cNvSpPr>
            <a:spLocks noChangeArrowheads="1"/>
          </p:cNvSpPr>
          <p:nvPr/>
        </p:nvSpPr>
        <p:spPr bwMode="auto">
          <a:xfrm>
            <a:off x="5004048" y="1196752"/>
            <a:ext cx="1798638" cy="1399607"/>
          </a:xfrm>
          <a:prstGeom prst="wedgeEllipseCallout">
            <a:avLst>
              <a:gd name="adj1" fmla="val -92377"/>
              <a:gd name="adj2" fmla="val 196952"/>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Manage flows above ground</a:t>
            </a:r>
          </a:p>
        </p:txBody>
      </p:sp>
      <p:sp>
        <p:nvSpPr>
          <p:cNvPr id="8" name="AutoShape 132"/>
          <p:cNvSpPr>
            <a:spLocks noChangeArrowheads="1"/>
          </p:cNvSpPr>
          <p:nvPr/>
        </p:nvSpPr>
        <p:spPr bwMode="auto">
          <a:xfrm>
            <a:off x="6740482" y="5510213"/>
            <a:ext cx="1503926" cy="984145"/>
          </a:xfrm>
          <a:prstGeom prst="wedgeEllipseCallout">
            <a:avLst>
              <a:gd name="adj1" fmla="val -78741"/>
              <a:gd name="adj2" fmla="val -55520"/>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Improve resilience</a:t>
            </a:r>
          </a:p>
        </p:txBody>
      </p:sp>
      <p:sp>
        <p:nvSpPr>
          <p:cNvPr id="9" name="AutoShape 129"/>
          <p:cNvSpPr>
            <a:spLocks noChangeArrowheads="1"/>
          </p:cNvSpPr>
          <p:nvPr/>
        </p:nvSpPr>
        <p:spPr bwMode="auto">
          <a:xfrm>
            <a:off x="6804248" y="1628800"/>
            <a:ext cx="1800200" cy="1603375"/>
          </a:xfrm>
          <a:prstGeom prst="wedgeEllipseCallout">
            <a:avLst>
              <a:gd name="adj1" fmla="val -117013"/>
              <a:gd name="adj2" fmla="val 69710"/>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Surface water used as a resource</a:t>
            </a:r>
          </a:p>
        </p:txBody>
      </p:sp>
      <p:sp>
        <p:nvSpPr>
          <p:cNvPr id="10" name="AutoShape 131"/>
          <p:cNvSpPr>
            <a:spLocks noChangeArrowheads="1"/>
          </p:cNvSpPr>
          <p:nvPr/>
        </p:nvSpPr>
        <p:spPr bwMode="auto">
          <a:xfrm>
            <a:off x="6443661" y="3164176"/>
            <a:ext cx="2087563" cy="1229780"/>
          </a:xfrm>
          <a:prstGeom prst="wedgeEllipseCallout">
            <a:avLst>
              <a:gd name="adj1" fmla="val -90237"/>
              <a:gd name="adj2" fmla="val 41929"/>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Surface water used as an amenity</a:t>
            </a:r>
          </a:p>
        </p:txBody>
      </p:sp>
      <p:sp>
        <p:nvSpPr>
          <p:cNvPr id="11" name="AutoShape 132"/>
          <p:cNvSpPr>
            <a:spLocks noChangeArrowheads="1"/>
          </p:cNvSpPr>
          <p:nvPr/>
        </p:nvSpPr>
        <p:spPr bwMode="auto">
          <a:xfrm>
            <a:off x="3441280" y="5537597"/>
            <a:ext cx="1706784" cy="1347787"/>
          </a:xfrm>
          <a:prstGeom prst="wedgeEllipseCallout">
            <a:avLst>
              <a:gd name="adj1" fmla="val 48081"/>
              <a:gd name="adj2" fmla="val -61109"/>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Improve water quality</a:t>
            </a:r>
          </a:p>
        </p:txBody>
      </p:sp>
      <p:sp>
        <p:nvSpPr>
          <p:cNvPr id="12" name="AutoShape 131"/>
          <p:cNvSpPr>
            <a:spLocks noChangeArrowheads="1"/>
          </p:cNvSpPr>
          <p:nvPr/>
        </p:nvSpPr>
        <p:spPr bwMode="auto">
          <a:xfrm>
            <a:off x="29055" y="3284984"/>
            <a:ext cx="2166681" cy="1584176"/>
          </a:xfrm>
          <a:prstGeom prst="wedgeEllipseCallout">
            <a:avLst>
              <a:gd name="adj1" fmla="val 68575"/>
              <a:gd name="adj2" fmla="val -37949"/>
            </a:avLst>
          </a:prstGeom>
          <a:gradFill>
            <a:gsLst>
              <a:gs pos="61000">
                <a:srgbClr val="92D050"/>
              </a:gs>
              <a:gs pos="87000">
                <a:schemeClr val="lt2">
                  <a:tint val="45000"/>
                  <a:shade val="99000"/>
                  <a:satMod val="350000"/>
                </a:schemeClr>
              </a:gs>
              <a:gs pos="100000">
                <a:schemeClr val="lt2">
                  <a:shade val="20000"/>
                  <a:satMod val="255000"/>
                </a:schemeClr>
              </a:gs>
            </a:gsLst>
          </a:gradFill>
          <a:ln>
            <a:headEnd/>
            <a:tailEnd/>
          </a:ln>
        </p:spPr>
        <p:style>
          <a:lnRef idx="0">
            <a:schemeClr val="accent5"/>
          </a:lnRef>
          <a:fillRef idx="1002">
            <a:schemeClr val="lt2"/>
          </a:fillRef>
          <a:effectRef idx="3">
            <a:schemeClr val="accent5"/>
          </a:effectRef>
          <a:fontRef idx="minor">
            <a:schemeClr val="lt1"/>
          </a:fontRef>
        </p:style>
        <p:txBody>
          <a:bodyPr/>
          <a:lstStyle/>
          <a:p>
            <a:pPr algn="ctr">
              <a:defRPr/>
            </a:pPr>
            <a:r>
              <a:rPr lang="en-GB" sz="1600" dirty="0">
                <a:solidFill>
                  <a:srgbClr val="000000"/>
                </a:solidFill>
              </a:rPr>
              <a:t>Increase extent and viability of green infrastructure</a:t>
            </a:r>
          </a:p>
        </p:txBody>
      </p:sp>
    </p:spTree>
    <p:extLst>
      <p:ext uri="{BB962C8B-B14F-4D97-AF65-F5344CB8AC3E}">
        <p14:creationId xmlns:p14="http://schemas.microsoft.com/office/powerpoint/2010/main" val="118415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2114" y="274638"/>
            <a:ext cx="7488238" cy="1143000"/>
          </a:xfrm>
        </p:spPr>
        <p:txBody>
          <a:bodyPr/>
          <a:lstStyle/>
          <a:p>
            <a:pPr eaLnBrk="1" hangingPunct="1">
              <a:defRPr/>
            </a:pPr>
            <a:r>
              <a:rPr lang="en-GB" dirty="0">
                <a:cs typeface="+mj-cs"/>
              </a:rPr>
              <a:t>The benefits of retrofitting</a:t>
            </a:r>
            <a:endParaRPr lang="en-US" dirty="0">
              <a:cs typeface="+mj-cs"/>
            </a:endParaRPr>
          </a:p>
        </p:txBody>
      </p:sp>
      <p:sp>
        <p:nvSpPr>
          <p:cNvPr id="3" name="Content Placeholder 2"/>
          <p:cNvSpPr>
            <a:spLocks noGrp="1"/>
          </p:cNvSpPr>
          <p:nvPr>
            <p:ph idx="1"/>
          </p:nvPr>
        </p:nvSpPr>
        <p:spPr>
          <a:xfrm>
            <a:off x="457200" y="1557338"/>
            <a:ext cx="4619625" cy="5113337"/>
          </a:xfrm>
        </p:spPr>
        <p:txBody>
          <a:bodyPr>
            <a:normAutofit/>
          </a:bodyPr>
          <a:lstStyle/>
          <a:p>
            <a:pPr eaLnBrk="1" hangingPunct="1">
              <a:lnSpc>
                <a:spcPct val="90000"/>
              </a:lnSpc>
              <a:defRPr/>
            </a:pPr>
            <a:r>
              <a:rPr lang="en-GB" sz="3000" dirty="0" smtClean="0">
                <a:ea typeface="ＭＳ Ｐゴシック" charset="-128"/>
              </a:rPr>
              <a:t>Can…</a:t>
            </a:r>
          </a:p>
          <a:p>
            <a:pPr lvl="1" eaLnBrk="1" hangingPunct="1">
              <a:lnSpc>
                <a:spcPct val="90000"/>
              </a:lnSpc>
              <a:defRPr/>
            </a:pPr>
            <a:r>
              <a:rPr lang="en-GB" sz="2600" dirty="0" smtClean="0">
                <a:ea typeface="ＭＳ Ｐゴシック" charset="-128"/>
              </a:rPr>
              <a:t>Mimic natural drainage processes</a:t>
            </a:r>
          </a:p>
          <a:p>
            <a:pPr lvl="1" eaLnBrk="1" hangingPunct="1">
              <a:lnSpc>
                <a:spcPct val="90000"/>
              </a:lnSpc>
              <a:defRPr/>
            </a:pPr>
            <a:r>
              <a:rPr lang="en-GB" sz="2600" dirty="0" smtClean="0">
                <a:solidFill>
                  <a:srgbClr val="669900"/>
                </a:solidFill>
                <a:ea typeface="ＭＳ Ｐゴシック" charset="-128"/>
              </a:rPr>
              <a:t>Improve water quality</a:t>
            </a:r>
          </a:p>
          <a:p>
            <a:pPr lvl="1" eaLnBrk="1" hangingPunct="1">
              <a:lnSpc>
                <a:spcPct val="90000"/>
              </a:lnSpc>
              <a:defRPr/>
            </a:pPr>
            <a:r>
              <a:rPr lang="en-GB" sz="2600" dirty="0" smtClean="0">
                <a:ea typeface="ＭＳ Ｐゴシック" charset="-128"/>
              </a:rPr>
              <a:t>Reduce flood risk</a:t>
            </a:r>
          </a:p>
          <a:p>
            <a:pPr lvl="1" eaLnBrk="1" hangingPunct="1">
              <a:lnSpc>
                <a:spcPct val="90000"/>
              </a:lnSpc>
              <a:defRPr/>
            </a:pPr>
            <a:r>
              <a:rPr lang="en-GB" sz="2600" dirty="0" smtClean="0">
                <a:solidFill>
                  <a:srgbClr val="669900"/>
                </a:solidFill>
                <a:ea typeface="ＭＳ Ｐゴシック" charset="-128"/>
              </a:rPr>
              <a:t>Manage the impact of future changes</a:t>
            </a:r>
          </a:p>
          <a:p>
            <a:pPr lvl="1" eaLnBrk="1" hangingPunct="1">
              <a:lnSpc>
                <a:spcPct val="90000"/>
              </a:lnSpc>
              <a:defRPr/>
            </a:pPr>
            <a:r>
              <a:rPr lang="en-GB" sz="2600" dirty="0" smtClean="0">
                <a:ea typeface="ＭＳ Ｐゴシック" charset="-128"/>
              </a:rPr>
              <a:t>Enhance urban areas</a:t>
            </a:r>
          </a:p>
          <a:p>
            <a:pPr lvl="1" eaLnBrk="1" hangingPunct="1">
              <a:lnSpc>
                <a:spcPct val="90000"/>
              </a:lnSpc>
              <a:defRPr/>
            </a:pPr>
            <a:r>
              <a:rPr lang="en-GB" sz="2600" dirty="0" smtClean="0">
                <a:solidFill>
                  <a:srgbClr val="669900"/>
                </a:solidFill>
                <a:ea typeface="ＭＳ Ｐゴシック" charset="-128"/>
              </a:rPr>
              <a:t>Enhance biodiversity</a:t>
            </a:r>
          </a:p>
          <a:p>
            <a:pPr lvl="1" eaLnBrk="1" hangingPunct="1">
              <a:lnSpc>
                <a:spcPct val="90000"/>
              </a:lnSpc>
              <a:defRPr/>
            </a:pPr>
            <a:r>
              <a:rPr lang="en-GB" sz="2600" dirty="0">
                <a:ea typeface="ＭＳ Ｐゴシック" charset="-128"/>
              </a:rPr>
              <a:t>Pollution and climate</a:t>
            </a:r>
          </a:p>
          <a:p>
            <a:pPr lvl="1" eaLnBrk="1" hangingPunct="1">
              <a:lnSpc>
                <a:spcPct val="90000"/>
              </a:lnSpc>
              <a:defRPr/>
            </a:pPr>
            <a:r>
              <a:rPr lang="en-GB" sz="2600" dirty="0" smtClean="0">
                <a:solidFill>
                  <a:srgbClr val="669900"/>
                </a:solidFill>
                <a:ea typeface="ＭＳ Ｐゴシック" charset="-128"/>
              </a:rPr>
              <a:t>Create more for less</a:t>
            </a:r>
          </a:p>
          <a:p>
            <a:pPr eaLnBrk="1" hangingPunct="1">
              <a:lnSpc>
                <a:spcPct val="90000"/>
              </a:lnSpc>
              <a:defRPr/>
            </a:pPr>
            <a:endParaRPr lang="en-GB" sz="3000" dirty="0" smtClean="0">
              <a:ea typeface="ＭＳ Ｐゴシック" charset="-128"/>
            </a:endParaRPr>
          </a:p>
          <a:p>
            <a:pPr eaLnBrk="1" hangingPunct="1">
              <a:lnSpc>
                <a:spcPct val="90000"/>
              </a:lnSpc>
              <a:defRPr/>
            </a:pPr>
            <a:endParaRPr lang="en-US" sz="3000" dirty="0" smtClean="0">
              <a:ea typeface="ＭＳ Ｐゴシック" charset="-128"/>
            </a:endParaRP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6116" y="1628775"/>
            <a:ext cx="30241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05041" y="4941888"/>
            <a:ext cx="27527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616116" y="3284538"/>
            <a:ext cx="30241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391980" y="6090681"/>
            <a:ext cx="2746265" cy="938719"/>
          </a:xfrm>
          <a:prstGeom prst="rect">
            <a:avLst/>
          </a:prstGeom>
          <a:noFill/>
        </p:spPr>
        <p:txBody>
          <a:bodyPr wrap="none" rtlCol="0">
            <a:spAutoFit/>
          </a:bodyPr>
          <a:lstStyle/>
          <a:p>
            <a:r>
              <a:rPr lang="en-GB" sz="1100" b="1" dirty="0" smtClean="0">
                <a:solidFill>
                  <a:srgbClr val="669900"/>
                </a:solidFill>
                <a:latin typeface="+mj-lt"/>
              </a:rPr>
              <a:t>Images</a:t>
            </a:r>
          </a:p>
          <a:p>
            <a:r>
              <a:rPr lang="en-GB" sz="1100" dirty="0" smtClean="0">
                <a:solidFill>
                  <a:srgbClr val="669900"/>
                </a:solidFill>
                <a:latin typeface="+mj-lt"/>
              </a:rPr>
              <a:t>1. </a:t>
            </a:r>
            <a:r>
              <a:rPr lang="en-GB" sz="1100" dirty="0">
                <a:solidFill>
                  <a:srgbClr val="669900"/>
                </a:solidFill>
                <a:latin typeface="+mj-lt"/>
              </a:rPr>
              <a:t>Manchester (</a:t>
            </a:r>
            <a:r>
              <a:rPr lang="en-US" sz="1100" dirty="0">
                <a:solidFill>
                  <a:srgbClr val="669900"/>
                </a:solidFill>
                <a:latin typeface="+mj-lt"/>
              </a:rPr>
              <a:t>Paul Harris Photography</a:t>
            </a:r>
            <a:r>
              <a:rPr lang="en-US" sz="1100" dirty="0" smtClean="0"/>
              <a:t>)</a:t>
            </a:r>
            <a:endParaRPr lang="en-GB" sz="1100" dirty="0" smtClean="0">
              <a:solidFill>
                <a:srgbClr val="669900"/>
              </a:solidFill>
              <a:latin typeface="+mj-lt"/>
            </a:endParaRPr>
          </a:p>
          <a:p>
            <a:r>
              <a:rPr lang="en-GB" sz="1100" dirty="0" smtClean="0">
                <a:solidFill>
                  <a:srgbClr val="669900"/>
                </a:solidFill>
                <a:latin typeface="+mj-lt"/>
              </a:rPr>
              <a:t>2. Ashby Grove, Islington</a:t>
            </a:r>
          </a:p>
          <a:p>
            <a:r>
              <a:rPr lang="en-GB" sz="1100" dirty="0" smtClean="0">
                <a:solidFill>
                  <a:srgbClr val="669900"/>
                </a:solidFill>
                <a:latin typeface="+mj-lt"/>
              </a:rPr>
              <a:t>3. Dings, Bristol (</a:t>
            </a:r>
            <a:r>
              <a:rPr lang="en-GB" sz="1100" dirty="0" err="1" smtClean="0">
                <a:solidFill>
                  <a:srgbClr val="669900"/>
                </a:solidFill>
                <a:latin typeface="+mj-lt"/>
              </a:rPr>
              <a:t>Sustrains</a:t>
            </a:r>
            <a:r>
              <a:rPr lang="en-GB" sz="1100" dirty="0" smtClean="0">
                <a:solidFill>
                  <a:srgbClr val="669900"/>
                </a:solidFill>
                <a:latin typeface="+mj-lt"/>
              </a:rPr>
              <a:t>)</a:t>
            </a:r>
          </a:p>
          <a:p>
            <a:endParaRPr lang="en-GB" sz="1100" dirty="0">
              <a:solidFill>
                <a:srgbClr val="669900"/>
              </a:solidFill>
              <a:latin typeface="+mj-lt"/>
            </a:endParaRPr>
          </a:p>
        </p:txBody>
      </p:sp>
    </p:spTree>
    <p:extLst>
      <p:ext uri="{BB962C8B-B14F-4D97-AF65-F5344CB8AC3E}">
        <p14:creationId xmlns:p14="http://schemas.microsoft.com/office/powerpoint/2010/main" val="2043944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1843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8" y="1096963"/>
            <a:ext cx="4416425"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0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425" y="1871663"/>
            <a:ext cx="2195513" cy="3224212"/>
          </a:xfrm>
          <a:prstGeom prst="rect">
            <a:avLst/>
          </a:prstGeom>
          <a:solidFill>
            <a:schemeClr val="bg1"/>
          </a:solidFill>
          <a:ln>
            <a:noFill/>
          </a:ln>
          <a:extLst/>
        </p:spPr>
      </p:pic>
      <p:sp>
        <p:nvSpPr>
          <p:cNvPr id="3" name="Content Placeholder 2"/>
          <p:cNvSpPr txBox="1">
            <a:spLocks/>
          </p:cNvSpPr>
          <p:nvPr/>
        </p:nvSpPr>
        <p:spPr>
          <a:xfrm>
            <a:off x="4787900" y="5445125"/>
            <a:ext cx="4056063" cy="1158875"/>
          </a:xfrm>
          <a:prstGeom prst="rect">
            <a:avLst/>
          </a:prstGeom>
        </p:spPr>
        <p:txBody>
          <a:bodyPr lIns="0" tIns="0" rIns="0" bIns="0">
            <a:normAutofit lnSpcReduction="10000"/>
          </a:bodyPr>
          <a:lstStyle>
            <a:lvl1pPr marL="233363" indent="-233363">
              <a:spcBef>
                <a:spcPct val="20000"/>
              </a:spcBef>
              <a:buFont typeface="Arial" pitchFamily="34" charset="0"/>
              <a:buChar char="•"/>
              <a:defRPr sz="2800">
                <a:solidFill>
                  <a:schemeClr val="tx1">
                    <a:lumMod val="75000"/>
                    <a:lumOff val="25000"/>
                  </a:schemeClr>
                </a:solidFill>
              </a:defRPr>
            </a:lvl1pPr>
            <a:lvl2pPr marL="742950" indent="-285750">
              <a:spcBef>
                <a:spcPct val="20000"/>
              </a:spcBef>
              <a:buFont typeface="Arial" pitchFamily="34" charset="0"/>
              <a:buChar char="–"/>
              <a:defRPr sz="2400">
                <a:solidFill>
                  <a:schemeClr val="tx1">
                    <a:lumMod val="75000"/>
                    <a:lumOff val="25000"/>
                  </a:schemeClr>
                </a:solidFill>
              </a:defRPr>
            </a:lvl2pPr>
            <a:lvl3pPr marL="1143000" indent="-228600">
              <a:spcBef>
                <a:spcPct val="20000"/>
              </a:spcBef>
              <a:buFont typeface="Arial" pitchFamily="34" charset="0"/>
              <a:buChar char="•"/>
              <a:defRPr sz="2000">
                <a:solidFill>
                  <a:schemeClr val="tx1">
                    <a:lumMod val="75000"/>
                    <a:lumOff val="25000"/>
                  </a:schemeClr>
                </a:solidFill>
              </a:defRPr>
            </a:lvl3pPr>
            <a:lvl4pPr marL="1600200" indent="-228600">
              <a:spcBef>
                <a:spcPct val="20000"/>
              </a:spcBef>
              <a:buFont typeface="Arial" pitchFamily="34" charset="0"/>
              <a:buChar char="–"/>
              <a:defRPr>
                <a:solidFill>
                  <a:schemeClr val="tx1">
                    <a:lumMod val="75000"/>
                    <a:lumOff val="25000"/>
                  </a:schemeClr>
                </a:solidFill>
              </a:defRPr>
            </a:lvl4pPr>
            <a:lvl5pPr marL="2057400" indent="-228600">
              <a:spcBef>
                <a:spcPct val="20000"/>
              </a:spcBef>
              <a:buFont typeface="Arial" pitchFamily="34" charset="0"/>
              <a:buChar char="»"/>
              <a:defRPr>
                <a:solidFill>
                  <a:schemeClr val="tx1">
                    <a:lumMod val="75000"/>
                    <a:lumOff val="2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Font typeface="Arial" pitchFamily="34" charset="0"/>
              <a:buNone/>
              <a:defRPr/>
            </a:pPr>
            <a:r>
              <a:rPr lang="en-GB" dirty="0">
                <a:latin typeface="+mj-lt"/>
                <a:ea typeface="+mn-ea"/>
              </a:rPr>
              <a:t>Support practitioners to retrofit surface water management measures</a:t>
            </a:r>
          </a:p>
          <a:p>
            <a:pPr>
              <a:defRPr/>
            </a:pPr>
            <a:endParaRPr lang="en-GB" dirty="0">
              <a:latin typeface="+mj-lt"/>
              <a:ea typeface="+mn-ea"/>
            </a:endParaRPr>
          </a:p>
          <a:p>
            <a:pPr>
              <a:defRPr/>
            </a:pPr>
            <a:endParaRPr lang="en-US" dirty="0">
              <a:latin typeface="+mj-lt"/>
              <a:ea typeface="+mn-ea"/>
            </a:endParaRPr>
          </a:p>
        </p:txBody>
      </p:sp>
      <p:pic>
        <p:nvPicPr>
          <p:cNvPr id="1843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2713" y="1597025"/>
            <a:ext cx="2351087"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8" name="Title 7"/>
          <p:cNvSpPr>
            <a:spLocks noGrp="1"/>
          </p:cNvSpPr>
          <p:nvPr>
            <p:ph type="title"/>
          </p:nvPr>
        </p:nvSpPr>
        <p:spPr>
          <a:xfrm>
            <a:off x="287524" y="274638"/>
            <a:ext cx="7067550" cy="1143000"/>
          </a:xfrm>
        </p:spPr>
        <p:txBody>
          <a:bodyPr/>
          <a:lstStyle/>
          <a:p>
            <a:pPr eaLnBrk="1" hangingPunct="1">
              <a:defRPr/>
            </a:pPr>
            <a:r>
              <a:rPr lang="en-GB" sz="4000" dirty="0">
                <a:cs typeface="+mj-cs"/>
              </a:rPr>
              <a:t>The guidance</a:t>
            </a:r>
            <a:endParaRPr lang="en-US" sz="4000" dirty="0">
              <a:cs typeface="+mj-cs"/>
            </a:endParaRPr>
          </a:p>
        </p:txBody>
      </p:sp>
      <p:sp>
        <p:nvSpPr>
          <p:cNvPr id="2" name="Rectangle 1"/>
          <p:cNvSpPr/>
          <p:nvPr/>
        </p:nvSpPr>
        <p:spPr>
          <a:xfrm>
            <a:off x="5760132" y="4545124"/>
            <a:ext cx="576064" cy="68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1452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 name="Title 1"/>
          <p:cNvSpPr>
            <a:spLocks noGrp="1"/>
          </p:cNvSpPr>
          <p:nvPr>
            <p:ph type="title"/>
          </p:nvPr>
        </p:nvSpPr>
        <p:spPr>
          <a:xfrm>
            <a:off x="251520" y="274638"/>
            <a:ext cx="7570788" cy="1143000"/>
          </a:xfrm>
        </p:spPr>
        <p:txBody>
          <a:bodyPr>
            <a:normAutofit fontScale="90000"/>
          </a:bodyPr>
          <a:lstStyle/>
          <a:p>
            <a:pPr eaLnBrk="1" hangingPunct="1">
              <a:defRPr/>
            </a:pPr>
            <a:r>
              <a:rPr lang="en-GB" dirty="0" smtClean="0">
                <a:ea typeface="+mj-ea"/>
                <a:cs typeface="+mj-cs"/>
              </a:rPr>
              <a:t>The guidance - Two fundamental approaches</a:t>
            </a:r>
            <a:endParaRPr lang="en-US" dirty="0">
              <a:ea typeface="+mj-ea"/>
              <a:cs typeface="+mj-cs"/>
            </a:endParaRPr>
          </a:p>
        </p:txBody>
      </p:sp>
      <p:sp>
        <p:nvSpPr>
          <p:cNvPr id="19459" name="Content Placeholder 7"/>
          <p:cNvSpPr>
            <a:spLocks noGrp="1"/>
          </p:cNvSpPr>
          <p:nvPr>
            <p:ph sz="half" idx="1"/>
          </p:nvPr>
        </p:nvSpPr>
        <p:spPr>
          <a:xfrm>
            <a:off x="179512" y="1772221"/>
            <a:ext cx="4191000" cy="684671"/>
          </a:xfrm>
        </p:spPr>
        <p:txBody>
          <a:bodyPr/>
          <a:lstStyle/>
          <a:p>
            <a:pPr marL="0" indent="0" algn="ctr" eaLnBrk="1" hangingPunct="1">
              <a:buNone/>
              <a:defRPr/>
            </a:pPr>
            <a:r>
              <a:rPr lang="en-GB" sz="2400" dirty="0">
                <a:cs typeface="+mn-cs"/>
              </a:rPr>
              <a:t>Strategic retrofitting</a:t>
            </a:r>
          </a:p>
          <a:p>
            <a:pPr algn="ctr" eaLnBrk="1" hangingPunct="1">
              <a:defRPr/>
            </a:pPr>
            <a:endParaRPr lang="en-US" dirty="0">
              <a:cs typeface="+mn-cs"/>
            </a:endParaRPr>
          </a:p>
        </p:txBody>
      </p:sp>
      <p:sp>
        <p:nvSpPr>
          <p:cNvPr id="19460" name="Content Placeholder 8"/>
          <p:cNvSpPr>
            <a:spLocks noGrp="1"/>
          </p:cNvSpPr>
          <p:nvPr>
            <p:ph sz="half" idx="2"/>
          </p:nvPr>
        </p:nvSpPr>
        <p:spPr>
          <a:xfrm>
            <a:off x="4680012" y="1772816"/>
            <a:ext cx="4419600" cy="612068"/>
          </a:xfrm>
        </p:spPr>
        <p:txBody>
          <a:bodyPr/>
          <a:lstStyle/>
          <a:p>
            <a:pPr marL="0" indent="0" algn="ctr" eaLnBrk="1" hangingPunct="1">
              <a:buNone/>
              <a:defRPr/>
            </a:pPr>
            <a:r>
              <a:rPr lang="en-GB" sz="2400" dirty="0" smtClean="0">
                <a:cs typeface="+mn-cs"/>
              </a:rPr>
              <a:t>Opportunistic retrofitting</a:t>
            </a:r>
            <a:endParaRPr lang="en-US" sz="2400" dirty="0">
              <a:cs typeface="+mn-cs"/>
            </a:endParaRPr>
          </a:p>
        </p:txBody>
      </p:sp>
      <p:pic>
        <p:nvPicPr>
          <p:cNvPr id="4" name="Picture 2" descr="D:\MWH\Research\Literature\Integrated Urban Drainage\Malmo\P1010030.JPG"/>
          <p:cNvPicPr>
            <a:picLocks noChangeAspect="1" noChangeArrowheads="1"/>
          </p:cNvPicPr>
          <p:nvPr/>
        </p:nvPicPr>
        <p:blipFill>
          <a:blip r:embed="rId3"/>
          <a:srcRect/>
          <a:stretch>
            <a:fillRect/>
          </a:stretch>
        </p:blipFill>
        <p:spPr bwMode="auto">
          <a:xfrm>
            <a:off x="323850" y="2246313"/>
            <a:ext cx="3743325" cy="28082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ings1"/>
          <p:cNvPicPr>
            <a:picLocks noChangeAspect="1" noChangeArrowheads="1"/>
          </p:cNvPicPr>
          <p:nvPr/>
        </p:nvPicPr>
        <p:blipFill>
          <a:blip r:embed="rId4"/>
          <a:srcRect/>
          <a:stretch>
            <a:fillRect/>
          </a:stretch>
        </p:blipFill>
        <p:spPr bwMode="auto">
          <a:xfrm>
            <a:off x="4859338" y="2276475"/>
            <a:ext cx="3951287" cy="28082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Content Placeholder 2"/>
          <p:cNvSpPr txBox="1">
            <a:spLocks/>
          </p:cNvSpPr>
          <p:nvPr/>
        </p:nvSpPr>
        <p:spPr bwMode="auto">
          <a:xfrm>
            <a:off x="3355975" y="2205038"/>
            <a:ext cx="5711825"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US" sz="2800">
              <a:solidFill>
                <a:srgbClr val="404040"/>
              </a:solidFill>
            </a:endParaRPr>
          </a:p>
        </p:txBody>
      </p:sp>
      <p:sp>
        <p:nvSpPr>
          <p:cNvPr id="22536" name="Rectangle 9"/>
          <p:cNvSpPr>
            <a:spLocks noChangeArrowheads="1"/>
          </p:cNvSpPr>
          <p:nvPr/>
        </p:nvSpPr>
        <p:spPr bwMode="auto">
          <a:xfrm>
            <a:off x="250825" y="5177048"/>
            <a:ext cx="8893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rgbClr val="404040"/>
                </a:solidFill>
                <a:latin typeface="+mj-lt"/>
              </a:rPr>
              <a:t>O</a:t>
            </a:r>
            <a:r>
              <a:rPr lang="en-GB" sz="2800" dirty="0" smtClean="0">
                <a:solidFill>
                  <a:srgbClr val="404040"/>
                </a:solidFill>
                <a:latin typeface="+mj-lt"/>
              </a:rPr>
              <a:t>pportunistic </a:t>
            </a:r>
            <a:r>
              <a:rPr lang="en-GB" sz="2800" dirty="0">
                <a:solidFill>
                  <a:srgbClr val="404040"/>
                </a:solidFill>
                <a:latin typeface="+mj-lt"/>
              </a:rPr>
              <a:t>approaches </a:t>
            </a:r>
            <a:r>
              <a:rPr lang="en-GB" sz="2800" dirty="0" smtClean="0">
                <a:solidFill>
                  <a:srgbClr val="404040"/>
                </a:solidFill>
                <a:latin typeface="+mj-lt"/>
              </a:rPr>
              <a:t>should fit </a:t>
            </a:r>
            <a:r>
              <a:rPr lang="en-GB" sz="2800" dirty="0">
                <a:solidFill>
                  <a:srgbClr val="404040"/>
                </a:solidFill>
                <a:latin typeface="+mj-lt"/>
              </a:rPr>
              <a:t>into a wider more strategic SWM approach </a:t>
            </a:r>
            <a:r>
              <a:rPr lang="en-GB" sz="2800" dirty="0" smtClean="0">
                <a:solidFill>
                  <a:srgbClr val="404040"/>
                </a:solidFill>
                <a:latin typeface="+mj-lt"/>
              </a:rPr>
              <a:t>providing </a:t>
            </a:r>
            <a:r>
              <a:rPr lang="en-GB" sz="2800" dirty="0">
                <a:solidFill>
                  <a:srgbClr val="404040"/>
                </a:solidFill>
                <a:latin typeface="+mj-lt"/>
              </a:rPr>
              <a:t>greater benefit and be </a:t>
            </a:r>
            <a:r>
              <a:rPr lang="ja-JP" altLang="en-GB" sz="2800" dirty="0">
                <a:solidFill>
                  <a:srgbClr val="404040"/>
                </a:solidFill>
                <a:latin typeface="+mj-lt"/>
              </a:rPr>
              <a:t>‘</a:t>
            </a:r>
            <a:r>
              <a:rPr lang="en-GB" altLang="ja-JP" sz="2800" dirty="0">
                <a:solidFill>
                  <a:srgbClr val="404040"/>
                </a:solidFill>
                <a:latin typeface="+mj-lt"/>
              </a:rPr>
              <a:t>joined up</a:t>
            </a:r>
            <a:r>
              <a:rPr lang="ja-JP" altLang="en-GB" sz="2800" dirty="0" smtClean="0">
                <a:solidFill>
                  <a:srgbClr val="404040"/>
                </a:solidFill>
                <a:latin typeface="+mj-lt"/>
              </a:rPr>
              <a:t>’</a:t>
            </a:r>
            <a:r>
              <a:rPr lang="en-GB" altLang="ja-JP" sz="2800" dirty="0">
                <a:solidFill>
                  <a:srgbClr val="404040"/>
                </a:solidFill>
                <a:latin typeface="+mj-lt"/>
              </a:rPr>
              <a:t>.</a:t>
            </a:r>
            <a:endParaRPr lang="en-GB" sz="2800" dirty="0">
              <a:solidFill>
                <a:srgbClr val="404040"/>
              </a:solidFill>
              <a:latin typeface="+mj-lt"/>
            </a:endParaRPr>
          </a:p>
        </p:txBody>
      </p:sp>
      <p:sp>
        <p:nvSpPr>
          <p:cNvPr id="10" name="TextBox 9"/>
          <p:cNvSpPr txBox="1"/>
          <p:nvPr/>
        </p:nvSpPr>
        <p:spPr>
          <a:xfrm>
            <a:off x="4788024" y="6598513"/>
            <a:ext cx="4284476" cy="430887"/>
          </a:xfrm>
          <a:prstGeom prst="rect">
            <a:avLst/>
          </a:prstGeom>
          <a:noFill/>
        </p:spPr>
        <p:txBody>
          <a:bodyPr wrap="square" rtlCol="0">
            <a:spAutoFit/>
          </a:bodyPr>
          <a:lstStyle/>
          <a:p>
            <a:r>
              <a:rPr lang="en-GB" sz="1100" dirty="0" smtClean="0">
                <a:solidFill>
                  <a:srgbClr val="669900"/>
                </a:solidFill>
                <a:latin typeface="+mj-lt"/>
              </a:rPr>
              <a:t>1. Malmo, Sweden (Dick </a:t>
            </a:r>
            <a:r>
              <a:rPr lang="en-GB" sz="1100" dirty="0" err="1">
                <a:solidFill>
                  <a:srgbClr val="669900"/>
                </a:solidFill>
                <a:latin typeface="+mj-lt"/>
              </a:rPr>
              <a:t>F</a:t>
            </a:r>
            <a:r>
              <a:rPr lang="en-GB" sz="1100" dirty="0" err="1" smtClean="0">
                <a:solidFill>
                  <a:srgbClr val="669900"/>
                </a:solidFill>
                <a:latin typeface="+mj-lt"/>
              </a:rPr>
              <a:t>enner</a:t>
            </a:r>
            <a:r>
              <a:rPr lang="en-GB" sz="1100" dirty="0" smtClean="0">
                <a:solidFill>
                  <a:srgbClr val="669900"/>
                </a:solidFill>
                <a:latin typeface="+mj-lt"/>
              </a:rPr>
              <a:t>) 2. Dings, Bristol (</a:t>
            </a:r>
            <a:r>
              <a:rPr lang="en-GB" sz="1100" dirty="0" err="1" smtClean="0">
                <a:solidFill>
                  <a:srgbClr val="669900"/>
                </a:solidFill>
                <a:latin typeface="+mj-lt"/>
              </a:rPr>
              <a:t>Sustrans</a:t>
            </a:r>
            <a:r>
              <a:rPr lang="en-GB" sz="1100" dirty="0" smtClean="0">
                <a:solidFill>
                  <a:srgbClr val="669900"/>
                </a:solidFill>
                <a:latin typeface="+mj-lt"/>
              </a:rPr>
              <a:t>)</a:t>
            </a:r>
          </a:p>
          <a:p>
            <a:endParaRPr lang="en-GB" sz="1100" dirty="0">
              <a:solidFill>
                <a:srgbClr val="669900"/>
              </a:solidFill>
              <a:latin typeface="+mj-lt"/>
            </a:endParaRPr>
          </a:p>
        </p:txBody>
      </p:sp>
    </p:spTree>
    <p:extLst>
      <p:ext uri="{BB962C8B-B14F-4D97-AF65-F5344CB8AC3E}">
        <p14:creationId xmlns:p14="http://schemas.microsoft.com/office/powerpoint/2010/main" val="861531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274638"/>
            <a:ext cx="7138988" cy="1143000"/>
          </a:xfrm>
        </p:spPr>
        <p:txBody>
          <a:bodyPr/>
          <a:lstStyle/>
          <a:p>
            <a:pPr eaLnBrk="1" hangingPunct="1">
              <a:defRPr/>
            </a:pPr>
            <a:r>
              <a:rPr lang="en-GB" dirty="0">
                <a:cs typeface="+mj-cs"/>
              </a:rPr>
              <a:t>Retrofitting to manage surface water</a:t>
            </a:r>
            <a:endParaRPr lang="en-US" dirty="0">
              <a:cs typeface="+mj-cs"/>
            </a:endParaRPr>
          </a:p>
        </p:txBody>
      </p:sp>
      <p:sp>
        <p:nvSpPr>
          <p:cNvPr id="5123" name="Content Placeholder 2"/>
          <p:cNvSpPr>
            <a:spLocks noGrp="1"/>
          </p:cNvSpPr>
          <p:nvPr>
            <p:ph idx="1"/>
          </p:nvPr>
        </p:nvSpPr>
        <p:spPr>
          <a:xfrm>
            <a:off x="539750" y="1844675"/>
            <a:ext cx="4320282" cy="4525963"/>
          </a:xfrm>
        </p:spPr>
        <p:txBody>
          <a:bodyPr/>
          <a:lstStyle/>
          <a:p>
            <a:pPr eaLnBrk="1" hangingPunct="1">
              <a:defRPr/>
            </a:pPr>
            <a:r>
              <a:rPr lang="en-GB" sz="2800" dirty="0" smtClean="0">
                <a:cs typeface="+mn-cs"/>
              </a:rPr>
              <a:t>A great </a:t>
            </a:r>
            <a:r>
              <a:rPr lang="en-GB" sz="2800" u="sng" dirty="0" smtClean="0">
                <a:cs typeface="+mn-cs"/>
              </a:rPr>
              <a:t>opportunity</a:t>
            </a:r>
          </a:p>
          <a:p>
            <a:pPr eaLnBrk="1" hangingPunct="1">
              <a:defRPr/>
            </a:pPr>
            <a:r>
              <a:rPr lang="en-GB" sz="2800" dirty="0" smtClean="0">
                <a:cs typeface="+mn-cs"/>
              </a:rPr>
              <a:t>Why </a:t>
            </a:r>
            <a:r>
              <a:rPr lang="en-GB" sz="2800" dirty="0">
                <a:cs typeface="+mn-cs"/>
              </a:rPr>
              <a:t>retrofit?</a:t>
            </a:r>
          </a:p>
          <a:p>
            <a:pPr eaLnBrk="1" hangingPunct="1">
              <a:defRPr/>
            </a:pPr>
            <a:r>
              <a:rPr lang="en-GB" sz="2800" dirty="0">
                <a:cs typeface="+mn-cs"/>
              </a:rPr>
              <a:t>What we can retrofit</a:t>
            </a:r>
          </a:p>
          <a:p>
            <a:pPr eaLnBrk="1" hangingPunct="1">
              <a:defRPr/>
            </a:pPr>
            <a:r>
              <a:rPr lang="en-GB" sz="2800" dirty="0">
                <a:cs typeface="+mn-cs"/>
              </a:rPr>
              <a:t>The benefits of </a:t>
            </a:r>
            <a:r>
              <a:rPr lang="en-GB" sz="2800" dirty="0" smtClean="0">
                <a:cs typeface="+mn-cs"/>
              </a:rPr>
              <a:t>retrofitting - differently</a:t>
            </a:r>
            <a:endParaRPr lang="en-GB" sz="2800" dirty="0">
              <a:cs typeface="+mn-cs"/>
            </a:endParaRPr>
          </a:p>
          <a:p>
            <a:pPr eaLnBrk="1" hangingPunct="1">
              <a:defRPr/>
            </a:pPr>
            <a:r>
              <a:rPr lang="en-GB" sz="2800" dirty="0" smtClean="0">
                <a:cs typeface="+mn-cs"/>
              </a:rPr>
              <a:t>Guidance overview</a:t>
            </a:r>
            <a:endParaRPr lang="en-GB" sz="2800" dirty="0">
              <a:cs typeface="+mn-cs"/>
            </a:endParaRPr>
          </a:p>
          <a:p>
            <a:pPr lvl="1" eaLnBrk="1" hangingPunct="1">
              <a:defRPr/>
            </a:pPr>
            <a:endParaRPr lang="en-GB" sz="2400" dirty="0"/>
          </a:p>
          <a:p>
            <a:pPr eaLnBrk="1" hangingPunct="1">
              <a:defRPr/>
            </a:pPr>
            <a:endParaRPr lang="en-GB" sz="2800" dirty="0">
              <a:cs typeface="+mn-cs"/>
            </a:endParaRPr>
          </a:p>
          <a:p>
            <a:pPr eaLnBrk="1" hangingPunct="1">
              <a:defRPr/>
            </a:pPr>
            <a:endParaRPr lang="en-GB" sz="2800" dirty="0">
              <a:cs typeface="+mn-cs"/>
            </a:endParaRPr>
          </a:p>
          <a:p>
            <a:pPr eaLnBrk="1" hangingPunct="1">
              <a:defRPr/>
            </a:pPr>
            <a:endParaRPr lang="en-GB" sz="2800" dirty="0">
              <a:cs typeface="+mn-cs"/>
            </a:endParaRPr>
          </a:p>
          <a:p>
            <a:pPr eaLnBrk="1" hangingPunct="1">
              <a:defRPr/>
            </a:pPr>
            <a:endParaRPr lang="en-US" sz="2800" dirty="0">
              <a:cs typeface="+mn-cs"/>
            </a:endParaRPr>
          </a:p>
        </p:txBody>
      </p:sp>
      <p:pic>
        <p:nvPicPr>
          <p:cNvPr id="5124" name="Picture 2" descr="D:\MWH\Research\CIRIA\Surface Water Management\Guidance Document\Version D\Images\Part B\B1\B1-1\B1-1 malm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1087" y="1916832"/>
            <a:ext cx="3598844" cy="27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3160" y="4566610"/>
            <a:ext cx="2167132" cy="338554"/>
          </a:xfrm>
          <a:prstGeom prst="rect">
            <a:avLst/>
          </a:prstGeom>
          <a:noFill/>
        </p:spPr>
        <p:txBody>
          <a:bodyPr wrap="none" rtlCol="0">
            <a:spAutoFit/>
          </a:bodyPr>
          <a:lstStyle/>
          <a:p>
            <a:r>
              <a:rPr lang="en-GB" sz="1600" dirty="0" err="1" smtClean="0">
                <a:solidFill>
                  <a:srgbClr val="669900"/>
                </a:solidFill>
                <a:latin typeface="+mj-lt"/>
              </a:rPr>
              <a:t>Augustenborg</a:t>
            </a:r>
            <a:r>
              <a:rPr lang="en-GB" sz="1600" dirty="0" smtClean="0">
                <a:solidFill>
                  <a:srgbClr val="669900"/>
                </a:solidFill>
                <a:latin typeface="+mj-lt"/>
              </a:rPr>
              <a:t>, Malmo</a:t>
            </a:r>
            <a:endParaRPr lang="en-GB" sz="1600" dirty="0">
              <a:solidFill>
                <a:srgbClr val="669900"/>
              </a:solidFill>
              <a:latin typeface="+mj-lt"/>
            </a:endParaRPr>
          </a:p>
        </p:txBody>
      </p:sp>
    </p:spTree>
    <p:extLst>
      <p:ext uri="{BB962C8B-B14F-4D97-AF65-F5344CB8AC3E}">
        <p14:creationId xmlns:p14="http://schemas.microsoft.com/office/powerpoint/2010/main" val="305545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51606" y="228600"/>
            <a:ext cx="2916238" cy="6324600"/>
          </a:xfrm>
        </p:spPr>
        <p:txBody>
          <a:bodyPr anchor="t"/>
          <a:lstStyle/>
          <a:p>
            <a:pPr eaLnBrk="1" hangingPunct="1">
              <a:defRPr/>
            </a:pPr>
            <a:r>
              <a:rPr lang="en-GB" sz="4000" dirty="0">
                <a:cs typeface="+mj-cs"/>
              </a:rPr>
              <a:t>Framework</a:t>
            </a:r>
            <a:endParaRPr lang="en-US" sz="4000" dirty="0">
              <a:cs typeface="+mj-cs"/>
            </a:endParaRPr>
          </a:p>
        </p:txBody>
      </p:sp>
      <p:pic>
        <p:nvPicPr>
          <p:cNvPr id="235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15343" r="15884" b="1253"/>
          <a:stretch>
            <a:fillRect/>
          </a:stretch>
        </p:blipFill>
        <p:spPr bwMode="auto">
          <a:xfrm>
            <a:off x="1331913" y="260350"/>
            <a:ext cx="64801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481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51606" y="228600"/>
            <a:ext cx="2916238" cy="6324600"/>
          </a:xfrm>
        </p:spPr>
        <p:txBody>
          <a:bodyPr anchor="t"/>
          <a:lstStyle/>
          <a:p>
            <a:pPr eaLnBrk="1" hangingPunct="1">
              <a:defRPr/>
            </a:pPr>
            <a:r>
              <a:rPr lang="en-GB" dirty="0">
                <a:cs typeface="+mj-cs"/>
              </a:rPr>
              <a:t>Urban design</a:t>
            </a:r>
            <a:endParaRPr lang="en-US" dirty="0">
              <a:cs typeface="+mj-cs"/>
            </a:endParaRPr>
          </a:p>
        </p:txBody>
      </p:sp>
      <p:sp>
        <p:nvSpPr>
          <p:cNvPr id="21507" name="Content Placeholder 2"/>
          <p:cNvSpPr txBox="1">
            <a:spLocks/>
          </p:cNvSpPr>
          <p:nvPr/>
        </p:nvSpPr>
        <p:spPr bwMode="auto">
          <a:xfrm>
            <a:off x="3059832" y="5546489"/>
            <a:ext cx="565262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spcBef>
                <a:spcPct val="20000"/>
              </a:spcBef>
              <a:defRPr/>
            </a:pPr>
            <a:r>
              <a:rPr lang="en-GB" sz="2400" dirty="0" smtClean="0">
                <a:solidFill>
                  <a:srgbClr val="404040"/>
                </a:solidFill>
                <a:latin typeface="+mj-lt"/>
              </a:rPr>
              <a:t>Seven </a:t>
            </a:r>
            <a:r>
              <a:rPr lang="en-GB" sz="2400" dirty="0">
                <a:solidFill>
                  <a:srgbClr val="404040"/>
                </a:solidFill>
                <a:latin typeface="+mj-lt"/>
              </a:rPr>
              <a:t>p</a:t>
            </a:r>
            <a:r>
              <a:rPr lang="en-GB" sz="2400" dirty="0" smtClean="0">
                <a:solidFill>
                  <a:srgbClr val="404040"/>
                </a:solidFill>
                <a:latin typeface="+mj-lt"/>
              </a:rPr>
              <a:t>rinciples of urban design central to the guidance and retrofitting </a:t>
            </a:r>
          </a:p>
          <a:p>
            <a:pPr eaLnBrk="1" hangingPunct="1">
              <a:spcBef>
                <a:spcPct val="20000"/>
              </a:spcBef>
              <a:buFont typeface="Arial" charset="0"/>
              <a:buChar char="•"/>
              <a:defRPr/>
            </a:pPr>
            <a:endParaRPr lang="en-GB" sz="2400" dirty="0" smtClean="0">
              <a:solidFill>
                <a:srgbClr val="404040"/>
              </a:solidFill>
              <a:latin typeface="+mj-lt"/>
            </a:endParaRPr>
          </a:p>
          <a:p>
            <a:pPr eaLnBrk="1" hangingPunct="1">
              <a:spcBef>
                <a:spcPct val="20000"/>
              </a:spcBef>
              <a:buFont typeface="Arial" charset="0"/>
              <a:buChar char="•"/>
              <a:defRPr/>
            </a:pPr>
            <a:endParaRPr lang="en-US" sz="2400" dirty="0" smtClean="0">
              <a:solidFill>
                <a:srgbClr val="404040"/>
              </a:solidFill>
              <a:latin typeface="+mj-lt"/>
            </a:endParaRPr>
          </a:p>
        </p:txBody>
      </p:sp>
      <p:sp>
        <p:nvSpPr>
          <p:cNvPr id="2" name="Rectangle 1"/>
          <p:cNvSpPr/>
          <p:nvPr/>
        </p:nvSpPr>
        <p:spPr>
          <a:xfrm>
            <a:off x="7308304" y="116632"/>
            <a:ext cx="151216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238" y="765175"/>
            <a:ext cx="60610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0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3716338"/>
            <a:ext cx="35512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6"/>
          <p:cNvSpPr/>
          <p:nvPr/>
        </p:nvSpPr>
        <p:spPr>
          <a:xfrm>
            <a:off x="7812360" y="4041068"/>
            <a:ext cx="111612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970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1520" y="274638"/>
            <a:ext cx="7210425" cy="1143000"/>
          </a:xfrm>
        </p:spPr>
        <p:txBody>
          <a:bodyPr/>
          <a:lstStyle/>
          <a:p>
            <a:pPr eaLnBrk="1" hangingPunct="1">
              <a:defRPr/>
            </a:pPr>
            <a:r>
              <a:rPr lang="en-GB" dirty="0">
                <a:cs typeface="+mj-cs"/>
              </a:rPr>
              <a:t>Principles of urban design</a:t>
            </a:r>
            <a:endParaRPr lang="en-US" dirty="0">
              <a:cs typeface="+mj-cs"/>
            </a:endParaRPr>
          </a:p>
        </p:txBody>
      </p:sp>
      <p:sp>
        <p:nvSpPr>
          <p:cNvPr id="15363" name="Content Placeholder 2"/>
          <p:cNvSpPr>
            <a:spLocks noGrp="1"/>
          </p:cNvSpPr>
          <p:nvPr>
            <p:ph idx="1"/>
          </p:nvPr>
        </p:nvSpPr>
        <p:spPr>
          <a:xfrm>
            <a:off x="143508" y="1782763"/>
            <a:ext cx="3898900" cy="4525962"/>
          </a:xfrm>
        </p:spPr>
        <p:txBody>
          <a:bodyPr/>
          <a:lstStyle/>
          <a:p>
            <a:pPr marL="514350" indent="-514350" eaLnBrk="1" hangingPunct="1">
              <a:buFontTx/>
              <a:buAutoNum type="arabicPeriod"/>
              <a:defRPr/>
            </a:pPr>
            <a:r>
              <a:rPr lang="en-GB" sz="2400" dirty="0" smtClean="0">
                <a:ea typeface="ＭＳ Ｐゴシック" charset="-128"/>
              </a:rPr>
              <a:t>What kind of context? What scale of retrofit?</a:t>
            </a:r>
            <a:endParaRPr lang="en-US" sz="2400" dirty="0" smtClean="0">
              <a:ea typeface="ＭＳ Ｐゴシック" charset="-128"/>
            </a:endParaRPr>
          </a:p>
          <a:p>
            <a:pPr marL="514350" indent="-514350" eaLnBrk="1" hangingPunct="1">
              <a:buFontTx/>
              <a:buAutoNum type="arabicPeriod"/>
              <a:defRPr/>
            </a:pPr>
            <a:r>
              <a:rPr lang="en-GB" sz="2400" dirty="0" smtClean="0">
                <a:ea typeface="ＭＳ Ｐゴシック" charset="-128"/>
              </a:rPr>
              <a:t>Design for people first </a:t>
            </a:r>
          </a:p>
          <a:p>
            <a:pPr marL="514350" indent="-514350" eaLnBrk="1" hangingPunct="1">
              <a:buFontTx/>
              <a:buAutoNum type="arabicPeriod"/>
              <a:defRPr/>
            </a:pPr>
            <a:r>
              <a:rPr lang="en-GB" sz="2400" dirty="0" smtClean="0">
                <a:ea typeface="ＭＳ Ｐゴシック" charset="-128"/>
              </a:rPr>
              <a:t>No space is useless  </a:t>
            </a:r>
          </a:p>
          <a:p>
            <a:pPr marL="514350" indent="-514350" eaLnBrk="1" hangingPunct="1">
              <a:buFontTx/>
              <a:buAutoNum type="arabicPeriod"/>
              <a:defRPr/>
            </a:pPr>
            <a:r>
              <a:rPr lang="en-GB" sz="2400" dirty="0" smtClean="0">
                <a:ea typeface="ＭＳ Ｐゴシック" charset="-128"/>
              </a:rPr>
              <a:t>Create diversity at the place</a:t>
            </a:r>
          </a:p>
          <a:p>
            <a:pPr marL="514350" indent="-514350" eaLnBrk="1" hangingPunct="1">
              <a:buFontTx/>
              <a:buNone/>
              <a:defRPr/>
            </a:pPr>
            <a:endParaRPr lang="en-US" sz="2400" dirty="0" smtClean="0">
              <a:ea typeface="ＭＳ Ｐゴシック" charset="-128"/>
            </a:endParaRPr>
          </a:p>
        </p:txBody>
      </p:sp>
      <p:pic>
        <p:nvPicPr>
          <p:cNvPr id="4" name="Picture 3" descr="D:\MWH\Research\CIRIA\Surface Water Management\Guidance Document\Version C\Part B\B2\Sketches\Area 6_options_v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900" y="1412875"/>
            <a:ext cx="36004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938713" y="4149725"/>
            <a:ext cx="3844594" cy="2695307"/>
            <a:chOff x="4938713" y="4149725"/>
            <a:chExt cx="3844594" cy="2695307"/>
          </a:xfrm>
        </p:grpSpPr>
        <p:pic>
          <p:nvPicPr>
            <p:cNvPr id="5" name="Picture 3"/>
            <p:cNvPicPr>
              <a:picLocks noChangeAspect="1" noChangeArrowheads="1"/>
            </p:cNvPicPr>
            <p:nvPr/>
          </p:nvPicPr>
          <p:blipFill>
            <a:blip r:embed="rId4"/>
            <a:srcRect/>
            <a:stretch>
              <a:fillRect/>
            </a:stretch>
          </p:blipFill>
          <p:spPr bwMode="auto">
            <a:xfrm>
              <a:off x="4938713" y="4149725"/>
              <a:ext cx="3449637"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rot="16200000">
              <a:off x="7792652" y="5854376"/>
              <a:ext cx="1550424" cy="430887"/>
            </a:xfrm>
            <a:prstGeom prst="rect">
              <a:avLst/>
            </a:prstGeom>
            <a:noFill/>
          </p:spPr>
          <p:txBody>
            <a:bodyPr wrap="none" rtlCol="0">
              <a:spAutoFit/>
            </a:bodyPr>
            <a:lstStyle/>
            <a:p>
              <a:r>
                <a:rPr lang="en-GB" sz="1100" dirty="0" err="1" smtClean="0">
                  <a:solidFill>
                    <a:srgbClr val="669900"/>
                  </a:solidFill>
                  <a:latin typeface="+mj-lt"/>
                </a:rPr>
                <a:t>Augustenborg</a:t>
              </a:r>
              <a:r>
                <a:rPr lang="en-GB" sz="1100" dirty="0" smtClean="0">
                  <a:solidFill>
                    <a:srgbClr val="669900"/>
                  </a:solidFill>
                  <a:latin typeface="+mj-lt"/>
                </a:rPr>
                <a:t>, Malmo</a:t>
              </a:r>
            </a:p>
            <a:p>
              <a:endParaRPr lang="en-GB" sz="1100" dirty="0">
                <a:solidFill>
                  <a:srgbClr val="669900"/>
                </a:solidFill>
                <a:latin typeface="+mj-lt"/>
              </a:endParaRPr>
            </a:p>
          </p:txBody>
        </p:sp>
      </p:grpSp>
    </p:spTree>
    <p:extLst>
      <p:ext uri="{BB962C8B-B14F-4D97-AF65-F5344CB8AC3E}">
        <p14:creationId xmlns:p14="http://schemas.microsoft.com/office/powerpoint/2010/main" val="166568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520" y="274638"/>
            <a:ext cx="7210425" cy="1143000"/>
          </a:xfrm>
        </p:spPr>
        <p:txBody>
          <a:bodyPr/>
          <a:lstStyle/>
          <a:p>
            <a:pPr eaLnBrk="1" hangingPunct="1">
              <a:defRPr/>
            </a:pPr>
            <a:r>
              <a:rPr lang="en-GB" dirty="0">
                <a:cs typeface="+mj-cs"/>
              </a:rPr>
              <a:t>Principles of urban design</a:t>
            </a:r>
            <a:endParaRPr lang="en-US" dirty="0">
              <a:cs typeface="+mj-cs"/>
            </a:endParaRPr>
          </a:p>
        </p:txBody>
      </p:sp>
      <p:sp>
        <p:nvSpPr>
          <p:cNvPr id="23555" name="Content Placeholder 2"/>
          <p:cNvSpPr>
            <a:spLocks noGrp="1"/>
          </p:cNvSpPr>
          <p:nvPr>
            <p:ph idx="1"/>
          </p:nvPr>
        </p:nvSpPr>
        <p:spPr>
          <a:xfrm>
            <a:off x="179512" y="1782763"/>
            <a:ext cx="4151251" cy="4525962"/>
          </a:xfrm>
        </p:spPr>
        <p:txBody>
          <a:bodyPr/>
          <a:lstStyle/>
          <a:p>
            <a:pPr marL="514350" indent="-514350" eaLnBrk="1" hangingPunct="1">
              <a:buFontTx/>
              <a:buAutoNum type="arabicPeriod" startAt="5"/>
              <a:defRPr/>
            </a:pPr>
            <a:r>
              <a:rPr lang="en-GB" sz="2400" dirty="0">
                <a:cs typeface="+mn-cs"/>
              </a:rPr>
              <a:t>Improve connections and cohesion between places</a:t>
            </a:r>
            <a:endParaRPr lang="en-US" sz="2400" dirty="0">
              <a:cs typeface="+mn-cs"/>
            </a:endParaRPr>
          </a:p>
          <a:p>
            <a:pPr marL="514350" indent="-514350" eaLnBrk="1" hangingPunct="1">
              <a:buFontTx/>
              <a:buAutoNum type="arabicPeriod" startAt="5"/>
              <a:defRPr/>
            </a:pPr>
            <a:r>
              <a:rPr lang="en-GB" sz="2400" dirty="0">
                <a:cs typeface="+mn-cs"/>
              </a:rPr>
              <a:t>Connect and integrate resource flows</a:t>
            </a:r>
            <a:endParaRPr lang="en-US" sz="2400" dirty="0">
              <a:cs typeface="+mn-cs"/>
            </a:endParaRPr>
          </a:p>
          <a:p>
            <a:pPr marL="514350" indent="-514350" eaLnBrk="1" hangingPunct="1">
              <a:buFontTx/>
              <a:buAutoNum type="arabicPeriod" startAt="5"/>
              <a:defRPr/>
            </a:pPr>
            <a:r>
              <a:rPr lang="en-GB" sz="2400" dirty="0">
                <a:cs typeface="+mn-cs"/>
              </a:rPr>
              <a:t>Good places are never finished! Design to accommodate change</a:t>
            </a:r>
            <a:endParaRPr lang="en-US" sz="2400" dirty="0">
              <a:cs typeface="+mn-cs"/>
            </a:endParaRPr>
          </a:p>
          <a:p>
            <a:pPr marL="514350" indent="-514350" eaLnBrk="1" hangingPunct="1">
              <a:buFontTx/>
              <a:buAutoNum type="arabicPeriod" startAt="5"/>
              <a:defRPr/>
            </a:pPr>
            <a:endParaRPr lang="en-US" sz="2400" dirty="0">
              <a:cs typeface="+mn-cs"/>
            </a:endParaRPr>
          </a:p>
        </p:txBody>
      </p:sp>
      <p:pic>
        <p:nvPicPr>
          <p:cNvPr id="5" name="Picture 2" descr="D:\MWH\Research\CIRIA\Surface Water Management\Guidance Document\Version D\Images\Part B\B2\B2-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1394" y="1844675"/>
            <a:ext cx="1654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MWH\Research\CIRIA\Surface Water Management\Guidance Document\Version D\Images\Part B\B2\B2-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01607" y="4076700"/>
            <a:ext cx="2450816"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60331" y="1844675"/>
            <a:ext cx="2492091"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01394" y="4076700"/>
            <a:ext cx="1690687"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3508" y="5733256"/>
            <a:ext cx="219624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5346" y="5903319"/>
            <a:ext cx="2383986" cy="938719"/>
          </a:xfrm>
          <a:prstGeom prst="rect">
            <a:avLst/>
          </a:prstGeom>
          <a:noFill/>
        </p:spPr>
        <p:txBody>
          <a:bodyPr wrap="none" rtlCol="0">
            <a:spAutoFit/>
          </a:bodyPr>
          <a:lstStyle/>
          <a:p>
            <a:r>
              <a:rPr lang="en-GB" sz="1100" b="1" dirty="0" smtClean="0">
                <a:solidFill>
                  <a:srgbClr val="669900"/>
                </a:solidFill>
                <a:latin typeface="+mj-lt"/>
              </a:rPr>
              <a:t>Images</a:t>
            </a:r>
          </a:p>
          <a:p>
            <a:pPr marL="228600" indent="-228600">
              <a:buAutoNum type="arabicPeriod"/>
            </a:pPr>
            <a:r>
              <a:rPr lang="en-GB" sz="1100" dirty="0" smtClean="0">
                <a:solidFill>
                  <a:srgbClr val="669900"/>
                </a:solidFill>
                <a:latin typeface="+mj-lt"/>
              </a:rPr>
              <a:t>(</a:t>
            </a:r>
            <a:r>
              <a:rPr lang="en-GB" sz="1100" dirty="0" err="1" smtClean="0">
                <a:solidFill>
                  <a:srgbClr val="669900"/>
                </a:solidFill>
                <a:latin typeface="+mj-lt"/>
              </a:rPr>
              <a:t>Bjorbekk</a:t>
            </a:r>
            <a:r>
              <a:rPr lang="en-GB" sz="1100" dirty="0" smtClean="0">
                <a:solidFill>
                  <a:srgbClr val="669900"/>
                </a:solidFill>
                <a:latin typeface="+mj-lt"/>
              </a:rPr>
              <a:t> and </a:t>
            </a:r>
            <a:r>
              <a:rPr lang="en-GB" sz="1100" dirty="0" err="1" smtClean="0">
                <a:solidFill>
                  <a:srgbClr val="669900"/>
                </a:solidFill>
                <a:latin typeface="+mj-lt"/>
              </a:rPr>
              <a:t>Lindheim</a:t>
            </a:r>
            <a:endParaRPr lang="en-GB" sz="1100" dirty="0" smtClean="0">
              <a:solidFill>
                <a:srgbClr val="669900"/>
              </a:solidFill>
              <a:latin typeface="+mj-lt"/>
            </a:endParaRPr>
          </a:p>
          <a:p>
            <a:pPr marL="228600" indent="-228600">
              <a:buAutoNum type="arabicPeriod"/>
            </a:pPr>
            <a:r>
              <a:rPr lang="en-GB" sz="1100" dirty="0" smtClean="0">
                <a:solidFill>
                  <a:srgbClr val="669900"/>
                </a:solidFill>
                <a:latin typeface="+mj-lt"/>
              </a:rPr>
              <a:t>Bioretention plan (Tony Weber)</a:t>
            </a:r>
          </a:p>
          <a:p>
            <a:pPr marL="228600" indent="-228600">
              <a:buAutoNum type="arabicPeriod"/>
            </a:pPr>
            <a:r>
              <a:rPr lang="en-GB" sz="1100" dirty="0" smtClean="0">
                <a:solidFill>
                  <a:srgbClr val="669900"/>
                </a:solidFill>
                <a:latin typeface="+mj-lt"/>
              </a:rPr>
              <a:t>Portland, Oregon</a:t>
            </a:r>
          </a:p>
          <a:p>
            <a:pPr marL="228600" indent="-228600">
              <a:buAutoNum type="arabicPeriod"/>
            </a:pPr>
            <a:r>
              <a:rPr lang="en-GB" sz="1100" dirty="0" smtClean="0">
                <a:solidFill>
                  <a:srgbClr val="669900"/>
                </a:solidFill>
                <a:latin typeface="+mj-lt"/>
              </a:rPr>
              <a:t>Malmo (Dick Fenner)</a:t>
            </a:r>
            <a:endParaRPr lang="en-GB" sz="1100" dirty="0">
              <a:solidFill>
                <a:srgbClr val="669900"/>
              </a:solidFill>
              <a:latin typeface="+mj-lt"/>
            </a:endParaRPr>
          </a:p>
        </p:txBody>
      </p:sp>
    </p:spTree>
    <p:extLst>
      <p:ext uri="{BB962C8B-B14F-4D97-AF65-F5344CB8AC3E}">
        <p14:creationId xmlns:p14="http://schemas.microsoft.com/office/powerpoint/2010/main" val="370166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1520" y="224644"/>
            <a:ext cx="7138988" cy="1143000"/>
          </a:xfrm>
        </p:spPr>
        <p:txBody>
          <a:bodyPr/>
          <a:lstStyle/>
          <a:p>
            <a:pPr eaLnBrk="1" hangingPunct="1">
              <a:defRPr/>
            </a:pPr>
            <a:r>
              <a:rPr lang="en-GB" dirty="0">
                <a:cs typeface="+mj-cs"/>
              </a:rPr>
              <a:t>Preparation</a:t>
            </a:r>
            <a:endParaRPr lang="en-US" dirty="0">
              <a:cs typeface="+mj-cs"/>
            </a:endParaRPr>
          </a:p>
        </p:txBody>
      </p:sp>
      <p:sp>
        <p:nvSpPr>
          <p:cNvPr id="24579" name="Content Placeholder 3"/>
          <p:cNvSpPr>
            <a:spLocks noGrp="1"/>
          </p:cNvSpPr>
          <p:nvPr>
            <p:ph idx="1"/>
          </p:nvPr>
        </p:nvSpPr>
        <p:spPr>
          <a:xfrm>
            <a:off x="251520" y="1423318"/>
            <a:ext cx="5256262" cy="4525962"/>
          </a:xfrm>
        </p:spPr>
        <p:txBody>
          <a:bodyPr/>
          <a:lstStyle/>
          <a:p>
            <a:pPr eaLnBrk="1" hangingPunct="1">
              <a:defRPr/>
            </a:pPr>
            <a:r>
              <a:rPr lang="en-GB" sz="2800" dirty="0">
                <a:cs typeface="+mn-cs"/>
              </a:rPr>
              <a:t>Partnership working critical to success</a:t>
            </a:r>
          </a:p>
          <a:p>
            <a:pPr eaLnBrk="1" hangingPunct="1">
              <a:defRPr/>
            </a:pPr>
            <a:r>
              <a:rPr lang="en-GB" sz="2800" dirty="0">
                <a:cs typeface="+mn-cs"/>
              </a:rPr>
              <a:t>Linking disciplines</a:t>
            </a:r>
          </a:p>
          <a:p>
            <a:pPr eaLnBrk="1" hangingPunct="1">
              <a:defRPr/>
            </a:pPr>
            <a:r>
              <a:rPr lang="en-GB" sz="2800" dirty="0">
                <a:cs typeface="+mn-cs"/>
              </a:rPr>
              <a:t>Linking </a:t>
            </a:r>
            <a:r>
              <a:rPr lang="en-GB" sz="2800" dirty="0" smtClean="0">
                <a:cs typeface="+mn-cs"/>
              </a:rPr>
              <a:t>professions</a:t>
            </a:r>
            <a:endParaRPr lang="en-GB" sz="2800" dirty="0">
              <a:cs typeface="+mn-cs"/>
            </a:endParaRPr>
          </a:p>
          <a:p>
            <a:pPr eaLnBrk="1" hangingPunct="1">
              <a:defRPr/>
            </a:pPr>
            <a:r>
              <a:rPr lang="en-GB" sz="2800" dirty="0">
                <a:cs typeface="+mn-cs"/>
              </a:rPr>
              <a:t>Not </a:t>
            </a:r>
            <a:r>
              <a:rPr lang="en-GB" sz="2800" dirty="0" smtClean="0">
                <a:cs typeface="+mn-cs"/>
              </a:rPr>
              <a:t>necessarily one </a:t>
            </a:r>
            <a:r>
              <a:rPr lang="en-GB" sz="2800" dirty="0">
                <a:cs typeface="+mn-cs"/>
              </a:rPr>
              <a:t>leader</a:t>
            </a:r>
          </a:p>
          <a:p>
            <a:pPr eaLnBrk="1" hangingPunct="1">
              <a:defRPr/>
            </a:pPr>
            <a:endParaRPr lang="en-US" sz="2800" dirty="0">
              <a:cs typeface="+mn-cs"/>
            </a:endParaRPr>
          </a:p>
        </p:txBody>
      </p:sp>
      <p:pic>
        <p:nvPicPr>
          <p:cNvPr id="27652" name="Picture 6"/>
          <p:cNvPicPr>
            <a:picLocks noChangeAspect="1"/>
          </p:cNvPicPr>
          <p:nvPr/>
        </p:nvPicPr>
        <p:blipFill rotWithShape="1">
          <a:blip r:embed="rId3" cstate="email">
            <a:extLst>
              <a:ext uri="{28A0092B-C50C-407E-A947-70E740481C1C}">
                <a14:useLocalDpi xmlns:a14="http://schemas.microsoft.com/office/drawing/2010/main"/>
              </a:ext>
            </a:extLst>
          </a:blip>
          <a:srcRect t="1843" r="3855" b="2702"/>
          <a:stretch/>
        </p:blipFill>
        <p:spPr bwMode="auto">
          <a:xfrm>
            <a:off x="5740338" y="2079625"/>
            <a:ext cx="2948809"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1068"/>
            <a:ext cx="3551237"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5652120" y="6129300"/>
            <a:ext cx="994183" cy="430887"/>
          </a:xfrm>
          <a:prstGeom prst="rect">
            <a:avLst/>
          </a:prstGeom>
          <a:noFill/>
        </p:spPr>
        <p:txBody>
          <a:bodyPr wrap="none" rtlCol="0">
            <a:spAutoFit/>
          </a:bodyPr>
          <a:lstStyle/>
          <a:p>
            <a:r>
              <a:rPr lang="en-GB" sz="1100" dirty="0" smtClean="0">
                <a:solidFill>
                  <a:srgbClr val="669900"/>
                </a:solidFill>
                <a:latin typeface="+mj-lt"/>
              </a:rPr>
              <a:t>(</a:t>
            </a:r>
            <a:r>
              <a:rPr lang="en-GB" sz="1100" dirty="0" err="1" smtClean="0">
                <a:solidFill>
                  <a:srgbClr val="669900"/>
                </a:solidFill>
                <a:latin typeface="+mj-lt"/>
              </a:rPr>
              <a:t>Dwr</a:t>
            </a:r>
            <a:r>
              <a:rPr lang="en-GB" sz="1100" dirty="0" smtClean="0">
                <a:solidFill>
                  <a:srgbClr val="669900"/>
                </a:solidFill>
                <a:latin typeface="+mj-lt"/>
              </a:rPr>
              <a:t> </a:t>
            </a:r>
            <a:r>
              <a:rPr lang="en-GB" sz="1100" dirty="0" err="1" smtClean="0">
                <a:solidFill>
                  <a:srgbClr val="669900"/>
                </a:solidFill>
                <a:latin typeface="+mj-lt"/>
              </a:rPr>
              <a:t>Cymru</a:t>
            </a:r>
            <a:r>
              <a:rPr lang="en-GB" sz="1100" dirty="0" smtClean="0">
                <a:solidFill>
                  <a:srgbClr val="669900"/>
                </a:solidFill>
                <a:latin typeface="+mj-lt"/>
              </a:rPr>
              <a:t>)</a:t>
            </a:r>
          </a:p>
          <a:p>
            <a:endParaRPr lang="en-GB" sz="1100" dirty="0">
              <a:solidFill>
                <a:srgbClr val="669900"/>
              </a:solidFill>
              <a:latin typeface="+mj-lt"/>
            </a:endParaRPr>
          </a:p>
        </p:txBody>
      </p:sp>
    </p:spTree>
    <p:extLst>
      <p:ext uri="{BB962C8B-B14F-4D97-AF65-F5344CB8AC3E}">
        <p14:creationId xmlns:p14="http://schemas.microsoft.com/office/powerpoint/2010/main" val="2980936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47756" y="152636"/>
            <a:ext cx="2196244"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Title 1"/>
          <p:cNvSpPr>
            <a:spLocks noGrp="1"/>
          </p:cNvSpPr>
          <p:nvPr>
            <p:ph type="title" idx="4294967295"/>
          </p:nvPr>
        </p:nvSpPr>
        <p:spPr>
          <a:xfrm>
            <a:off x="252053" y="228600"/>
            <a:ext cx="2771775" cy="6324600"/>
          </a:xfrm>
        </p:spPr>
        <p:txBody>
          <a:bodyPr anchor="t"/>
          <a:lstStyle/>
          <a:p>
            <a:pPr eaLnBrk="1" hangingPunct="1">
              <a:defRPr/>
            </a:pPr>
            <a:r>
              <a:rPr lang="en-GB" dirty="0">
                <a:cs typeface="+mj-cs"/>
              </a:rPr>
              <a:t>Feasibility</a:t>
            </a:r>
            <a:br>
              <a:rPr lang="en-GB" dirty="0">
                <a:cs typeface="+mj-cs"/>
              </a:rPr>
            </a:br>
            <a:r>
              <a:rPr lang="en-GB" dirty="0">
                <a:cs typeface="+mj-cs"/>
              </a:rPr>
              <a:t/>
            </a:r>
            <a:br>
              <a:rPr lang="en-GB" dirty="0">
                <a:cs typeface="+mj-cs"/>
              </a:rPr>
            </a:br>
            <a:endParaRPr lang="en-US" dirty="0">
              <a:cs typeface="+mj-cs"/>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0688" y="584200"/>
            <a:ext cx="3733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8000" y="587375"/>
            <a:ext cx="34305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140"/>
          <a:stretch/>
        </p:blipFill>
        <p:spPr bwMode="auto">
          <a:xfrm>
            <a:off x="5813425" y="582613"/>
            <a:ext cx="33305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MWH\Research\CIRIA\SUDS\Literature\Manor Fields\June Flooding\P101004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60688" y="3751263"/>
            <a:ext cx="33401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284663" y="3751263"/>
            <a:ext cx="475015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SC02065_1.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13425" y="3751263"/>
            <a:ext cx="33305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2413" y="2960948"/>
            <a:ext cx="35512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83" name="TextBox 1"/>
          <p:cNvSpPr txBox="1">
            <a:spLocks noChangeArrowheads="1"/>
          </p:cNvSpPr>
          <p:nvPr/>
        </p:nvSpPr>
        <p:spPr bwMode="auto">
          <a:xfrm>
            <a:off x="254781" y="1125538"/>
            <a:ext cx="269703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2476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2000" dirty="0">
                <a:latin typeface="+mj-lt"/>
              </a:rPr>
              <a:t>Think longer term as well as for the immediate needs</a:t>
            </a:r>
          </a:p>
          <a:p>
            <a:pPr eaLnBrk="1" hangingPunct="1">
              <a:buFont typeface="Arial" pitchFamily="34" charset="0"/>
              <a:buChar char="•"/>
            </a:pPr>
            <a:r>
              <a:rPr lang="en-US" sz="2000" dirty="0">
                <a:latin typeface="+mj-lt"/>
              </a:rPr>
              <a:t>Fit to the planning process</a:t>
            </a:r>
          </a:p>
        </p:txBody>
      </p:sp>
      <p:pic>
        <p:nvPicPr>
          <p:cNvPr id="12" name="Picture 11"/>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1112"/>
          <a:stretch/>
        </p:blipFill>
        <p:spPr bwMode="auto">
          <a:xfrm>
            <a:off x="7308850" y="620713"/>
            <a:ext cx="1835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11" cstate="email">
            <a:extLst>
              <a:ext uri="{28A0092B-C50C-407E-A947-70E740481C1C}">
                <a14:useLocalDpi xmlns:a14="http://schemas.microsoft.com/office/drawing/2010/main"/>
              </a:ext>
            </a:extLst>
          </a:blip>
          <a:srcRect r="3570"/>
          <a:stretch/>
        </p:blipFill>
        <p:spPr bwMode="auto">
          <a:xfrm>
            <a:off x="6227763" y="3744913"/>
            <a:ext cx="291623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bwMode="auto">
          <a:xfrm>
            <a:off x="3203575" y="0"/>
            <a:ext cx="57118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eaLnBrk="1" hangingPunct="1">
              <a:spcBef>
                <a:spcPct val="20000"/>
              </a:spcBef>
            </a:pPr>
            <a:r>
              <a:rPr lang="en-GB" sz="2800" dirty="0">
                <a:solidFill>
                  <a:srgbClr val="404040"/>
                </a:solidFill>
                <a:latin typeface="+mj-lt"/>
              </a:rPr>
              <a:t>Establishing the need</a:t>
            </a: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500" dirty="0">
              <a:solidFill>
                <a:srgbClr val="404040"/>
              </a:solidFill>
              <a:latin typeface="+mj-lt"/>
            </a:endParaRPr>
          </a:p>
          <a:p>
            <a:pPr marL="0" indent="0" algn="ctr" eaLnBrk="1" hangingPunct="1">
              <a:spcBef>
                <a:spcPct val="20000"/>
              </a:spcBef>
            </a:pPr>
            <a:r>
              <a:rPr lang="en-GB" sz="2800" dirty="0">
                <a:solidFill>
                  <a:srgbClr val="404040"/>
                </a:solidFill>
                <a:latin typeface="+mj-lt"/>
              </a:rPr>
              <a:t>Establishing opportunities</a:t>
            </a: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GB" sz="3200" dirty="0">
              <a:solidFill>
                <a:srgbClr val="404040"/>
              </a:solidFill>
              <a:latin typeface="+mj-lt"/>
            </a:endParaRPr>
          </a:p>
          <a:p>
            <a:pPr marL="0" indent="0" algn="ctr" eaLnBrk="1" hangingPunct="1">
              <a:spcBef>
                <a:spcPct val="20000"/>
              </a:spcBef>
            </a:pPr>
            <a:endParaRPr lang="en-GB" sz="2000" dirty="0">
              <a:solidFill>
                <a:srgbClr val="404040"/>
              </a:solidFill>
              <a:latin typeface="+mj-lt"/>
            </a:endParaRPr>
          </a:p>
          <a:p>
            <a:pPr marL="0" indent="0" algn="ctr" eaLnBrk="1" hangingPunct="1">
              <a:spcBef>
                <a:spcPct val="20000"/>
              </a:spcBef>
            </a:pPr>
            <a:r>
              <a:rPr lang="en-GB" sz="2800" dirty="0">
                <a:solidFill>
                  <a:srgbClr val="404040"/>
                </a:solidFill>
                <a:latin typeface="+mj-lt"/>
              </a:rPr>
              <a:t>Identify retrofit strategies  </a:t>
            </a:r>
          </a:p>
          <a:p>
            <a:pPr marL="0" indent="0" algn="ctr" eaLnBrk="1" hangingPunct="1">
              <a:spcBef>
                <a:spcPct val="20000"/>
              </a:spcBef>
            </a:pPr>
            <a:endParaRPr lang="en-GB" sz="2800" dirty="0">
              <a:solidFill>
                <a:srgbClr val="404040"/>
              </a:solidFill>
              <a:latin typeface="+mj-lt"/>
            </a:endParaRPr>
          </a:p>
          <a:p>
            <a:pPr marL="0" indent="0" algn="ctr" eaLnBrk="1" hangingPunct="1">
              <a:spcBef>
                <a:spcPct val="20000"/>
              </a:spcBef>
            </a:pPr>
            <a:endParaRPr lang="en-US" sz="2800" dirty="0">
              <a:solidFill>
                <a:srgbClr val="404040"/>
              </a:solidFill>
              <a:latin typeface="+mj-lt"/>
            </a:endParaRPr>
          </a:p>
        </p:txBody>
      </p:sp>
      <p:sp>
        <p:nvSpPr>
          <p:cNvPr id="2" name="Rectangle 1"/>
          <p:cNvSpPr/>
          <p:nvPr/>
        </p:nvSpPr>
        <p:spPr>
          <a:xfrm>
            <a:off x="359532" y="6309320"/>
            <a:ext cx="2628292"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1500" y="5769260"/>
            <a:ext cx="2628292" cy="1277273"/>
          </a:xfrm>
          <a:prstGeom prst="rect">
            <a:avLst/>
          </a:prstGeom>
          <a:noFill/>
        </p:spPr>
        <p:txBody>
          <a:bodyPr wrap="square" rtlCol="0">
            <a:spAutoFit/>
          </a:bodyPr>
          <a:lstStyle/>
          <a:p>
            <a:pPr>
              <a:tabLst>
                <a:tab pos="355600" algn="l"/>
              </a:tabLst>
            </a:pPr>
            <a:r>
              <a:rPr lang="en-GB" sz="1100" b="1" dirty="0" smtClean="0">
                <a:solidFill>
                  <a:srgbClr val="669900"/>
                </a:solidFill>
                <a:latin typeface="+mj-lt"/>
              </a:rPr>
              <a:t>Images</a:t>
            </a:r>
          </a:p>
          <a:p>
            <a:pPr>
              <a:tabLst>
                <a:tab pos="355600" algn="l"/>
              </a:tabLst>
            </a:pPr>
            <a:r>
              <a:rPr lang="en-GB" sz="1100" dirty="0" smtClean="0">
                <a:solidFill>
                  <a:srgbClr val="669900"/>
                </a:solidFill>
                <a:latin typeface="+mj-lt"/>
              </a:rPr>
              <a:t>1-4	Yorkshire (City of Bradford 	Metropolitan District Council)</a:t>
            </a:r>
          </a:p>
          <a:p>
            <a:pPr>
              <a:tabLst>
                <a:tab pos="355600" algn="l"/>
              </a:tabLst>
            </a:pPr>
            <a:r>
              <a:rPr lang="en-GB" sz="1100" dirty="0" smtClean="0">
                <a:solidFill>
                  <a:srgbClr val="669900"/>
                </a:solidFill>
                <a:latin typeface="+mj-lt"/>
              </a:rPr>
              <a:t>5.	The Manor, Sheffield (R. </a:t>
            </a:r>
            <a:r>
              <a:rPr lang="en-GB" sz="1100" dirty="0" err="1" smtClean="0">
                <a:solidFill>
                  <a:srgbClr val="669900"/>
                </a:solidFill>
                <a:latin typeface="+mj-lt"/>
              </a:rPr>
              <a:t>Nowell</a:t>
            </a:r>
            <a:r>
              <a:rPr lang="en-GB" sz="1100" dirty="0" smtClean="0">
                <a:solidFill>
                  <a:srgbClr val="669900"/>
                </a:solidFill>
                <a:latin typeface="+mj-lt"/>
              </a:rPr>
              <a:t>)</a:t>
            </a:r>
          </a:p>
          <a:p>
            <a:pPr>
              <a:tabLst>
                <a:tab pos="355600" algn="l"/>
              </a:tabLst>
            </a:pPr>
            <a:r>
              <a:rPr lang="en-GB" sz="1100" dirty="0" smtClean="0">
                <a:solidFill>
                  <a:srgbClr val="669900"/>
                </a:solidFill>
                <a:latin typeface="+mj-lt"/>
              </a:rPr>
              <a:t>6.	Thematic mapping</a:t>
            </a:r>
          </a:p>
          <a:p>
            <a:pPr>
              <a:tabLst>
                <a:tab pos="355600" algn="l"/>
              </a:tabLst>
            </a:pPr>
            <a:r>
              <a:rPr lang="en-GB" sz="1100" dirty="0" smtClean="0">
                <a:solidFill>
                  <a:srgbClr val="669900"/>
                </a:solidFill>
                <a:latin typeface="+mj-lt"/>
              </a:rPr>
              <a:t>7/8	Blackpool (</a:t>
            </a:r>
            <a:r>
              <a:rPr lang="en-GB" sz="1100" dirty="0" err="1" smtClean="0">
                <a:solidFill>
                  <a:srgbClr val="669900"/>
                </a:solidFill>
                <a:latin typeface="+mj-lt"/>
              </a:rPr>
              <a:t>Gillespies</a:t>
            </a:r>
            <a:r>
              <a:rPr lang="en-GB" sz="1100" dirty="0" smtClean="0">
                <a:solidFill>
                  <a:srgbClr val="669900"/>
                </a:solidFill>
                <a:latin typeface="+mj-lt"/>
              </a:rPr>
              <a:t> LLP)</a:t>
            </a:r>
          </a:p>
          <a:p>
            <a:endParaRPr lang="en-GB" sz="1100" dirty="0">
              <a:solidFill>
                <a:srgbClr val="669900"/>
              </a:solidFill>
              <a:latin typeface="+mj-lt"/>
            </a:endParaRPr>
          </a:p>
        </p:txBody>
      </p:sp>
    </p:spTree>
    <p:extLst>
      <p:ext uri="{BB962C8B-B14F-4D97-AF65-F5344CB8AC3E}">
        <p14:creationId xmlns:p14="http://schemas.microsoft.com/office/powerpoint/2010/main" val="354219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52623" y="228600"/>
            <a:ext cx="2843213" cy="6324600"/>
          </a:xfrm>
        </p:spPr>
        <p:txBody>
          <a:bodyPr anchor="t"/>
          <a:lstStyle/>
          <a:p>
            <a:pPr eaLnBrk="1" hangingPunct="1">
              <a:defRPr/>
            </a:pPr>
            <a:r>
              <a:rPr lang="en-GB" dirty="0">
                <a:cs typeface="+mj-cs"/>
              </a:rPr>
              <a:t>Develop options</a:t>
            </a:r>
            <a:endParaRPr lang="en-US" dirty="0">
              <a:cs typeface="+mj-cs"/>
            </a:endParaRPr>
          </a:p>
        </p:txBody>
      </p:sp>
      <p:sp>
        <p:nvSpPr>
          <p:cNvPr id="26627" name="Content Placeholder 2"/>
          <p:cNvSpPr txBox="1">
            <a:spLocks/>
          </p:cNvSpPr>
          <p:nvPr/>
        </p:nvSpPr>
        <p:spPr bwMode="auto">
          <a:xfrm>
            <a:off x="2951547" y="5330465"/>
            <a:ext cx="59769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spcBef>
                <a:spcPct val="20000"/>
              </a:spcBef>
              <a:defRPr/>
            </a:pPr>
            <a:r>
              <a:rPr lang="en-GB" sz="2800" dirty="0" smtClean="0">
                <a:solidFill>
                  <a:srgbClr val="404040"/>
                </a:solidFill>
                <a:latin typeface="+mj-lt"/>
              </a:rPr>
              <a:t>Develop and assess options, sizing the measures and understanding performance</a:t>
            </a:r>
          </a:p>
          <a:p>
            <a:pPr eaLnBrk="1" hangingPunct="1">
              <a:spcBef>
                <a:spcPct val="20000"/>
              </a:spcBef>
              <a:buFont typeface="Arial" charset="0"/>
              <a:buChar char="•"/>
              <a:defRPr/>
            </a:pPr>
            <a:endParaRPr lang="en-GB" sz="2800" dirty="0" smtClean="0">
              <a:solidFill>
                <a:srgbClr val="404040"/>
              </a:solidFill>
              <a:latin typeface="+mj-lt"/>
            </a:endParaRPr>
          </a:p>
          <a:p>
            <a:pPr eaLnBrk="1" hangingPunct="1">
              <a:spcBef>
                <a:spcPct val="20000"/>
              </a:spcBef>
              <a:buFont typeface="Arial" charset="0"/>
              <a:buChar char="•"/>
              <a:defRPr/>
            </a:pPr>
            <a:endParaRPr lang="en-US" sz="2800" dirty="0" smtClean="0">
              <a:solidFill>
                <a:srgbClr val="404040"/>
              </a:solidFill>
              <a:latin typeface="+mj-lt"/>
            </a:endParaRPr>
          </a:p>
        </p:txBody>
      </p:sp>
      <p:pic>
        <p:nvPicPr>
          <p:cNvPr id="29700" name="Picture 4" descr="D:\MWH\Research\CIRIA\Surface Water Management\Guidance Document\Version D\Part B\mwh_new overalls_all_2011_25_03_v2_Page_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48038" y="523875"/>
            <a:ext cx="57959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MWH\Research\Literature\Integrated Urban Drainage\Islington\Islington SUDS Guidance final_Page_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3538" y="536575"/>
            <a:ext cx="62404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875" y="1880828"/>
            <a:ext cx="35512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6238" y="1196975"/>
            <a:ext cx="59769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947756" y="152636"/>
            <a:ext cx="2196244"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9532" y="6309320"/>
            <a:ext cx="2628292"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08" y="6090681"/>
            <a:ext cx="2988332" cy="938719"/>
          </a:xfrm>
          <a:prstGeom prst="rect">
            <a:avLst/>
          </a:prstGeom>
          <a:noFill/>
        </p:spPr>
        <p:txBody>
          <a:bodyPr wrap="square" rtlCol="0">
            <a:spAutoFit/>
          </a:bodyPr>
          <a:lstStyle/>
          <a:p>
            <a:pPr>
              <a:tabLst>
                <a:tab pos="355600" algn="l"/>
              </a:tabLst>
            </a:pPr>
            <a:r>
              <a:rPr lang="en-GB" sz="1100" b="1" dirty="0" smtClean="0">
                <a:solidFill>
                  <a:srgbClr val="669900"/>
                </a:solidFill>
                <a:latin typeface="+mj-lt"/>
              </a:rPr>
              <a:t>Images</a:t>
            </a:r>
          </a:p>
          <a:p>
            <a:pPr>
              <a:tabLst>
                <a:tab pos="355600" algn="l"/>
              </a:tabLst>
            </a:pPr>
            <a:r>
              <a:rPr lang="en-GB" sz="1100" dirty="0" smtClean="0">
                <a:solidFill>
                  <a:srgbClr val="669900"/>
                </a:solidFill>
                <a:latin typeface="+mj-lt"/>
              </a:rPr>
              <a:t>1. Opportunities</a:t>
            </a:r>
          </a:p>
          <a:p>
            <a:pPr>
              <a:tabLst>
                <a:tab pos="355600" algn="l"/>
              </a:tabLst>
            </a:pPr>
            <a:r>
              <a:rPr lang="en-GB" sz="1100" dirty="0" smtClean="0">
                <a:solidFill>
                  <a:srgbClr val="669900"/>
                </a:solidFill>
                <a:latin typeface="+mj-lt"/>
              </a:rPr>
              <a:t>2. Scheme plan (Robert Bray Associates)</a:t>
            </a:r>
          </a:p>
          <a:p>
            <a:pPr>
              <a:tabLst>
                <a:tab pos="355600" algn="l"/>
              </a:tabLst>
            </a:pPr>
            <a:r>
              <a:rPr lang="en-GB" sz="1100" dirty="0" smtClean="0">
                <a:solidFill>
                  <a:srgbClr val="669900"/>
                </a:solidFill>
                <a:latin typeface="+mj-lt"/>
              </a:rPr>
              <a:t>3. Lamb Drove Monitoring (Royal Haskoning)</a:t>
            </a:r>
          </a:p>
          <a:p>
            <a:endParaRPr lang="en-GB" sz="1100" dirty="0">
              <a:solidFill>
                <a:srgbClr val="669900"/>
              </a:solidFill>
              <a:latin typeface="+mj-lt"/>
            </a:endParaRPr>
          </a:p>
        </p:txBody>
      </p:sp>
    </p:spTree>
    <p:extLst>
      <p:ext uri="{BB962C8B-B14F-4D97-AF65-F5344CB8AC3E}">
        <p14:creationId xmlns:p14="http://schemas.microsoft.com/office/powerpoint/2010/main" val="268192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txBox="1">
            <a:spLocks/>
          </p:cNvSpPr>
          <p:nvPr/>
        </p:nvSpPr>
        <p:spPr bwMode="auto">
          <a:xfrm>
            <a:off x="3059113" y="333375"/>
            <a:ext cx="57118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a:p>
            <a:pPr eaLnBrk="1" hangingPunct="1">
              <a:spcBef>
                <a:spcPct val="20000"/>
              </a:spcBef>
              <a:buFont typeface="Arial" pitchFamily="34" charset="0"/>
              <a:buChar char="•"/>
            </a:pPr>
            <a:endParaRPr lang="en-GB" sz="2800">
              <a:solidFill>
                <a:srgbClr val="404040"/>
              </a:solidFill>
            </a:endParaRPr>
          </a:p>
        </p:txBody>
      </p:sp>
      <p:pic>
        <p:nvPicPr>
          <p:cNvPr id="27651" name="Picture 2"/>
          <p:cNvPicPr>
            <a:picLocks noChangeAspect="1" noChangeArrowheads="1"/>
          </p:cNvPicPr>
          <p:nvPr/>
        </p:nvPicPr>
        <p:blipFill>
          <a:blip r:embed="rId3"/>
          <a:srcRect/>
          <a:stretch>
            <a:fillRect/>
          </a:stretch>
        </p:blipFill>
        <p:spPr bwMode="auto">
          <a:xfrm rot="821741">
            <a:off x="4447696" y="1091893"/>
            <a:ext cx="2984500"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2" name="Title 1"/>
          <p:cNvSpPr>
            <a:spLocks noGrp="1"/>
          </p:cNvSpPr>
          <p:nvPr>
            <p:ph type="title"/>
          </p:nvPr>
        </p:nvSpPr>
        <p:spPr>
          <a:xfrm>
            <a:off x="251520" y="305780"/>
            <a:ext cx="7138988" cy="1143000"/>
          </a:xfrm>
        </p:spPr>
        <p:txBody>
          <a:bodyPr anchor="ctr" anchorCtr="0"/>
          <a:lstStyle/>
          <a:p>
            <a:pPr eaLnBrk="1" hangingPunct="1">
              <a:defRPr/>
            </a:pPr>
            <a:r>
              <a:rPr lang="en-GB" dirty="0">
                <a:cs typeface="+mj-cs"/>
              </a:rPr>
              <a:t>Appraisal</a:t>
            </a:r>
            <a:endParaRPr lang="en-US" dirty="0">
              <a:cs typeface="+mj-cs"/>
            </a:endParaRPr>
          </a:p>
        </p:txBody>
      </p:sp>
      <p:sp>
        <p:nvSpPr>
          <p:cNvPr id="27653" name="Content Placeholder 3"/>
          <p:cNvSpPr>
            <a:spLocks noGrp="1"/>
          </p:cNvSpPr>
          <p:nvPr>
            <p:ph idx="1"/>
          </p:nvPr>
        </p:nvSpPr>
        <p:spPr>
          <a:xfrm>
            <a:off x="2484438" y="4584142"/>
            <a:ext cx="6911975" cy="2481262"/>
          </a:xfrm>
        </p:spPr>
        <p:txBody>
          <a:bodyPr/>
          <a:lstStyle/>
          <a:p>
            <a:pPr eaLnBrk="1" hangingPunct="1">
              <a:defRPr/>
            </a:pPr>
            <a:r>
              <a:rPr lang="en-GB" dirty="0">
                <a:cs typeface="+mn-cs"/>
              </a:rPr>
              <a:t>Different appraisal approaches</a:t>
            </a:r>
          </a:p>
          <a:p>
            <a:pPr eaLnBrk="1" hangingPunct="1">
              <a:defRPr/>
            </a:pPr>
            <a:r>
              <a:rPr lang="en-GB" dirty="0">
                <a:cs typeface="+mn-cs"/>
              </a:rPr>
              <a:t>Consider a wide range of benefits that can be </a:t>
            </a:r>
            <a:r>
              <a:rPr lang="en-GB" dirty="0" smtClean="0">
                <a:cs typeface="+mn-cs"/>
              </a:rPr>
              <a:t>evaluated</a:t>
            </a:r>
            <a:r>
              <a:rPr lang="en-GB" dirty="0">
                <a:cs typeface="+mn-cs"/>
              </a:rPr>
              <a:t> </a:t>
            </a:r>
            <a:r>
              <a:rPr lang="en-GB" dirty="0" smtClean="0">
                <a:cs typeface="+mn-cs"/>
              </a:rPr>
              <a:t>and </a:t>
            </a:r>
            <a:r>
              <a:rPr lang="en-GB" dirty="0">
                <a:cs typeface="+mn-cs"/>
              </a:rPr>
              <a:t>help support </a:t>
            </a:r>
            <a:r>
              <a:rPr lang="en-GB" dirty="0" smtClean="0">
                <a:cs typeface="+mn-cs"/>
              </a:rPr>
              <a:t>scheme </a:t>
            </a:r>
            <a:r>
              <a:rPr lang="en-GB" dirty="0">
                <a:cs typeface="+mn-cs"/>
              </a:rPr>
              <a:t>value</a:t>
            </a:r>
            <a:endParaRPr lang="en-US" dirty="0">
              <a:cs typeface="+mn-cs"/>
            </a:endParaRPr>
          </a:p>
          <a:p>
            <a:pPr eaLnBrk="1" hangingPunct="1">
              <a:defRPr/>
            </a:pPr>
            <a:endParaRPr lang="en-US" dirty="0">
              <a:cs typeface="+mn-cs"/>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1399157"/>
            <a:ext cx="4176464" cy="2914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5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875" y="4149725"/>
            <a:ext cx="3551238"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87834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1520" y="269776"/>
            <a:ext cx="7416800" cy="1143000"/>
          </a:xfrm>
        </p:spPr>
        <p:txBody>
          <a:bodyPr/>
          <a:lstStyle/>
          <a:p>
            <a:pPr eaLnBrk="1" hangingPunct="1">
              <a:defRPr/>
            </a:pPr>
            <a:r>
              <a:rPr lang="en-GB" dirty="0">
                <a:cs typeface="+mj-cs"/>
              </a:rPr>
              <a:t>Implementation</a:t>
            </a:r>
            <a:endParaRPr lang="en-US" dirty="0">
              <a:cs typeface="+mj-cs"/>
            </a:endParaRPr>
          </a:p>
        </p:txBody>
      </p:sp>
      <p:sp>
        <p:nvSpPr>
          <p:cNvPr id="28675" name="Content Placeholder 2"/>
          <p:cNvSpPr>
            <a:spLocks noGrp="1"/>
          </p:cNvSpPr>
          <p:nvPr>
            <p:ph idx="1"/>
          </p:nvPr>
        </p:nvSpPr>
        <p:spPr>
          <a:xfrm>
            <a:off x="3132138" y="4724400"/>
            <a:ext cx="5554662" cy="1512888"/>
          </a:xfrm>
        </p:spPr>
        <p:txBody>
          <a:bodyPr/>
          <a:lstStyle/>
          <a:p>
            <a:pPr marL="0" indent="0" eaLnBrk="1" hangingPunct="1">
              <a:buFontTx/>
              <a:buNone/>
              <a:defRPr/>
            </a:pPr>
            <a:r>
              <a:rPr lang="en-GB" dirty="0">
                <a:cs typeface="+mn-cs"/>
              </a:rPr>
              <a:t>Practical implementation identifies key aspects to address</a:t>
            </a:r>
          </a:p>
          <a:p>
            <a:pPr eaLnBrk="1" hangingPunct="1">
              <a:defRPr/>
            </a:pPr>
            <a:endParaRPr lang="en-US" dirty="0">
              <a:cs typeface="+mn-cs"/>
            </a:endParaRPr>
          </a:p>
        </p:txBody>
      </p:sp>
      <p:pic>
        <p:nvPicPr>
          <p:cNvPr id="31748" name="Picture 6" descr="D:\MWH\Research\CIRIA\Surface Water Management\Case Studies\Islington\Ruth Newton - Ashby Grove after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89713" y="1417638"/>
            <a:ext cx="248602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7900" y="1417638"/>
            <a:ext cx="201612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825" y="1412875"/>
            <a:ext cx="233362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D:\MWH\Yorkshire Water\Technical Services\US SuDS Visit\Photos - Day 5\CJD\DSC07305.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84450" y="1412875"/>
            <a:ext cx="22034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413" y="4076700"/>
            <a:ext cx="3551238"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Box 8"/>
          <p:cNvSpPr txBox="1"/>
          <p:nvPr/>
        </p:nvSpPr>
        <p:spPr>
          <a:xfrm>
            <a:off x="5004048" y="6273316"/>
            <a:ext cx="4680520" cy="769441"/>
          </a:xfrm>
          <a:prstGeom prst="rect">
            <a:avLst/>
          </a:prstGeom>
          <a:noFill/>
        </p:spPr>
        <p:txBody>
          <a:bodyPr wrap="square" rtlCol="0">
            <a:spAutoFit/>
          </a:bodyPr>
          <a:lstStyle/>
          <a:p>
            <a:pPr>
              <a:tabLst>
                <a:tab pos="2238375" algn="l"/>
              </a:tabLst>
            </a:pPr>
            <a:r>
              <a:rPr lang="en-GB" sz="1100" b="1" dirty="0" smtClean="0">
                <a:solidFill>
                  <a:srgbClr val="669900"/>
                </a:solidFill>
                <a:latin typeface="+mj-lt"/>
              </a:rPr>
              <a:t>Images</a:t>
            </a:r>
          </a:p>
          <a:p>
            <a:pPr>
              <a:tabLst>
                <a:tab pos="2238375" algn="l"/>
              </a:tabLst>
            </a:pPr>
            <a:r>
              <a:rPr lang="en-GB" sz="1100" dirty="0" smtClean="0">
                <a:solidFill>
                  <a:srgbClr val="669900"/>
                </a:solidFill>
                <a:latin typeface="+mj-lt"/>
              </a:rPr>
              <a:t>1. Lamb Drove, Cambridgeshire	2. Retrofit park, Seattle </a:t>
            </a:r>
          </a:p>
          <a:p>
            <a:pPr>
              <a:tabLst>
                <a:tab pos="2238375" algn="l"/>
              </a:tabLst>
            </a:pPr>
            <a:r>
              <a:rPr lang="en-GB" sz="1100" dirty="0" smtClean="0">
                <a:solidFill>
                  <a:srgbClr val="669900"/>
                </a:solidFill>
                <a:latin typeface="+mj-lt"/>
              </a:rPr>
              <a:t>3. Toronto (L Sharp)	4. Ashby Gardens, Islington</a:t>
            </a:r>
          </a:p>
          <a:p>
            <a:endParaRPr lang="en-GB" sz="1100" dirty="0">
              <a:solidFill>
                <a:srgbClr val="669900"/>
              </a:solidFill>
              <a:latin typeface="+mj-lt"/>
            </a:endParaRPr>
          </a:p>
        </p:txBody>
      </p:sp>
    </p:spTree>
    <p:extLst>
      <p:ext uri="{BB962C8B-B14F-4D97-AF65-F5344CB8AC3E}">
        <p14:creationId xmlns:p14="http://schemas.microsoft.com/office/powerpoint/2010/main" val="1116316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1520" y="305780"/>
            <a:ext cx="7138988" cy="1143000"/>
          </a:xfrm>
        </p:spPr>
        <p:txBody>
          <a:bodyPr/>
          <a:lstStyle/>
          <a:p>
            <a:pPr eaLnBrk="1" hangingPunct="1">
              <a:defRPr/>
            </a:pPr>
            <a:r>
              <a:rPr lang="en-GB" dirty="0">
                <a:cs typeface="+mj-cs"/>
              </a:rPr>
              <a:t>Performance </a:t>
            </a:r>
            <a:r>
              <a:rPr lang="en-GB" dirty="0" smtClean="0">
                <a:cs typeface="+mj-cs"/>
              </a:rPr>
              <a:t>monitoring</a:t>
            </a:r>
            <a:endParaRPr lang="en-US" dirty="0">
              <a:cs typeface="+mj-cs"/>
            </a:endParaRPr>
          </a:p>
        </p:txBody>
      </p:sp>
      <p:sp>
        <p:nvSpPr>
          <p:cNvPr id="29699" name="Content Placeholder 2"/>
          <p:cNvSpPr>
            <a:spLocks noGrp="1"/>
          </p:cNvSpPr>
          <p:nvPr>
            <p:ph idx="1"/>
          </p:nvPr>
        </p:nvSpPr>
        <p:spPr>
          <a:xfrm>
            <a:off x="3599297" y="4725243"/>
            <a:ext cx="5797239" cy="2016125"/>
          </a:xfrm>
        </p:spPr>
        <p:txBody>
          <a:bodyPr/>
          <a:lstStyle/>
          <a:p>
            <a:pPr eaLnBrk="1" hangingPunct="1">
              <a:defRPr/>
            </a:pPr>
            <a:r>
              <a:rPr lang="en-GB" sz="2800" dirty="0">
                <a:cs typeface="+mn-cs"/>
              </a:rPr>
              <a:t>Identifies </a:t>
            </a:r>
            <a:r>
              <a:rPr lang="en-GB" sz="2800" dirty="0" smtClean="0">
                <a:cs typeface="+mn-cs"/>
              </a:rPr>
              <a:t>what and why </a:t>
            </a:r>
            <a:r>
              <a:rPr lang="en-GB" sz="2800" dirty="0">
                <a:cs typeface="+mn-cs"/>
              </a:rPr>
              <a:t>we should monitor, when and how</a:t>
            </a:r>
          </a:p>
          <a:p>
            <a:pPr eaLnBrk="1" hangingPunct="1">
              <a:defRPr/>
            </a:pPr>
            <a:r>
              <a:rPr lang="en-GB" sz="2800" dirty="0">
                <a:cs typeface="+mn-cs"/>
              </a:rPr>
              <a:t>Sharing knowledge</a:t>
            </a:r>
            <a:endParaRPr lang="en-US" sz="2800" dirty="0">
              <a:cs typeface="+mn-cs"/>
            </a:endParaRPr>
          </a:p>
          <a:p>
            <a:pPr eaLnBrk="1" hangingPunct="1">
              <a:defRPr/>
            </a:pPr>
            <a:endParaRPr lang="en-US" sz="2800" dirty="0">
              <a:cs typeface="+mn-cs"/>
            </a:endParaRPr>
          </a:p>
        </p:txBody>
      </p:sp>
      <p:pic>
        <p:nvPicPr>
          <p:cNvPr id="32772" name="Picture 6" descr="D:\MWH\Research\CIRIA\Surface Water Management\Guidance Document\Version C\Part B\B8\Figure 2 - origina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1188" y="1268413"/>
            <a:ext cx="40465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413" y="4005263"/>
            <a:ext cx="35512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4"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16463" y="1484313"/>
            <a:ext cx="39592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84168" y="6273316"/>
            <a:ext cx="3060340" cy="600164"/>
          </a:xfrm>
          <a:prstGeom prst="rect">
            <a:avLst/>
          </a:prstGeom>
          <a:noFill/>
        </p:spPr>
        <p:txBody>
          <a:bodyPr wrap="square" rtlCol="0">
            <a:spAutoFit/>
          </a:bodyPr>
          <a:lstStyle/>
          <a:p>
            <a:pPr>
              <a:tabLst>
                <a:tab pos="2238375" algn="l"/>
              </a:tabLst>
            </a:pPr>
            <a:r>
              <a:rPr lang="en-GB" sz="1100" b="1" dirty="0" smtClean="0">
                <a:solidFill>
                  <a:srgbClr val="669900"/>
                </a:solidFill>
                <a:latin typeface="+mj-lt"/>
              </a:rPr>
              <a:t>Images</a:t>
            </a:r>
          </a:p>
          <a:p>
            <a:pPr>
              <a:tabLst>
                <a:tab pos="2238375" algn="l"/>
              </a:tabLst>
            </a:pPr>
            <a:r>
              <a:rPr lang="en-GB" sz="1100" dirty="0" smtClean="0">
                <a:solidFill>
                  <a:srgbClr val="669900"/>
                </a:solidFill>
                <a:latin typeface="+mj-lt"/>
              </a:rPr>
              <a:t>1. Benefits of SuDS </a:t>
            </a:r>
            <a:r>
              <a:rPr lang="en-GB" sz="1100" dirty="0" err="1" smtClean="0">
                <a:solidFill>
                  <a:srgbClr val="669900"/>
                </a:solidFill>
                <a:latin typeface="+mj-lt"/>
              </a:rPr>
              <a:t>Mgt</a:t>
            </a:r>
            <a:r>
              <a:rPr lang="en-GB" sz="1100" dirty="0" smtClean="0">
                <a:solidFill>
                  <a:srgbClr val="669900"/>
                </a:solidFill>
                <a:latin typeface="+mj-lt"/>
              </a:rPr>
              <a:t> Train (Neil Mclean)</a:t>
            </a:r>
          </a:p>
          <a:p>
            <a:pPr>
              <a:tabLst>
                <a:tab pos="2238375" algn="l"/>
              </a:tabLst>
            </a:pPr>
            <a:r>
              <a:rPr lang="en-GB" sz="1100" dirty="0" smtClean="0">
                <a:solidFill>
                  <a:srgbClr val="669900"/>
                </a:solidFill>
                <a:latin typeface="+mj-lt"/>
              </a:rPr>
              <a:t>2. Lamb Drove Monitoring (Royal Haskoning)</a:t>
            </a:r>
            <a:endParaRPr lang="en-GB" sz="1100" dirty="0">
              <a:solidFill>
                <a:srgbClr val="669900"/>
              </a:solidFill>
              <a:latin typeface="+mj-lt"/>
            </a:endParaRPr>
          </a:p>
        </p:txBody>
      </p:sp>
    </p:spTree>
    <p:extLst>
      <p:ext uri="{BB962C8B-B14F-4D97-AF65-F5344CB8AC3E}">
        <p14:creationId xmlns:p14="http://schemas.microsoft.com/office/powerpoint/2010/main" val="302389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52636"/>
            <a:ext cx="7345363" cy="1143000"/>
          </a:xfrm>
        </p:spPr>
        <p:txBody>
          <a:bodyPr/>
          <a:lstStyle/>
          <a:p>
            <a:pPr>
              <a:defRPr/>
            </a:pPr>
            <a:r>
              <a:rPr lang="en-GB" dirty="0">
                <a:cs typeface="+mj-cs"/>
              </a:rPr>
              <a:t>Current </a:t>
            </a:r>
            <a:r>
              <a:rPr lang="en-GB" dirty="0" smtClean="0">
                <a:cs typeface="+mj-cs"/>
              </a:rPr>
              <a:t>drivers (opportunity)</a:t>
            </a:r>
            <a:endParaRPr lang="en-GB" dirty="0">
              <a:cs typeface="+mj-cs"/>
            </a:endParaRPr>
          </a:p>
        </p:txBody>
      </p:sp>
      <p:sp>
        <p:nvSpPr>
          <p:cNvPr id="10243" name="Content Placeholder 3"/>
          <p:cNvSpPr>
            <a:spLocks noGrp="1"/>
          </p:cNvSpPr>
          <p:nvPr>
            <p:ph idx="1"/>
          </p:nvPr>
        </p:nvSpPr>
        <p:spPr/>
        <p:txBody>
          <a:bodyPr/>
          <a:lstStyle/>
          <a:p>
            <a:pPr>
              <a:defRPr/>
            </a:pPr>
            <a:endParaRPr lang="en-US">
              <a:cs typeface="+mn-cs"/>
            </a:endParaRPr>
          </a:p>
        </p:txBody>
      </p:sp>
      <p:sp>
        <p:nvSpPr>
          <p:cNvPr id="10244" name="Rectangle 4"/>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6149" name="Picture 2" descr="D:\MWH\Conferences &amp; Papers\2012\DSC0766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288" y="1544638"/>
            <a:ext cx="8316912" cy="515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628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111127 PInc 100_13 MF Halewood School Site Plan with k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2544" y="1989138"/>
            <a:ext cx="33639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6526" y="269776"/>
            <a:ext cx="7689850" cy="1143000"/>
          </a:xfrm>
        </p:spPr>
        <p:txBody>
          <a:bodyPr/>
          <a:lstStyle/>
          <a:p>
            <a:pPr>
              <a:defRPr/>
            </a:pPr>
            <a:r>
              <a:rPr lang="en-US" dirty="0" smtClean="0">
                <a:cs typeface="+mj-cs"/>
              </a:rPr>
              <a:t>Case studies and examples  </a:t>
            </a:r>
            <a:br>
              <a:rPr lang="en-US" dirty="0" smtClean="0">
                <a:cs typeface="+mj-cs"/>
              </a:rPr>
            </a:br>
            <a:r>
              <a:rPr lang="en-US" sz="2000" dirty="0" smtClean="0">
                <a:cs typeface="+mj-cs"/>
              </a:rPr>
              <a:t>Estimating the multi-value benefits</a:t>
            </a:r>
            <a:endParaRPr lang="en-US" sz="2000" dirty="0">
              <a:cs typeface="+mj-cs"/>
            </a:endParaRPr>
          </a:p>
        </p:txBody>
      </p:sp>
      <p:sp>
        <p:nvSpPr>
          <p:cNvPr id="3" name="Content Placeholder 2"/>
          <p:cNvSpPr>
            <a:spLocks noGrp="1"/>
          </p:cNvSpPr>
          <p:nvPr>
            <p:ph idx="1"/>
          </p:nvPr>
        </p:nvSpPr>
        <p:spPr>
          <a:xfrm>
            <a:off x="250825" y="1916113"/>
            <a:ext cx="4825231" cy="5114925"/>
          </a:xfrm>
        </p:spPr>
        <p:txBody>
          <a:bodyPr>
            <a:noAutofit/>
          </a:bodyPr>
          <a:lstStyle/>
          <a:p>
            <a:pPr>
              <a:defRPr/>
            </a:pPr>
            <a:r>
              <a:rPr lang="en-US" sz="2400" dirty="0" err="1" smtClean="0">
                <a:ea typeface="ＭＳ Ｐゴシック" charset="-128"/>
              </a:rPr>
              <a:t>Halewood</a:t>
            </a:r>
            <a:r>
              <a:rPr lang="en-US" sz="2400" dirty="0" smtClean="0">
                <a:ea typeface="ＭＳ Ｐゴシック" charset="-128"/>
              </a:rPr>
              <a:t> primary school</a:t>
            </a:r>
          </a:p>
          <a:p>
            <a:pPr>
              <a:defRPr/>
            </a:pPr>
            <a:r>
              <a:rPr lang="en-US" sz="2400" dirty="0" smtClean="0">
                <a:ea typeface="ＭＳ Ｐゴシック" charset="-128"/>
              </a:rPr>
              <a:t>Green Infrastructure North West on-line calculator</a:t>
            </a:r>
          </a:p>
          <a:p>
            <a:pPr>
              <a:defRPr/>
            </a:pPr>
            <a:r>
              <a:rPr lang="en-US" sz="2400" dirty="0" smtClean="0">
                <a:ea typeface="ＭＳ Ｐゴシック" charset="-128"/>
              </a:rPr>
              <a:t>Net present value £80,000 over 25 years:</a:t>
            </a:r>
          </a:p>
          <a:p>
            <a:pPr lvl="1">
              <a:defRPr/>
            </a:pPr>
            <a:r>
              <a:rPr lang="en-US" sz="2000" dirty="0" smtClean="0">
                <a:ea typeface="ＭＳ Ｐゴシック" charset="-128"/>
              </a:rPr>
              <a:t>Recreation and leisure: £75,000</a:t>
            </a:r>
          </a:p>
          <a:p>
            <a:pPr lvl="1">
              <a:defRPr/>
            </a:pPr>
            <a:r>
              <a:rPr lang="en-US" sz="2000" dirty="0" smtClean="0">
                <a:ea typeface="ＭＳ Ｐゴシック" charset="-128"/>
              </a:rPr>
              <a:t>Land and property value increases: £22,000 </a:t>
            </a:r>
          </a:p>
          <a:p>
            <a:pPr lvl="1">
              <a:defRPr/>
            </a:pPr>
            <a:r>
              <a:rPr lang="en-US" sz="2000" dirty="0" smtClean="0">
                <a:ea typeface="ＭＳ Ｐゴシック" charset="-128"/>
              </a:rPr>
              <a:t>Climate change mitigation: £1,000; carbon sequestered through the new tree planting</a:t>
            </a:r>
          </a:p>
          <a:p>
            <a:pPr>
              <a:defRPr/>
            </a:pPr>
            <a:endParaRPr lang="en-US" sz="2400" dirty="0" smtClean="0">
              <a:ea typeface="ＭＳ Ｐゴシック" charset="-128"/>
            </a:endParaRPr>
          </a:p>
        </p:txBody>
      </p:sp>
      <p:sp>
        <p:nvSpPr>
          <p:cNvPr id="6" name="TextBox 5"/>
          <p:cNvSpPr txBox="1"/>
          <p:nvPr/>
        </p:nvSpPr>
        <p:spPr>
          <a:xfrm>
            <a:off x="5184068" y="6371746"/>
            <a:ext cx="3060340" cy="261610"/>
          </a:xfrm>
          <a:prstGeom prst="rect">
            <a:avLst/>
          </a:prstGeom>
          <a:noFill/>
        </p:spPr>
        <p:txBody>
          <a:bodyPr wrap="square" rtlCol="0">
            <a:spAutoFit/>
          </a:bodyPr>
          <a:lstStyle/>
          <a:p>
            <a:pPr>
              <a:tabLst>
                <a:tab pos="2238375" algn="l"/>
              </a:tabLst>
            </a:pPr>
            <a:r>
              <a:rPr lang="en-GB" sz="1100" dirty="0" smtClean="0">
                <a:solidFill>
                  <a:srgbClr val="669900"/>
                </a:solidFill>
                <a:latin typeface="+mj-lt"/>
              </a:rPr>
              <a:t>Initial SuDS design (Mersey Forest)</a:t>
            </a:r>
            <a:endParaRPr lang="en-GB" sz="1100" dirty="0">
              <a:solidFill>
                <a:srgbClr val="669900"/>
              </a:solidFill>
              <a:latin typeface="+mj-lt"/>
            </a:endParaRPr>
          </a:p>
        </p:txBody>
      </p:sp>
    </p:spTree>
    <p:extLst>
      <p:ext uri="{BB962C8B-B14F-4D97-AF65-F5344CB8AC3E}">
        <p14:creationId xmlns:p14="http://schemas.microsoft.com/office/powerpoint/2010/main" val="9575242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1520" y="305780"/>
            <a:ext cx="7138988" cy="1143000"/>
          </a:xfrm>
        </p:spPr>
        <p:txBody>
          <a:bodyPr/>
          <a:lstStyle/>
          <a:p>
            <a:pPr eaLnBrk="1" hangingPunct="1">
              <a:defRPr/>
            </a:pPr>
            <a:r>
              <a:rPr lang="en-GB" dirty="0">
                <a:cs typeface="+mj-cs"/>
              </a:rPr>
              <a:t>Making most of the opportunities</a:t>
            </a:r>
            <a:endParaRPr lang="en-US" dirty="0">
              <a:cs typeface="+mj-cs"/>
            </a:endParaRPr>
          </a:p>
        </p:txBody>
      </p:sp>
      <p:sp>
        <p:nvSpPr>
          <p:cNvPr id="3" name="Content Placeholder 2"/>
          <p:cNvSpPr>
            <a:spLocks noGrp="1"/>
          </p:cNvSpPr>
          <p:nvPr>
            <p:ph idx="1"/>
          </p:nvPr>
        </p:nvSpPr>
        <p:spPr>
          <a:xfrm>
            <a:off x="250824" y="1773238"/>
            <a:ext cx="3997139" cy="4611687"/>
          </a:xfrm>
        </p:spPr>
        <p:txBody>
          <a:bodyPr>
            <a:normAutofit fontScale="92500" lnSpcReduction="10000"/>
          </a:bodyPr>
          <a:lstStyle/>
          <a:p>
            <a:pPr eaLnBrk="1" hangingPunct="1">
              <a:defRPr/>
            </a:pPr>
            <a:r>
              <a:rPr lang="en-GB" dirty="0" smtClean="0">
                <a:ea typeface="+mn-ea"/>
                <a:cs typeface="+mn-cs"/>
              </a:rPr>
              <a:t>No space is useless</a:t>
            </a:r>
          </a:p>
          <a:p>
            <a:pPr eaLnBrk="1" hangingPunct="1">
              <a:defRPr/>
            </a:pPr>
            <a:r>
              <a:rPr lang="en-GB" dirty="0" smtClean="0">
                <a:ea typeface="+mn-ea"/>
                <a:cs typeface="+mn-cs"/>
              </a:rPr>
              <a:t>Partnership </a:t>
            </a:r>
            <a:r>
              <a:rPr lang="en-GB" dirty="0">
                <a:ea typeface="+mn-ea"/>
                <a:cs typeface="+mn-cs"/>
              </a:rPr>
              <a:t>working</a:t>
            </a:r>
          </a:p>
          <a:p>
            <a:pPr eaLnBrk="1" hangingPunct="1">
              <a:defRPr/>
            </a:pPr>
            <a:r>
              <a:rPr lang="en-GB" dirty="0">
                <a:ea typeface="+mn-ea"/>
                <a:cs typeface="+mn-cs"/>
              </a:rPr>
              <a:t>Mix and match </a:t>
            </a:r>
            <a:r>
              <a:rPr lang="en-GB" dirty="0" smtClean="0">
                <a:ea typeface="+mn-ea"/>
                <a:cs typeface="+mn-cs"/>
              </a:rPr>
              <a:t>measures</a:t>
            </a:r>
          </a:p>
          <a:p>
            <a:pPr eaLnBrk="1" hangingPunct="1">
              <a:defRPr/>
            </a:pPr>
            <a:r>
              <a:rPr lang="en-GB" dirty="0" smtClean="0">
                <a:ea typeface="+mn-ea"/>
                <a:cs typeface="+mn-cs"/>
              </a:rPr>
              <a:t>Link disciplines</a:t>
            </a:r>
          </a:p>
          <a:p>
            <a:pPr eaLnBrk="1" hangingPunct="1">
              <a:defRPr/>
            </a:pPr>
            <a:r>
              <a:rPr lang="en-GB" dirty="0" smtClean="0">
                <a:ea typeface="+mn-ea"/>
                <a:cs typeface="+mn-cs"/>
              </a:rPr>
              <a:t>Multi functional and multi value land use</a:t>
            </a:r>
          </a:p>
          <a:p>
            <a:pPr eaLnBrk="1" hangingPunct="1">
              <a:defRPr/>
            </a:pPr>
            <a:r>
              <a:rPr lang="en-GB" dirty="0" smtClean="0">
                <a:ea typeface="+mn-ea"/>
                <a:cs typeface="+mn-cs"/>
              </a:rPr>
              <a:t>Multiple benefits in a time of austerity</a:t>
            </a:r>
          </a:p>
          <a:p>
            <a:pPr eaLnBrk="1" hangingPunct="1">
              <a:defRPr/>
            </a:pPr>
            <a:endParaRPr lang="en-GB" dirty="0">
              <a:ea typeface="+mn-ea"/>
              <a:cs typeface="+mn-cs"/>
            </a:endParaRPr>
          </a:p>
          <a:p>
            <a:pPr eaLnBrk="1" hangingPunct="1">
              <a:defRPr/>
            </a:pPr>
            <a:endParaRPr lang="en-GB" dirty="0" smtClean="0">
              <a:ea typeface="+mn-ea"/>
              <a:cs typeface="+mn-cs"/>
            </a:endParaRPr>
          </a:p>
          <a:p>
            <a:pPr eaLnBrk="1" hangingPunct="1">
              <a:defRPr/>
            </a:pPr>
            <a:endParaRPr lang="en-GB" dirty="0">
              <a:ea typeface="+mn-ea"/>
              <a:cs typeface="+mn-cs"/>
            </a:endParaRPr>
          </a:p>
          <a:p>
            <a:pPr eaLnBrk="1" hangingPunct="1">
              <a:defRPr/>
            </a:pPr>
            <a:endParaRPr lang="en-US" dirty="0">
              <a:ea typeface="+mn-ea"/>
              <a:cs typeface="+mn-cs"/>
            </a:endParaRPr>
          </a:p>
        </p:txBody>
      </p:sp>
      <p:pic>
        <p:nvPicPr>
          <p:cNvPr id="34820" name="Picture 2" descr="D:\MWH\Research\CIRIA\Surface Water Management\Guidance Document\Version D\Images\Part B\B2\3 - semi detached\3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5914" y="4174132"/>
            <a:ext cx="411455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7390" y="1700808"/>
            <a:ext cx="3880845" cy="241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46150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rcRect/>
          <a:stretch>
            <a:fillRect/>
          </a:stretch>
        </p:blipFill>
        <p:spPr bwMode="auto">
          <a:xfrm>
            <a:off x="508" y="9128"/>
            <a:ext cx="9144000" cy="602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9"/>
          <p:cNvGrpSpPr>
            <a:grpSpLocks/>
          </p:cNvGrpSpPr>
          <p:nvPr/>
        </p:nvGrpSpPr>
        <p:grpSpPr bwMode="auto">
          <a:xfrm rot="20716537">
            <a:off x="1261320" y="1486264"/>
            <a:ext cx="3541714" cy="5003802"/>
            <a:chOff x="2007" y="728"/>
            <a:chExt cx="2231" cy="3152"/>
          </a:xfrm>
          <a:solidFill>
            <a:schemeClr val="bg1"/>
          </a:solidFill>
        </p:grpSpPr>
        <p:sp>
          <p:nvSpPr>
            <p:cNvPr id="10" name="Rectangle 3"/>
            <p:cNvSpPr>
              <a:spLocks noChangeAspect="1" noChangeArrowheads="1"/>
            </p:cNvSpPr>
            <p:nvPr/>
          </p:nvSpPr>
          <p:spPr bwMode="auto">
            <a:xfrm>
              <a:off x="2007" y="728"/>
              <a:ext cx="2231" cy="3152"/>
            </a:xfrm>
            <a:prstGeom prst="rect">
              <a:avLst/>
            </a:prstGeom>
            <a:grpFill/>
            <a:ln w="28575">
              <a:solidFill>
                <a:schemeClr val="tx1"/>
              </a:solidFill>
              <a:miter lim="800000"/>
              <a:headEnd/>
              <a:tailEnd/>
            </a:ln>
            <a:effectLst>
              <a:outerShdw dist="35921" dir="2700000" algn="ctr" rotWithShape="0">
                <a:schemeClr val="bg2"/>
              </a:outerShdw>
            </a:effectLst>
            <a:extLst/>
          </p:spPr>
          <p:txBody>
            <a:bodyPr wrap="none" anchor="ctr"/>
            <a:lstStyle/>
            <a:p>
              <a:pPr>
                <a:defRPr/>
              </a:pPr>
              <a:endParaRPr lang="en-US">
                <a:latin typeface="Arial" charset="0"/>
                <a:ea typeface="+mn-ea"/>
              </a:endParaRPr>
            </a:p>
          </p:txBody>
        </p:sp>
        <p:pic>
          <p:nvPicPr>
            <p:cNvPr id="11" name="Picture 4" descr="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47" y="1094"/>
              <a:ext cx="330" cy="330"/>
            </a:xfrm>
            <a:prstGeom prst="rect">
              <a:avLst/>
            </a:prstGeom>
            <a:grpFill/>
            <a:extLst/>
          </p:spPr>
        </p:pic>
        <p:sp>
          <p:nvSpPr>
            <p:cNvPr id="12" name="Text Box 7"/>
            <p:cNvSpPr txBox="1">
              <a:spLocks noChangeArrowheads="1"/>
            </p:cNvSpPr>
            <p:nvPr/>
          </p:nvSpPr>
          <p:spPr bwMode="auto">
            <a:xfrm>
              <a:off x="2245" y="1752"/>
              <a:ext cx="1542" cy="32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GB" sz="1400" b="1" dirty="0">
                  <a:latin typeface="Arial" charset="0"/>
                  <a:ea typeface="+mn-ea"/>
                </a:rPr>
                <a:t>Retrofitting to manage surface water</a:t>
              </a:r>
            </a:p>
          </p:txBody>
        </p:sp>
        <p:pic>
          <p:nvPicPr>
            <p:cNvPr id="13" name="Picture 2" descr="D:\MWH\Research\CIRIA\Surface Water Management\Guidance Document\Version D\Images\Part B\B2\3 - semi detached\3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54" y="2069"/>
              <a:ext cx="1631" cy="10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4925" y="1160748"/>
            <a:ext cx="7634288" cy="1150937"/>
          </a:xfrm>
          <a:effectLst/>
        </p:spPr>
        <p:txBody>
          <a:bodyPr>
            <a:noAutofit/>
          </a:bodyPr>
          <a:lstStyle/>
          <a:p>
            <a:pPr algn="l">
              <a:spcBef>
                <a:spcPts val="0"/>
              </a:spcBef>
              <a:defRPr/>
            </a:pPr>
            <a:r>
              <a:rPr lang="en-GB" sz="4800" b="1" dirty="0"/>
              <a:t>Retrofitting to manage </a:t>
            </a:r>
            <a:br>
              <a:rPr lang="en-GB" sz="4800" b="1" dirty="0"/>
            </a:br>
            <a:r>
              <a:rPr lang="en-GB" sz="4800" b="1" dirty="0"/>
              <a:t>surface water</a:t>
            </a:r>
            <a:r>
              <a:rPr lang="en-GB" sz="4400" b="1" dirty="0" smtClean="0">
                <a:solidFill>
                  <a:srgbClr val="669900"/>
                </a:solidFill>
                <a:effectLst>
                  <a:outerShdw blurRad="60007" dist="310007" dir="7680000" sy="30000" kx="1300200" algn="ctr" rotWithShape="0">
                    <a:prstClr val="black">
                      <a:alpha val="32000"/>
                    </a:prstClr>
                  </a:outerShdw>
                </a:effectLst>
                <a:ea typeface="+mj-ea"/>
                <a:cs typeface="+mj-cs"/>
              </a:rPr>
              <a:t/>
            </a:r>
            <a:br>
              <a:rPr lang="en-GB" sz="4400" b="1" dirty="0" smtClean="0">
                <a:solidFill>
                  <a:srgbClr val="669900"/>
                </a:solidFill>
                <a:effectLst>
                  <a:outerShdw blurRad="60007" dist="310007" dir="7680000" sy="30000" kx="1300200" algn="ctr" rotWithShape="0">
                    <a:prstClr val="black">
                      <a:alpha val="32000"/>
                    </a:prstClr>
                  </a:outerShdw>
                </a:effectLst>
                <a:ea typeface="+mj-ea"/>
                <a:cs typeface="+mj-cs"/>
              </a:rPr>
            </a:br>
            <a:r>
              <a:rPr lang="en-GB" sz="4400" b="1" dirty="0" smtClean="0">
                <a:solidFill>
                  <a:srgbClr val="92D050"/>
                </a:solidFill>
                <a:effectLst>
                  <a:outerShdw blurRad="38100" dist="38100" dir="2700000" algn="tl">
                    <a:srgbClr val="000000">
                      <a:alpha val="43137"/>
                    </a:srgbClr>
                  </a:outerShdw>
                </a:effectLst>
                <a:ea typeface="+mj-ea"/>
                <a:cs typeface="+mj-cs"/>
              </a:rPr>
              <a:t/>
            </a:r>
            <a:br>
              <a:rPr lang="en-GB" sz="4400" b="1" dirty="0" smtClean="0">
                <a:solidFill>
                  <a:srgbClr val="92D050"/>
                </a:solidFill>
                <a:effectLst>
                  <a:outerShdw blurRad="38100" dist="38100" dir="2700000" algn="tl">
                    <a:srgbClr val="000000">
                      <a:alpha val="43137"/>
                    </a:srgbClr>
                  </a:outerShdw>
                </a:effectLst>
                <a:ea typeface="+mj-ea"/>
                <a:cs typeface="+mj-cs"/>
              </a:rPr>
            </a:br>
            <a:endParaRPr lang="en-US" sz="4400" b="1" dirty="0">
              <a:solidFill>
                <a:srgbClr val="92D050"/>
              </a:solidFill>
              <a:effectLst>
                <a:outerShdw blurRad="38100" dist="38100" dir="2700000" algn="tl">
                  <a:srgbClr val="000000">
                    <a:alpha val="43137"/>
                  </a:srgbClr>
                </a:outerShdw>
              </a:effectLst>
              <a:ea typeface="+mj-ea"/>
              <a:cs typeface="+mj-cs"/>
            </a:endParaRPr>
          </a:p>
        </p:txBody>
      </p:sp>
      <p:pic>
        <p:nvPicPr>
          <p:cNvPr id="4100" name="Picture 2" descr="logo susurb">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00192" y="6276254"/>
            <a:ext cx="1295276" cy="32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7" descr="MWH_Taglin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6237312"/>
            <a:ext cx="1656184" cy="487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2" name="Picture 1" descr="Logo: Pennine Water Group"/>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40352" y="6109936"/>
            <a:ext cx="1079252" cy="6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IRIA 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5256076" y="2132857"/>
            <a:ext cx="399713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GB" b="1" dirty="0" smtClean="0"/>
              <a:t>Free to download</a:t>
            </a:r>
          </a:p>
          <a:p>
            <a:pPr eaLnBrk="1" hangingPunct="1">
              <a:defRPr/>
            </a:pPr>
            <a:r>
              <a:rPr lang="en-GB" b="1" dirty="0" smtClean="0"/>
              <a:t>www.ciria.org</a:t>
            </a:r>
          </a:p>
          <a:p>
            <a:pPr eaLnBrk="1" hangingPunct="1">
              <a:defRPr/>
            </a:pPr>
            <a:endParaRPr lang="en-GB" b="1" dirty="0" smtClean="0"/>
          </a:p>
          <a:p>
            <a:pPr eaLnBrk="1" hangingPunct="1">
              <a:defRPr/>
            </a:pPr>
            <a:endParaRPr lang="en-GB" b="1" dirty="0" smtClean="0"/>
          </a:p>
          <a:p>
            <a:pPr eaLnBrk="1" hangingPunct="1">
              <a:defRPr/>
            </a:pPr>
            <a:endParaRPr lang="en-GB" b="1" dirty="0" smtClean="0"/>
          </a:p>
          <a:p>
            <a:pPr eaLnBrk="1" hangingPunct="1">
              <a:defRPr/>
            </a:pPr>
            <a:endParaRPr lang="en-US" b="1" dirty="0"/>
          </a:p>
        </p:txBody>
      </p:sp>
    </p:spTree>
    <p:extLst>
      <p:ext uri="{BB962C8B-B14F-4D97-AF65-F5344CB8AC3E}">
        <p14:creationId xmlns:p14="http://schemas.microsoft.com/office/powerpoint/2010/main" val="307969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990" y="260350"/>
            <a:ext cx="7272338" cy="1143000"/>
          </a:xfrm>
        </p:spPr>
        <p:txBody>
          <a:bodyPr/>
          <a:lstStyle/>
          <a:p>
            <a:pPr>
              <a:defRPr/>
            </a:pPr>
            <a:r>
              <a:rPr lang="en-GB" dirty="0">
                <a:cs typeface="+mj-cs"/>
              </a:rPr>
              <a:t>Current </a:t>
            </a:r>
            <a:r>
              <a:rPr lang="en-GB" dirty="0" smtClean="0">
                <a:cs typeface="+mj-cs"/>
              </a:rPr>
              <a:t>drivers (opportunity)</a:t>
            </a:r>
            <a:endParaRPr lang="en-GB" dirty="0">
              <a:cs typeface="+mj-cs"/>
            </a:endParaRPr>
          </a:p>
        </p:txBody>
      </p:sp>
      <p:pic>
        <p:nvPicPr>
          <p:cNvPr id="717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7813" y="1557338"/>
            <a:ext cx="58070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MWH\Research\CIRIA\Surface Water Management\Guidance Document\Version D\Images\Part B\B2\1 - Terraced Housing\Page 1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3557588"/>
            <a:ext cx="4652073"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1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1267" name="Rectangle 2"/>
          <p:cNvSpPr>
            <a:spLocks noGrp="1" noChangeArrowheads="1"/>
          </p:cNvSpPr>
          <p:nvPr>
            <p:ph type="title"/>
          </p:nvPr>
        </p:nvSpPr>
        <p:spPr>
          <a:xfrm>
            <a:off x="179388" y="274638"/>
            <a:ext cx="7632700" cy="1143000"/>
          </a:xfrm>
        </p:spPr>
        <p:txBody>
          <a:bodyPr/>
          <a:lstStyle/>
          <a:p>
            <a:pPr>
              <a:defRPr/>
            </a:pPr>
            <a:r>
              <a:rPr lang="en-GB" dirty="0">
                <a:cs typeface="+mj-cs"/>
              </a:rPr>
              <a:t>Current </a:t>
            </a:r>
            <a:r>
              <a:rPr lang="en-GB" dirty="0" smtClean="0">
                <a:cs typeface="+mj-cs"/>
              </a:rPr>
              <a:t>drivers (opportunity)</a:t>
            </a:r>
            <a:endParaRPr lang="en-GB" dirty="0">
              <a:cs typeface="+mj-cs"/>
            </a:endParaRPr>
          </a:p>
        </p:txBody>
      </p:sp>
      <p:pic>
        <p:nvPicPr>
          <p:cNvPr id="11269" name="Picture 4"/>
          <p:cNvPicPr>
            <a:picLocks noChangeArrowheads="1"/>
          </p:cNvPicPr>
          <p:nvPr/>
        </p:nvPicPr>
        <p:blipFill>
          <a:blip r:embed="rId3"/>
          <a:srcRect/>
          <a:stretch>
            <a:fillRect/>
          </a:stretch>
        </p:blipFill>
        <p:spPr bwMode="auto">
          <a:xfrm>
            <a:off x="1008063" y="1704975"/>
            <a:ext cx="72009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65228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6276" y="188640"/>
            <a:ext cx="1944216" cy="1836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MWH\Research\CIRIA\Surface Water Management\Guidance Document\Land use images\Semi-detached - Bazley Rd Sheffield.jpg"/>
          <p:cNvPicPr>
            <a:picLocks noChangeAspect="1" noChangeArrowheads="1"/>
          </p:cNvPicPr>
          <p:nvPr/>
        </p:nvPicPr>
        <p:blipFill>
          <a:blip r:embed="rId3"/>
          <a:srcRect/>
          <a:stretch>
            <a:fillRect/>
          </a:stretch>
        </p:blipFill>
        <p:spPr bwMode="auto">
          <a:xfrm>
            <a:off x="3267075" y="157163"/>
            <a:ext cx="5187950" cy="30972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idx="4294967295"/>
          </p:nvPr>
        </p:nvSpPr>
        <p:spPr>
          <a:xfrm>
            <a:off x="224805" y="-315416"/>
            <a:ext cx="3087055" cy="5788496"/>
          </a:xfrm>
        </p:spPr>
        <p:txBody>
          <a:bodyPr/>
          <a:lstStyle/>
          <a:p>
            <a:pPr eaLnBrk="1" hangingPunct="1">
              <a:defRPr/>
            </a:pPr>
            <a:r>
              <a:rPr lang="en-GB" dirty="0" smtClean="0">
                <a:cs typeface="+mj-cs"/>
              </a:rPr>
              <a:t>Key </a:t>
            </a:r>
            <a:r>
              <a:rPr lang="en-GB" dirty="0">
                <a:cs typeface="+mj-cs"/>
              </a:rPr>
              <a:t>opportunities</a:t>
            </a:r>
            <a:r>
              <a:rPr lang="en-GB" sz="4000" dirty="0">
                <a:cs typeface="+mj-cs"/>
              </a:rPr>
              <a:t/>
            </a:r>
            <a:br>
              <a:rPr lang="en-GB" sz="4000" dirty="0">
                <a:cs typeface="+mj-cs"/>
              </a:rPr>
            </a:br>
            <a:r>
              <a:rPr lang="en-GB" sz="4000" dirty="0" smtClean="0">
                <a:cs typeface="+mj-cs"/>
              </a:rPr>
              <a:t/>
            </a:r>
            <a:br>
              <a:rPr lang="en-GB" sz="4000" dirty="0" smtClean="0">
                <a:cs typeface="+mj-cs"/>
              </a:rPr>
            </a:br>
            <a:r>
              <a:rPr lang="en-GB" sz="4000" dirty="0" smtClean="0">
                <a:cs typeface="+mj-cs"/>
              </a:rPr>
              <a:t/>
            </a:r>
            <a:br>
              <a:rPr lang="en-GB" sz="4000" dirty="0" smtClean="0">
                <a:cs typeface="+mj-cs"/>
              </a:rPr>
            </a:br>
            <a:r>
              <a:rPr lang="en-GB" sz="4000" dirty="0">
                <a:cs typeface="+mj-cs"/>
              </a:rPr>
              <a:t/>
            </a:r>
            <a:br>
              <a:rPr lang="en-GB" sz="4000" dirty="0">
                <a:cs typeface="+mj-cs"/>
              </a:rPr>
            </a:br>
            <a:r>
              <a:rPr lang="en-GB" sz="2800" dirty="0">
                <a:solidFill>
                  <a:schemeClr val="tx1"/>
                </a:solidFill>
                <a:cs typeface="+mj-cs"/>
              </a:rPr>
              <a:t>Working </a:t>
            </a:r>
            <a:r>
              <a:rPr lang="en-GB" sz="2800" dirty="0" smtClean="0">
                <a:solidFill>
                  <a:schemeClr val="tx1"/>
                </a:solidFill>
                <a:cs typeface="+mj-cs"/>
              </a:rPr>
              <a:t>together at a variety of scales to deliver multiple benefits</a:t>
            </a:r>
            <a:endParaRPr lang="en-US" sz="2800" dirty="0">
              <a:solidFill>
                <a:schemeClr val="tx1"/>
              </a:solidFill>
              <a:cs typeface="+mj-cs"/>
            </a:endParaRPr>
          </a:p>
        </p:txBody>
      </p:sp>
      <p:pic>
        <p:nvPicPr>
          <p:cNvPr id="5" name="Picture 4" descr="D:\MWH\Research\CIRIA\Surface Water Management\Guidance Document\Version C\Part B\B2\Sketches\Area2_fig10v2.jpg"/>
          <p:cNvPicPr>
            <a:picLocks noChangeAspect="1"/>
          </p:cNvPicPr>
          <p:nvPr/>
        </p:nvPicPr>
        <p:blipFill>
          <a:blip r:embed="rId4"/>
          <a:srcRect/>
          <a:stretch>
            <a:fillRect/>
          </a:stretch>
        </p:blipFill>
        <p:spPr bwMode="auto">
          <a:xfrm>
            <a:off x="3267075" y="3319463"/>
            <a:ext cx="5184775" cy="30622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MWH\Research\CIRIA\Surface Water Management\Guidance Document\Version C\Part B\B2\New Photos\DSC05399.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0250" y="157163"/>
            <a:ext cx="51847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242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83" y="269776"/>
            <a:ext cx="7885113" cy="1143000"/>
          </a:xfrm>
        </p:spPr>
        <p:txBody>
          <a:bodyPr/>
          <a:lstStyle/>
          <a:p>
            <a:pPr>
              <a:defRPr/>
            </a:pPr>
            <a:r>
              <a:rPr lang="en-US" dirty="0" smtClean="0">
                <a:cs typeface="+mj-cs"/>
              </a:rPr>
              <a:t>Every space is an  opportunity</a:t>
            </a:r>
            <a:endParaRPr lang="en-US" dirty="0">
              <a:cs typeface="+mj-cs"/>
            </a:endParaRPr>
          </a:p>
        </p:txBody>
      </p:sp>
      <p:pic>
        <p:nvPicPr>
          <p:cNvPr id="1024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8328" y="1844675"/>
            <a:ext cx="2412124"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63394" y="4221088"/>
            <a:ext cx="2305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179388" y="1844824"/>
            <a:ext cx="5616748" cy="4400562"/>
          </a:xfrm>
          <a:prstGeom prst="rect">
            <a:avLst/>
          </a:prstGeom>
          <a:solidFill>
            <a:schemeClr val="bg1"/>
          </a:solidFill>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600"/>
              </a:spcAft>
              <a:defRPr/>
            </a:pPr>
            <a:r>
              <a:rPr lang="en-GB" sz="2800" dirty="0" smtClean="0">
                <a:ea typeface="+mn-ea"/>
              </a:rPr>
              <a:t>Within the day-to-day urban design and planning process</a:t>
            </a:r>
          </a:p>
          <a:p>
            <a:pPr lvl="1" eaLnBrk="1" hangingPunct="1">
              <a:spcAft>
                <a:spcPts val="600"/>
              </a:spcAft>
              <a:defRPr/>
            </a:pPr>
            <a:r>
              <a:rPr lang="en-GB" sz="2400" dirty="0" smtClean="0">
                <a:solidFill>
                  <a:srgbClr val="669900"/>
                </a:solidFill>
                <a:ea typeface="+mn-ea"/>
              </a:rPr>
              <a:t>Enhancing and greening available space and changing surface water management</a:t>
            </a:r>
          </a:p>
          <a:p>
            <a:pPr lvl="1" eaLnBrk="1" hangingPunct="1">
              <a:spcAft>
                <a:spcPts val="600"/>
              </a:spcAft>
              <a:defRPr/>
            </a:pPr>
            <a:r>
              <a:rPr lang="en-GB" sz="2400" dirty="0" smtClean="0">
                <a:solidFill>
                  <a:srgbClr val="669900"/>
                </a:solidFill>
                <a:ea typeface="+mn-ea"/>
              </a:rPr>
              <a:t>Requires partnerships and planning strategically</a:t>
            </a:r>
          </a:p>
          <a:p>
            <a:pPr lvl="1" eaLnBrk="1" hangingPunct="1">
              <a:spcAft>
                <a:spcPts val="600"/>
              </a:spcAft>
              <a:defRPr/>
            </a:pPr>
            <a:r>
              <a:rPr lang="en-GB" sz="2400" dirty="0">
                <a:solidFill>
                  <a:srgbClr val="669900"/>
                </a:solidFill>
                <a:ea typeface="+mn-ea"/>
              </a:rPr>
              <a:t>T</a:t>
            </a:r>
            <a:r>
              <a:rPr lang="en-GB" sz="2400" dirty="0" smtClean="0">
                <a:solidFill>
                  <a:srgbClr val="669900"/>
                </a:solidFill>
                <a:ea typeface="+mn-ea"/>
              </a:rPr>
              <a:t>here may not be a clear individual business case for each scheme</a:t>
            </a:r>
            <a:endParaRPr lang="en-GB" sz="2800" dirty="0" smtClean="0">
              <a:solidFill>
                <a:srgbClr val="669900"/>
              </a:solidFill>
              <a:ea typeface="+mn-ea"/>
            </a:endParaRPr>
          </a:p>
          <a:p>
            <a:pPr eaLnBrk="1" hangingPunct="1">
              <a:defRPr/>
            </a:pPr>
            <a:endParaRPr lang="en-US" sz="2800" dirty="0">
              <a:ea typeface="+mn-ea"/>
            </a:endParaRPr>
          </a:p>
        </p:txBody>
      </p:sp>
      <p:sp>
        <p:nvSpPr>
          <p:cNvPr id="6" name="TextBox 5"/>
          <p:cNvSpPr txBox="1"/>
          <p:nvPr/>
        </p:nvSpPr>
        <p:spPr>
          <a:xfrm>
            <a:off x="6185288" y="6474822"/>
            <a:ext cx="2637004" cy="276999"/>
          </a:xfrm>
          <a:prstGeom prst="rect">
            <a:avLst/>
          </a:prstGeom>
          <a:noFill/>
        </p:spPr>
        <p:txBody>
          <a:bodyPr wrap="none" rtlCol="0">
            <a:spAutoFit/>
          </a:bodyPr>
          <a:lstStyle/>
          <a:p>
            <a:r>
              <a:rPr lang="en-GB" sz="1200" dirty="0" smtClean="0">
                <a:solidFill>
                  <a:srgbClr val="669900"/>
                </a:solidFill>
                <a:latin typeface="+mj-lt"/>
              </a:rPr>
              <a:t>Rain garden, Ashby Grove, Islington</a:t>
            </a:r>
            <a:endParaRPr lang="en-GB" sz="1200" dirty="0">
              <a:solidFill>
                <a:srgbClr val="669900"/>
              </a:solidFill>
              <a:latin typeface="+mj-lt"/>
            </a:endParaRPr>
          </a:p>
        </p:txBody>
      </p:sp>
      <p:sp>
        <p:nvSpPr>
          <p:cNvPr id="7" name="TextBox 6"/>
          <p:cNvSpPr txBox="1"/>
          <p:nvPr/>
        </p:nvSpPr>
        <p:spPr>
          <a:xfrm>
            <a:off x="6210226" y="3908085"/>
            <a:ext cx="1854162" cy="276999"/>
          </a:xfrm>
          <a:prstGeom prst="rect">
            <a:avLst/>
          </a:prstGeom>
          <a:noFill/>
        </p:spPr>
        <p:txBody>
          <a:bodyPr wrap="none" rtlCol="0">
            <a:spAutoFit/>
          </a:bodyPr>
          <a:lstStyle/>
          <a:p>
            <a:r>
              <a:rPr lang="en-GB" sz="1200" dirty="0" smtClean="0">
                <a:solidFill>
                  <a:srgbClr val="669900"/>
                </a:solidFill>
                <a:latin typeface="+mj-lt"/>
              </a:rPr>
              <a:t>(Robert Bray Associates)</a:t>
            </a:r>
            <a:endParaRPr lang="en-GB" sz="1200" dirty="0">
              <a:solidFill>
                <a:srgbClr val="669900"/>
              </a:solidFill>
              <a:latin typeface="+mj-lt"/>
            </a:endParaRPr>
          </a:p>
        </p:txBody>
      </p:sp>
    </p:spTree>
    <p:extLst>
      <p:ext uri="{BB962C8B-B14F-4D97-AF65-F5344CB8AC3E}">
        <p14:creationId xmlns:p14="http://schemas.microsoft.com/office/powerpoint/2010/main" val="2082287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147" name="Rectangle 2"/>
          <p:cNvSpPr>
            <a:spLocks noGrp="1" noChangeArrowheads="1"/>
          </p:cNvSpPr>
          <p:nvPr>
            <p:ph type="title"/>
          </p:nvPr>
        </p:nvSpPr>
        <p:spPr>
          <a:xfrm>
            <a:off x="250974" y="274638"/>
            <a:ext cx="7345362" cy="1143000"/>
          </a:xfrm>
        </p:spPr>
        <p:txBody>
          <a:bodyPr/>
          <a:lstStyle/>
          <a:p>
            <a:pPr>
              <a:defRPr/>
            </a:pPr>
            <a:r>
              <a:rPr lang="en-GB" dirty="0">
                <a:cs typeface="+mj-cs"/>
              </a:rPr>
              <a:t>Traditional approaches to managing our surface water</a:t>
            </a:r>
          </a:p>
        </p:txBody>
      </p:sp>
      <p:pic>
        <p:nvPicPr>
          <p:cNvPr id="6" name="Picture 2" descr="http://www.silentuk.com/4.0/photos/2011/02/counters-creek-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592796"/>
            <a:ext cx="8028384" cy="5187038"/>
          </a:xfrm>
          <a:prstGeom prst="rect">
            <a:avLst/>
          </a:prstGeom>
          <a:noFill/>
          <a:ln w="9525">
            <a:noFill/>
            <a:miter lim="800000"/>
            <a:headEnd/>
            <a:tailEnd/>
          </a:ln>
        </p:spPr>
      </p:pic>
      <p:sp>
        <p:nvSpPr>
          <p:cNvPr id="7" name="TextBox 1"/>
          <p:cNvSpPr txBox="1">
            <a:spLocks noChangeArrowheads="1"/>
          </p:cNvSpPr>
          <p:nvPr/>
        </p:nvSpPr>
        <p:spPr bwMode="auto">
          <a:xfrm>
            <a:off x="6876256" y="6453336"/>
            <a:ext cx="1854496" cy="307777"/>
          </a:xfrm>
          <a:prstGeom prst="rect">
            <a:avLst/>
          </a:prstGeom>
          <a:noFill/>
          <a:ln w="9525">
            <a:noFill/>
            <a:miter lim="800000"/>
            <a:headEnd/>
            <a:tailEnd/>
          </a:ln>
        </p:spPr>
        <p:txBody>
          <a:bodyPr wrap="square">
            <a:spAutoFit/>
          </a:bodyPr>
          <a:lstStyle/>
          <a:p>
            <a:r>
              <a:rPr lang="en-GB" sz="1400" dirty="0">
                <a:solidFill>
                  <a:schemeClr val="bg1"/>
                </a:solidFill>
                <a:latin typeface="Calibri" pitchFamily="34" charset="0"/>
              </a:rPr>
              <a:t>www.silentuk.com</a:t>
            </a:r>
          </a:p>
        </p:txBody>
      </p:sp>
      <p:sp>
        <p:nvSpPr>
          <p:cNvPr id="2" name="TextBox 1"/>
          <p:cNvSpPr txBox="1"/>
          <p:nvPr/>
        </p:nvSpPr>
        <p:spPr>
          <a:xfrm>
            <a:off x="6192181" y="2312876"/>
            <a:ext cx="2448272" cy="3416320"/>
          </a:xfrm>
          <a:prstGeom prst="rect">
            <a:avLst/>
          </a:prstGeom>
          <a:noFill/>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en-US" b="1" dirty="0" smtClean="0">
                <a:solidFill>
                  <a:schemeClr val="bg1"/>
                </a:solidFill>
                <a:latin typeface="+mj-lt"/>
              </a:rPr>
              <a:t>Ofwat believe that external drivers cannot be affordably addressed using traditional underground systems </a:t>
            </a:r>
          </a:p>
        </p:txBody>
      </p:sp>
    </p:spTree>
    <p:extLst>
      <p:ext uri="{BB962C8B-B14F-4D97-AF65-F5344CB8AC3E}">
        <p14:creationId xmlns:p14="http://schemas.microsoft.com/office/powerpoint/2010/main" val="88672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171" name="Rectangle 2"/>
          <p:cNvSpPr>
            <a:spLocks noGrp="1" noChangeArrowheads="1"/>
          </p:cNvSpPr>
          <p:nvPr>
            <p:ph type="title"/>
          </p:nvPr>
        </p:nvSpPr>
        <p:spPr>
          <a:xfrm>
            <a:off x="251520" y="274638"/>
            <a:ext cx="7138988" cy="1143000"/>
          </a:xfrm>
        </p:spPr>
        <p:txBody>
          <a:bodyPr/>
          <a:lstStyle/>
          <a:p>
            <a:pPr>
              <a:defRPr/>
            </a:pPr>
            <a:r>
              <a:rPr lang="en-GB" dirty="0">
                <a:cs typeface="+mj-cs"/>
              </a:rPr>
              <a:t>Current </a:t>
            </a:r>
            <a:r>
              <a:rPr lang="en-GB" dirty="0" smtClean="0">
                <a:cs typeface="+mj-cs"/>
              </a:rPr>
              <a:t>drivers (challenges)</a:t>
            </a:r>
            <a:endParaRPr lang="en-GB" dirty="0">
              <a:cs typeface="+mj-cs"/>
            </a:endParaRPr>
          </a:p>
        </p:txBody>
      </p:sp>
      <p:sp>
        <p:nvSpPr>
          <p:cNvPr id="7172" name="Content Placeholder 3"/>
          <p:cNvSpPr>
            <a:spLocks noGrp="1"/>
          </p:cNvSpPr>
          <p:nvPr>
            <p:ph idx="1"/>
          </p:nvPr>
        </p:nvSpPr>
        <p:spPr/>
        <p:txBody>
          <a:bodyPr/>
          <a:lstStyle/>
          <a:p>
            <a:pPr>
              <a:defRPr/>
            </a:pPr>
            <a:endParaRPr lang="en-US">
              <a:cs typeface="+mn-cs"/>
            </a:endParaRPr>
          </a:p>
        </p:txBody>
      </p:sp>
      <p:pic>
        <p:nvPicPr>
          <p:cNvPr id="6" name="Picture 17"/>
          <p:cNvPicPr>
            <a:picLocks noChangeAspect="1" noChangeArrowheads="1"/>
          </p:cNvPicPr>
          <p:nvPr/>
        </p:nvPicPr>
        <p:blipFill>
          <a:blip r:embed="rId3"/>
          <a:srcRect/>
          <a:stretch>
            <a:fillRect/>
          </a:stretch>
        </p:blipFill>
        <p:spPr bwMode="auto">
          <a:xfrm>
            <a:off x="395288" y="1484313"/>
            <a:ext cx="8459787" cy="50053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12"/>
          <p:cNvSpPr txBox="1">
            <a:spLocks noChangeArrowheads="1"/>
          </p:cNvSpPr>
          <p:nvPr/>
        </p:nvSpPr>
        <p:spPr bwMode="auto">
          <a:xfrm>
            <a:off x="1171575" y="1839913"/>
            <a:ext cx="1006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GB" b="1">
                <a:solidFill>
                  <a:schemeClr val="bg1"/>
                </a:solidFill>
                <a:latin typeface="Trebuchet MS" pitchFamily="34" charset="0"/>
              </a:rPr>
              <a:t>1963</a:t>
            </a:r>
          </a:p>
        </p:txBody>
      </p:sp>
      <p:sp>
        <p:nvSpPr>
          <p:cNvPr id="12295" name="Text Box 13"/>
          <p:cNvSpPr txBox="1">
            <a:spLocks noChangeArrowheads="1"/>
          </p:cNvSpPr>
          <p:nvPr/>
        </p:nvSpPr>
        <p:spPr bwMode="auto">
          <a:xfrm>
            <a:off x="1085850" y="5367338"/>
            <a:ext cx="1006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GB" b="1">
                <a:latin typeface="Trebuchet MS" pitchFamily="34" charset="0"/>
              </a:rPr>
              <a:t>1988</a:t>
            </a:r>
          </a:p>
        </p:txBody>
      </p:sp>
      <p:sp>
        <p:nvSpPr>
          <p:cNvPr id="12296" name="Text Box 14"/>
          <p:cNvSpPr txBox="1">
            <a:spLocks noChangeArrowheads="1"/>
          </p:cNvSpPr>
          <p:nvPr/>
        </p:nvSpPr>
        <p:spPr bwMode="auto">
          <a:xfrm>
            <a:off x="6719888" y="1766888"/>
            <a:ext cx="1006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GB" b="1">
                <a:solidFill>
                  <a:schemeClr val="bg1"/>
                </a:solidFill>
                <a:latin typeface="Trebuchet MS" pitchFamily="34" charset="0"/>
              </a:rPr>
              <a:t>1993</a:t>
            </a:r>
          </a:p>
        </p:txBody>
      </p:sp>
      <p:sp>
        <p:nvSpPr>
          <p:cNvPr id="12297" name="Text Box 15"/>
          <p:cNvSpPr txBox="1">
            <a:spLocks noChangeArrowheads="1"/>
          </p:cNvSpPr>
          <p:nvPr/>
        </p:nvSpPr>
        <p:spPr bwMode="auto">
          <a:xfrm>
            <a:off x="6704013" y="5367338"/>
            <a:ext cx="1006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GB" b="1" dirty="0">
                <a:latin typeface="Trebuchet MS" pitchFamily="34" charset="0"/>
              </a:rPr>
              <a:t>2007</a:t>
            </a:r>
          </a:p>
        </p:txBody>
      </p:sp>
    </p:spTree>
    <p:extLst>
      <p:ext uri="{BB962C8B-B14F-4D97-AF65-F5344CB8AC3E}">
        <p14:creationId xmlns:p14="http://schemas.microsoft.com/office/powerpoint/2010/main" val="2816807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IRIA slide master">
  <a:themeElements>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RIA slide mas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IA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IA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RIA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RIA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RIA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RIA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RIA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RIA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RIA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RIA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RIA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CIRIA slide master</Template>
  <TotalTime>7391</TotalTime>
  <Words>4448</Words>
  <Application>Microsoft Office PowerPoint</Application>
  <PresentationFormat>On-screen Show (4:3)</PresentationFormat>
  <Paragraphs>414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CIRIA slide master</vt:lpstr>
      <vt:lpstr>Retrofitting to manage  surface water  </vt:lpstr>
      <vt:lpstr>Retrofitting to manage surface water</vt:lpstr>
      <vt:lpstr>Current drivers (opportunity)</vt:lpstr>
      <vt:lpstr>Current drivers (opportunity)</vt:lpstr>
      <vt:lpstr>Current drivers (opportunity)</vt:lpstr>
      <vt:lpstr>Key opportunities    Working together at a variety of scales to deliver multiple benefits</vt:lpstr>
      <vt:lpstr>Every space is an  opportunity</vt:lpstr>
      <vt:lpstr>Traditional approaches to managing our surface water</vt:lpstr>
      <vt:lpstr>Current drivers (challenges)</vt:lpstr>
      <vt:lpstr>Current drivers (challenges)</vt:lpstr>
      <vt:lpstr>Current drivers (challenges)</vt:lpstr>
      <vt:lpstr>Key challenges</vt:lpstr>
      <vt:lpstr>Engaging with householders and others</vt:lpstr>
      <vt:lpstr>What we can retrofit  - mix and match measures</vt:lpstr>
      <vt:lpstr>What we can retrofit  - in urban areas</vt:lpstr>
      <vt:lpstr>The benefits of retrofitting  (using SuDS)</vt:lpstr>
      <vt:lpstr>The benefits of retrofitting</vt:lpstr>
      <vt:lpstr>The guidance</vt:lpstr>
      <vt:lpstr>The guidance - Two fundamental approaches</vt:lpstr>
      <vt:lpstr>Framework</vt:lpstr>
      <vt:lpstr>Urban design</vt:lpstr>
      <vt:lpstr>Principles of urban design</vt:lpstr>
      <vt:lpstr>Principles of urban design</vt:lpstr>
      <vt:lpstr>Preparation</vt:lpstr>
      <vt:lpstr>Feasibility  </vt:lpstr>
      <vt:lpstr>Develop options</vt:lpstr>
      <vt:lpstr>Appraisal</vt:lpstr>
      <vt:lpstr>Implementation</vt:lpstr>
      <vt:lpstr>Performance monitoring</vt:lpstr>
      <vt:lpstr>Case studies and examples   Estimating the multi-value benefits</vt:lpstr>
      <vt:lpstr>Making most of the opportunities</vt:lpstr>
      <vt:lpstr>Retrofitting to manage  surface water  </vt:lpstr>
    </vt:vector>
  </TitlesOfParts>
  <Company>CIRIA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FWMB and the National SUDS Standards</dc:title>
  <dc:creator>Jonathan Glerum</dc:creator>
  <cp:lastModifiedBy>Paul Shaffer</cp:lastModifiedBy>
  <cp:revision>94</cp:revision>
  <cp:lastPrinted>2012-08-16T08:11:22Z</cp:lastPrinted>
  <dcterms:created xsi:type="dcterms:W3CDTF">2009-12-01T11:39:05Z</dcterms:created>
  <dcterms:modified xsi:type="dcterms:W3CDTF">2012-09-11T17:03:49Z</dcterms:modified>
</cp:coreProperties>
</file>