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748" r:id="rId2"/>
    <p:sldMasterId id="2147483733" r:id="rId3"/>
    <p:sldMasterId id="2147483761" r:id="rId4"/>
    <p:sldMasterId id="2147483773" r:id="rId5"/>
    <p:sldMasterId id="2147483785" r:id="rId6"/>
    <p:sldMasterId id="2147483809" r:id="rId7"/>
    <p:sldMasterId id="2147483821" r:id="rId8"/>
  </p:sldMasterIdLst>
  <p:notesMasterIdLst>
    <p:notesMasterId r:id="rId49"/>
  </p:notesMasterIdLst>
  <p:handoutMasterIdLst>
    <p:handoutMasterId r:id="rId50"/>
  </p:handoutMasterIdLst>
  <p:sldIdLst>
    <p:sldId id="510" r:id="rId9"/>
    <p:sldId id="541" r:id="rId10"/>
    <p:sldId id="509" r:id="rId11"/>
    <p:sldId id="478" r:id="rId12"/>
    <p:sldId id="446" r:id="rId13"/>
    <p:sldId id="454" r:id="rId14"/>
    <p:sldId id="449" r:id="rId15"/>
    <p:sldId id="543" r:id="rId16"/>
    <p:sldId id="475" r:id="rId17"/>
    <p:sldId id="476" r:id="rId18"/>
    <p:sldId id="540" r:id="rId19"/>
    <p:sldId id="480" r:id="rId20"/>
    <p:sldId id="466" r:id="rId21"/>
    <p:sldId id="472" r:id="rId22"/>
    <p:sldId id="452" r:id="rId23"/>
    <p:sldId id="457" r:id="rId24"/>
    <p:sldId id="459" r:id="rId25"/>
    <p:sldId id="514" r:id="rId26"/>
    <p:sldId id="523" r:id="rId27"/>
    <p:sldId id="515" r:id="rId28"/>
    <p:sldId id="524" r:id="rId29"/>
    <p:sldId id="517" r:id="rId30"/>
    <p:sldId id="525" r:id="rId31"/>
    <p:sldId id="518" r:id="rId32"/>
    <p:sldId id="527" r:id="rId33"/>
    <p:sldId id="528" r:id="rId34"/>
    <p:sldId id="539" r:id="rId35"/>
    <p:sldId id="532" r:id="rId36"/>
    <p:sldId id="526" r:id="rId37"/>
    <p:sldId id="530" r:id="rId38"/>
    <p:sldId id="531" r:id="rId39"/>
    <p:sldId id="519" r:id="rId40"/>
    <p:sldId id="529" r:id="rId41"/>
    <p:sldId id="533" r:id="rId42"/>
    <p:sldId id="534" r:id="rId43"/>
    <p:sldId id="535" r:id="rId44"/>
    <p:sldId id="536" r:id="rId45"/>
    <p:sldId id="537" r:id="rId46"/>
    <p:sldId id="538" r:id="rId47"/>
    <p:sldId id="451" r:id="rId48"/>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754">
          <p15:clr>
            <a:srgbClr val="A4A3A4"/>
          </p15:clr>
        </p15:guide>
        <p15:guide id="4" pos="295">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uise Walker" initials="LW" lastIdx="8"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78BE20"/>
    <a:srgbClr val="76BE62"/>
    <a:srgbClr val="60BB46"/>
    <a:srgbClr val="259C74"/>
    <a:srgbClr val="72CABC"/>
    <a:srgbClr val="5C78A7"/>
    <a:srgbClr val="5D78A5"/>
    <a:srgbClr val="66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022" autoAdjust="0"/>
    <p:restoredTop sz="60924" autoAdjust="0"/>
  </p:normalViewPr>
  <p:slideViewPr>
    <p:cSldViewPr>
      <p:cViewPr>
        <p:scale>
          <a:sx n="70" d="100"/>
          <a:sy n="70" d="100"/>
        </p:scale>
        <p:origin x="-2736" y="12"/>
      </p:cViewPr>
      <p:guideLst>
        <p:guide orient="horz" pos="2160"/>
        <p:guide pos="2880"/>
        <p:guide orient="horz" pos="754"/>
        <p:guide pos="2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464"/>
    </p:cViewPr>
  </p:sorterViewPr>
  <p:notesViewPr>
    <p:cSldViewPr>
      <p:cViewPr varScale="1">
        <p:scale>
          <a:sx n="93" d="100"/>
          <a:sy n="93" d="100"/>
        </p:scale>
        <p:origin x="4478" y="65"/>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364E12-1AC0-49EA-BBC4-182382E4C972}"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n-GB"/>
        </a:p>
      </dgm:t>
    </dgm:pt>
    <dgm:pt modelId="{26DF9127-B0E1-403D-AB5C-97C81B632DBC}">
      <dgm:prSet phldrT="[Text]"/>
      <dgm:spPr/>
      <dgm:t>
        <a:bodyPr/>
        <a:lstStyle/>
        <a:p>
          <a:r>
            <a:rPr lang="en-GB" dirty="0"/>
            <a:t>Tools</a:t>
          </a:r>
        </a:p>
      </dgm:t>
    </dgm:pt>
    <dgm:pt modelId="{CAC34BA4-C9FF-4B29-B616-6E333B923350}" type="parTrans" cxnId="{4DF9CD30-FC7B-4FAB-A25F-C646D99B54DC}">
      <dgm:prSet/>
      <dgm:spPr/>
      <dgm:t>
        <a:bodyPr/>
        <a:lstStyle/>
        <a:p>
          <a:endParaRPr lang="en-GB"/>
        </a:p>
      </dgm:t>
    </dgm:pt>
    <dgm:pt modelId="{17C3F2DF-58BB-4D84-8E15-BCCC3C082469}" type="sibTrans" cxnId="{4DF9CD30-FC7B-4FAB-A25F-C646D99B54DC}">
      <dgm:prSet/>
      <dgm:spPr/>
      <dgm:t>
        <a:bodyPr/>
        <a:lstStyle/>
        <a:p>
          <a:endParaRPr lang="en-GB"/>
        </a:p>
      </dgm:t>
    </dgm:pt>
    <dgm:pt modelId="{1CC00353-5F4A-4433-A1D1-148D6A9A3968}">
      <dgm:prSet phldrT="[Text]"/>
      <dgm:spPr/>
      <dgm:t>
        <a:bodyPr/>
        <a:lstStyle/>
        <a:p>
          <a:r>
            <a:rPr lang="en-GB" dirty="0"/>
            <a:t>W047a</a:t>
          </a:r>
        </a:p>
        <a:p>
          <a:r>
            <a:rPr lang="en-GB" dirty="0"/>
            <a:t>Benefits Estimation Tool</a:t>
          </a:r>
        </a:p>
      </dgm:t>
    </dgm:pt>
    <dgm:pt modelId="{755C7FAB-52F2-4FC0-9EC1-0BB23C809083}" type="parTrans" cxnId="{C2130084-D97B-4082-9347-D2B28E659583}">
      <dgm:prSet/>
      <dgm:spPr/>
      <dgm:t>
        <a:bodyPr/>
        <a:lstStyle/>
        <a:p>
          <a:endParaRPr lang="en-GB"/>
        </a:p>
      </dgm:t>
    </dgm:pt>
    <dgm:pt modelId="{DA3A6422-5E9B-47B4-8184-F7260C7B1901}" type="sibTrans" cxnId="{C2130084-D97B-4082-9347-D2B28E659583}">
      <dgm:prSet/>
      <dgm:spPr/>
      <dgm:t>
        <a:bodyPr/>
        <a:lstStyle/>
        <a:p>
          <a:endParaRPr lang="en-GB"/>
        </a:p>
      </dgm:t>
    </dgm:pt>
    <dgm:pt modelId="{ECA5401B-AF0B-47E8-BA76-19D491C33FE8}">
      <dgm:prSet phldrT="[Text]"/>
      <dgm:spPr/>
      <dgm:t>
        <a:bodyPr/>
        <a:lstStyle/>
        <a:p>
          <a:r>
            <a:rPr lang="en-GB" dirty="0"/>
            <a:t>Support</a:t>
          </a:r>
        </a:p>
      </dgm:t>
    </dgm:pt>
    <dgm:pt modelId="{D0018FDA-1145-44C4-98C8-3C88F7B9388C}" type="parTrans" cxnId="{16ABB284-D027-4244-810A-8EA1D7B6154B}">
      <dgm:prSet/>
      <dgm:spPr/>
      <dgm:t>
        <a:bodyPr/>
        <a:lstStyle/>
        <a:p>
          <a:endParaRPr lang="en-GB"/>
        </a:p>
      </dgm:t>
    </dgm:pt>
    <dgm:pt modelId="{31BD0A8F-77D2-4DC4-9A40-31ACC9E4FD8C}" type="sibTrans" cxnId="{16ABB284-D027-4244-810A-8EA1D7B6154B}">
      <dgm:prSet/>
      <dgm:spPr/>
      <dgm:t>
        <a:bodyPr/>
        <a:lstStyle/>
        <a:p>
          <a:endParaRPr lang="en-GB"/>
        </a:p>
      </dgm:t>
    </dgm:pt>
    <dgm:pt modelId="{1591A922-B6D1-43DB-8586-99B65FAADC20}">
      <dgm:prSet phldrT="[Text]"/>
      <dgm:spPr/>
      <dgm:t>
        <a:bodyPr/>
        <a:lstStyle/>
        <a:p>
          <a:r>
            <a:rPr lang="en-GB" dirty="0"/>
            <a:t>Wo47b</a:t>
          </a:r>
        </a:p>
        <a:p>
          <a:r>
            <a:rPr lang="en-GB" dirty="0"/>
            <a:t>Guidance</a:t>
          </a:r>
        </a:p>
      </dgm:t>
    </dgm:pt>
    <dgm:pt modelId="{C96B71BB-3234-4BF1-9C46-6AE5552D92B3}" type="parTrans" cxnId="{144C0DCE-0419-4B3C-A7FB-2C4A5F501051}">
      <dgm:prSet/>
      <dgm:spPr/>
      <dgm:t>
        <a:bodyPr/>
        <a:lstStyle/>
        <a:p>
          <a:endParaRPr lang="en-GB"/>
        </a:p>
      </dgm:t>
    </dgm:pt>
    <dgm:pt modelId="{18D7552F-FDA8-4589-87E8-49322D8B5A8A}" type="sibTrans" cxnId="{144C0DCE-0419-4B3C-A7FB-2C4A5F501051}">
      <dgm:prSet/>
      <dgm:spPr/>
      <dgm:t>
        <a:bodyPr/>
        <a:lstStyle/>
        <a:p>
          <a:endParaRPr lang="en-GB"/>
        </a:p>
      </dgm:t>
    </dgm:pt>
    <dgm:pt modelId="{896ECEDF-BEFA-4552-862D-A1C9C93EDF72}">
      <dgm:prSet phldrT="[Text]"/>
      <dgm:spPr/>
      <dgm:t>
        <a:bodyPr/>
        <a:lstStyle/>
        <a:p>
          <a:r>
            <a:rPr lang="en-GB" dirty="0"/>
            <a:t>W047c</a:t>
          </a:r>
        </a:p>
        <a:p>
          <a:r>
            <a:rPr lang="en-GB" dirty="0"/>
            <a:t>Comparison</a:t>
          </a:r>
        </a:p>
        <a:p>
          <a:r>
            <a:rPr lang="en-GB" dirty="0"/>
            <a:t>Tool</a:t>
          </a:r>
        </a:p>
      </dgm:t>
    </dgm:pt>
    <dgm:pt modelId="{8E61A256-FFFC-4E20-9E28-1FAA0AC97AE1}" type="parTrans" cxnId="{50F39CD5-82BC-4029-861B-9C5876414D18}">
      <dgm:prSet/>
      <dgm:spPr/>
      <dgm:t>
        <a:bodyPr/>
        <a:lstStyle/>
        <a:p>
          <a:endParaRPr lang="en-GB"/>
        </a:p>
      </dgm:t>
    </dgm:pt>
    <dgm:pt modelId="{88F12120-948B-4830-8C11-D1DA72F0CE8D}" type="sibTrans" cxnId="{50F39CD5-82BC-4029-861B-9C5876414D18}">
      <dgm:prSet/>
      <dgm:spPr/>
      <dgm:t>
        <a:bodyPr/>
        <a:lstStyle/>
        <a:p>
          <a:endParaRPr lang="en-GB"/>
        </a:p>
      </dgm:t>
    </dgm:pt>
    <dgm:pt modelId="{9E1356DD-0BD1-477E-8BB1-712DC0AA8C83}" type="pres">
      <dgm:prSet presAssocID="{34364E12-1AC0-49EA-BBC4-182382E4C972}" presName="diagram" presStyleCnt="0">
        <dgm:presLayoutVars>
          <dgm:chPref val="1"/>
          <dgm:dir/>
          <dgm:animOne val="branch"/>
          <dgm:animLvl val="lvl"/>
          <dgm:resizeHandles/>
        </dgm:presLayoutVars>
      </dgm:prSet>
      <dgm:spPr/>
    </dgm:pt>
    <dgm:pt modelId="{C51B5011-7993-48FE-92FA-A31AB32332DD}" type="pres">
      <dgm:prSet presAssocID="{26DF9127-B0E1-403D-AB5C-97C81B632DBC}" presName="root" presStyleCnt="0"/>
      <dgm:spPr/>
    </dgm:pt>
    <dgm:pt modelId="{2DFC6FFC-F8AC-421D-9106-F7A5C9A08ADB}" type="pres">
      <dgm:prSet presAssocID="{26DF9127-B0E1-403D-AB5C-97C81B632DBC}" presName="rootComposite" presStyleCnt="0"/>
      <dgm:spPr/>
    </dgm:pt>
    <dgm:pt modelId="{537C9498-6A47-447C-94F5-F12EBA5E5AC0}" type="pres">
      <dgm:prSet presAssocID="{26DF9127-B0E1-403D-AB5C-97C81B632DBC}" presName="rootText" presStyleLbl="node1" presStyleIdx="0" presStyleCnt="2"/>
      <dgm:spPr/>
    </dgm:pt>
    <dgm:pt modelId="{8B0C5296-D7B8-4537-A761-221E898C3C83}" type="pres">
      <dgm:prSet presAssocID="{26DF9127-B0E1-403D-AB5C-97C81B632DBC}" presName="rootConnector" presStyleLbl="node1" presStyleIdx="0" presStyleCnt="2"/>
      <dgm:spPr/>
    </dgm:pt>
    <dgm:pt modelId="{F57DA601-B86D-4228-B7B9-7A8D25DE9728}" type="pres">
      <dgm:prSet presAssocID="{26DF9127-B0E1-403D-AB5C-97C81B632DBC}" presName="childShape" presStyleCnt="0"/>
      <dgm:spPr/>
    </dgm:pt>
    <dgm:pt modelId="{0E3B7AB8-4E18-411E-AF87-2B7F636E2046}" type="pres">
      <dgm:prSet presAssocID="{755C7FAB-52F2-4FC0-9EC1-0BB23C809083}" presName="Name13" presStyleLbl="parChTrans1D2" presStyleIdx="0" presStyleCnt="3"/>
      <dgm:spPr/>
    </dgm:pt>
    <dgm:pt modelId="{40FECF47-F0E8-4D11-A4CE-21603775AB63}" type="pres">
      <dgm:prSet presAssocID="{1CC00353-5F4A-4433-A1D1-148D6A9A3968}" presName="childText" presStyleLbl="bgAcc1" presStyleIdx="0" presStyleCnt="3">
        <dgm:presLayoutVars>
          <dgm:bulletEnabled val="1"/>
        </dgm:presLayoutVars>
      </dgm:prSet>
      <dgm:spPr/>
    </dgm:pt>
    <dgm:pt modelId="{B5FE7733-BB4E-4E23-BE5A-42FE6CAADD1B}" type="pres">
      <dgm:prSet presAssocID="{8E61A256-FFFC-4E20-9E28-1FAA0AC97AE1}" presName="Name13" presStyleLbl="parChTrans1D2" presStyleIdx="1" presStyleCnt="3"/>
      <dgm:spPr/>
    </dgm:pt>
    <dgm:pt modelId="{B135BAF2-86E8-4501-9656-7C74D24023E1}" type="pres">
      <dgm:prSet presAssocID="{896ECEDF-BEFA-4552-862D-A1C9C93EDF72}" presName="childText" presStyleLbl="bgAcc1" presStyleIdx="1" presStyleCnt="3">
        <dgm:presLayoutVars>
          <dgm:bulletEnabled val="1"/>
        </dgm:presLayoutVars>
      </dgm:prSet>
      <dgm:spPr/>
    </dgm:pt>
    <dgm:pt modelId="{F7D1B460-2E1B-44C4-8FB8-482FBE30838D}" type="pres">
      <dgm:prSet presAssocID="{ECA5401B-AF0B-47E8-BA76-19D491C33FE8}" presName="root" presStyleCnt="0"/>
      <dgm:spPr/>
    </dgm:pt>
    <dgm:pt modelId="{201D6D88-E7C6-4725-8155-EC626B77F77F}" type="pres">
      <dgm:prSet presAssocID="{ECA5401B-AF0B-47E8-BA76-19D491C33FE8}" presName="rootComposite" presStyleCnt="0"/>
      <dgm:spPr/>
    </dgm:pt>
    <dgm:pt modelId="{FCA128AD-8EEB-424D-9D0D-89245E05B95B}" type="pres">
      <dgm:prSet presAssocID="{ECA5401B-AF0B-47E8-BA76-19D491C33FE8}" presName="rootText" presStyleLbl="node1" presStyleIdx="1" presStyleCnt="2"/>
      <dgm:spPr/>
    </dgm:pt>
    <dgm:pt modelId="{953985CA-18A3-4EC1-B6B9-654B00FC3EB9}" type="pres">
      <dgm:prSet presAssocID="{ECA5401B-AF0B-47E8-BA76-19D491C33FE8}" presName="rootConnector" presStyleLbl="node1" presStyleIdx="1" presStyleCnt="2"/>
      <dgm:spPr/>
    </dgm:pt>
    <dgm:pt modelId="{A10001A1-FA16-4759-B973-8C626D0114D3}" type="pres">
      <dgm:prSet presAssocID="{ECA5401B-AF0B-47E8-BA76-19D491C33FE8}" presName="childShape" presStyleCnt="0"/>
      <dgm:spPr/>
    </dgm:pt>
    <dgm:pt modelId="{E156D577-9C73-4516-B4F5-026D970442AD}" type="pres">
      <dgm:prSet presAssocID="{C96B71BB-3234-4BF1-9C46-6AE5552D92B3}" presName="Name13" presStyleLbl="parChTrans1D2" presStyleIdx="2" presStyleCnt="3"/>
      <dgm:spPr/>
    </dgm:pt>
    <dgm:pt modelId="{BCE1A133-F2DC-4592-8469-6299B6654B0D}" type="pres">
      <dgm:prSet presAssocID="{1591A922-B6D1-43DB-8586-99B65FAADC20}" presName="childText" presStyleLbl="bgAcc1" presStyleIdx="2" presStyleCnt="3" custLinFactNeighborX="-5514" custLinFactNeighborY="32669">
        <dgm:presLayoutVars>
          <dgm:bulletEnabled val="1"/>
        </dgm:presLayoutVars>
      </dgm:prSet>
      <dgm:spPr/>
    </dgm:pt>
  </dgm:ptLst>
  <dgm:cxnLst>
    <dgm:cxn modelId="{F71DFF01-E8FE-420B-BCA7-41814E0D389A}" type="presOf" srcId="{26DF9127-B0E1-403D-AB5C-97C81B632DBC}" destId="{537C9498-6A47-447C-94F5-F12EBA5E5AC0}" srcOrd="0" destOrd="0" presId="urn:microsoft.com/office/officeart/2005/8/layout/hierarchy3"/>
    <dgm:cxn modelId="{7479CE09-EEC4-4EB3-A1B4-B6A4021722AD}" type="presOf" srcId="{896ECEDF-BEFA-4552-862D-A1C9C93EDF72}" destId="{B135BAF2-86E8-4501-9656-7C74D24023E1}" srcOrd="0" destOrd="0" presId="urn:microsoft.com/office/officeart/2005/8/layout/hierarchy3"/>
    <dgm:cxn modelId="{2DF6C728-8C4C-44EA-AF27-AEAD8B62561D}" type="presOf" srcId="{ECA5401B-AF0B-47E8-BA76-19D491C33FE8}" destId="{FCA128AD-8EEB-424D-9D0D-89245E05B95B}" srcOrd="0" destOrd="0" presId="urn:microsoft.com/office/officeart/2005/8/layout/hierarchy3"/>
    <dgm:cxn modelId="{9E29D42E-13AE-4E46-8A6F-8F6CAA074F02}" type="presOf" srcId="{26DF9127-B0E1-403D-AB5C-97C81B632DBC}" destId="{8B0C5296-D7B8-4537-A761-221E898C3C83}" srcOrd="1" destOrd="0" presId="urn:microsoft.com/office/officeart/2005/8/layout/hierarchy3"/>
    <dgm:cxn modelId="{4DF9CD30-FC7B-4FAB-A25F-C646D99B54DC}" srcId="{34364E12-1AC0-49EA-BBC4-182382E4C972}" destId="{26DF9127-B0E1-403D-AB5C-97C81B632DBC}" srcOrd="0" destOrd="0" parTransId="{CAC34BA4-C9FF-4B29-B616-6E333B923350}" sibTransId="{17C3F2DF-58BB-4D84-8E15-BCCC3C082469}"/>
    <dgm:cxn modelId="{FA216B62-9543-46E0-A2A7-6A61E4E461D4}" type="presOf" srcId="{755C7FAB-52F2-4FC0-9EC1-0BB23C809083}" destId="{0E3B7AB8-4E18-411E-AF87-2B7F636E2046}" srcOrd="0" destOrd="0" presId="urn:microsoft.com/office/officeart/2005/8/layout/hierarchy3"/>
    <dgm:cxn modelId="{AC1F7364-9E95-403E-926D-BF3626CD56CE}" type="presOf" srcId="{34364E12-1AC0-49EA-BBC4-182382E4C972}" destId="{9E1356DD-0BD1-477E-8BB1-712DC0AA8C83}" srcOrd="0" destOrd="0" presId="urn:microsoft.com/office/officeart/2005/8/layout/hierarchy3"/>
    <dgm:cxn modelId="{70E10E7B-E55A-437C-B5FB-39D8A5B670E6}" type="presOf" srcId="{1591A922-B6D1-43DB-8586-99B65FAADC20}" destId="{BCE1A133-F2DC-4592-8469-6299B6654B0D}" srcOrd="0" destOrd="0" presId="urn:microsoft.com/office/officeart/2005/8/layout/hierarchy3"/>
    <dgm:cxn modelId="{C2130084-D97B-4082-9347-D2B28E659583}" srcId="{26DF9127-B0E1-403D-AB5C-97C81B632DBC}" destId="{1CC00353-5F4A-4433-A1D1-148D6A9A3968}" srcOrd="0" destOrd="0" parTransId="{755C7FAB-52F2-4FC0-9EC1-0BB23C809083}" sibTransId="{DA3A6422-5E9B-47B4-8184-F7260C7B1901}"/>
    <dgm:cxn modelId="{16ABB284-D027-4244-810A-8EA1D7B6154B}" srcId="{34364E12-1AC0-49EA-BBC4-182382E4C972}" destId="{ECA5401B-AF0B-47E8-BA76-19D491C33FE8}" srcOrd="1" destOrd="0" parTransId="{D0018FDA-1145-44C4-98C8-3C88F7B9388C}" sibTransId="{31BD0A8F-77D2-4DC4-9A40-31ACC9E4FD8C}"/>
    <dgm:cxn modelId="{A1946285-6F73-4262-84E0-C934463ED5C7}" type="presOf" srcId="{8E61A256-FFFC-4E20-9E28-1FAA0AC97AE1}" destId="{B5FE7733-BB4E-4E23-BE5A-42FE6CAADD1B}" srcOrd="0" destOrd="0" presId="urn:microsoft.com/office/officeart/2005/8/layout/hierarchy3"/>
    <dgm:cxn modelId="{F70D3787-60FC-481A-B4E1-AF88C64564C7}" type="presOf" srcId="{ECA5401B-AF0B-47E8-BA76-19D491C33FE8}" destId="{953985CA-18A3-4EC1-B6B9-654B00FC3EB9}" srcOrd="1" destOrd="0" presId="urn:microsoft.com/office/officeart/2005/8/layout/hierarchy3"/>
    <dgm:cxn modelId="{144C0DCE-0419-4B3C-A7FB-2C4A5F501051}" srcId="{ECA5401B-AF0B-47E8-BA76-19D491C33FE8}" destId="{1591A922-B6D1-43DB-8586-99B65FAADC20}" srcOrd="0" destOrd="0" parTransId="{C96B71BB-3234-4BF1-9C46-6AE5552D92B3}" sibTransId="{18D7552F-FDA8-4589-87E8-49322D8B5A8A}"/>
    <dgm:cxn modelId="{0C5047CE-F941-4F22-A697-6CC2E465A6A3}" type="presOf" srcId="{C96B71BB-3234-4BF1-9C46-6AE5552D92B3}" destId="{E156D577-9C73-4516-B4F5-026D970442AD}" srcOrd="0" destOrd="0" presId="urn:microsoft.com/office/officeart/2005/8/layout/hierarchy3"/>
    <dgm:cxn modelId="{50F39CD5-82BC-4029-861B-9C5876414D18}" srcId="{26DF9127-B0E1-403D-AB5C-97C81B632DBC}" destId="{896ECEDF-BEFA-4552-862D-A1C9C93EDF72}" srcOrd="1" destOrd="0" parTransId="{8E61A256-FFFC-4E20-9E28-1FAA0AC97AE1}" sibTransId="{88F12120-948B-4830-8C11-D1DA72F0CE8D}"/>
    <dgm:cxn modelId="{F8C794D6-C27E-427B-8411-37FB50B1C818}" type="presOf" srcId="{1CC00353-5F4A-4433-A1D1-148D6A9A3968}" destId="{40FECF47-F0E8-4D11-A4CE-21603775AB63}" srcOrd="0" destOrd="0" presId="urn:microsoft.com/office/officeart/2005/8/layout/hierarchy3"/>
    <dgm:cxn modelId="{9FAA372F-AAD9-47A4-A6D1-11452E947F08}" type="presParOf" srcId="{9E1356DD-0BD1-477E-8BB1-712DC0AA8C83}" destId="{C51B5011-7993-48FE-92FA-A31AB32332DD}" srcOrd="0" destOrd="0" presId="urn:microsoft.com/office/officeart/2005/8/layout/hierarchy3"/>
    <dgm:cxn modelId="{85CDA320-D574-4426-A6C5-51E5FB389BDA}" type="presParOf" srcId="{C51B5011-7993-48FE-92FA-A31AB32332DD}" destId="{2DFC6FFC-F8AC-421D-9106-F7A5C9A08ADB}" srcOrd="0" destOrd="0" presId="urn:microsoft.com/office/officeart/2005/8/layout/hierarchy3"/>
    <dgm:cxn modelId="{DDC953C8-2C41-483F-855B-BCFD56304F30}" type="presParOf" srcId="{2DFC6FFC-F8AC-421D-9106-F7A5C9A08ADB}" destId="{537C9498-6A47-447C-94F5-F12EBA5E5AC0}" srcOrd="0" destOrd="0" presId="urn:microsoft.com/office/officeart/2005/8/layout/hierarchy3"/>
    <dgm:cxn modelId="{6C8C866E-3E70-4D95-B282-8BDE22805F16}" type="presParOf" srcId="{2DFC6FFC-F8AC-421D-9106-F7A5C9A08ADB}" destId="{8B0C5296-D7B8-4537-A761-221E898C3C83}" srcOrd="1" destOrd="0" presId="urn:microsoft.com/office/officeart/2005/8/layout/hierarchy3"/>
    <dgm:cxn modelId="{E2611994-7565-4F33-B296-23C0FC0B3361}" type="presParOf" srcId="{C51B5011-7993-48FE-92FA-A31AB32332DD}" destId="{F57DA601-B86D-4228-B7B9-7A8D25DE9728}" srcOrd="1" destOrd="0" presId="urn:microsoft.com/office/officeart/2005/8/layout/hierarchy3"/>
    <dgm:cxn modelId="{98E99854-9077-4E5A-9F48-1B6A04B6BF69}" type="presParOf" srcId="{F57DA601-B86D-4228-B7B9-7A8D25DE9728}" destId="{0E3B7AB8-4E18-411E-AF87-2B7F636E2046}" srcOrd="0" destOrd="0" presId="urn:microsoft.com/office/officeart/2005/8/layout/hierarchy3"/>
    <dgm:cxn modelId="{28A1F802-A6CE-44F7-A4B5-28C833E27077}" type="presParOf" srcId="{F57DA601-B86D-4228-B7B9-7A8D25DE9728}" destId="{40FECF47-F0E8-4D11-A4CE-21603775AB63}" srcOrd="1" destOrd="0" presId="urn:microsoft.com/office/officeart/2005/8/layout/hierarchy3"/>
    <dgm:cxn modelId="{CA0533D9-8E25-44A9-A38A-16CA7F0D9C19}" type="presParOf" srcId="{F57DA601-B86D-4228-B7B9-7A8D25DE9728}" destId="{B5FE7733-BB4E-4E23-BE5A-42FE6CAADD1B}" srcOrd="2" destOrd="0" presId="urn:microsoft.com/office/officeart/2005/8/layout/hierarchy3"/>
    <dgm:cxn modelId="{6EC9C698-F787-4389-A311-C292E48B0F15}" type="presParOf" srcId="{F57DA601-B86D-4228-B7B9-7A8D25DE9728}" destId="{B135BAF2-86E8-4501-9656-7C74D24023E1}" srcOrd="3" destOrd="0" presId="urn:microsoft.com/office/officeart/2005/8/layout/hierarchy3"/>
    <dgm:cxn modelId="{53A35332-D7AB-4A6B-B9D3-AB5176AD4042}" type="presParOf" srcId="{9E1356DD-0BD1-477E-8BB1-712DC0AA8C83}" destId="{F7D1B460-2E1B-44C4-8FB8-482FBE30838D}" srcOrd="1" destOrd="0" presId="urn:microsoft.com/office/officeart/2005/8/layout/hierarchy3"/>
    <dgm:cxn modelId="{318A6470-8FB7-40BF-B9F1-627C58BBB625}" type="presParOf" srcId="{F7D1B460-2E1B-44C4-8FB8-482FBE30838D}" destId="{201D6D88-E7C6-4725-8155-EC626B77F77F}" srcOrd="0" destOrd="0" presId="urn:microsoft.com/office/officeart/2005/8/layout/hierarchy3"/>
    <dgm:cxn modelId="{B834A1D0-1079-437D-9AB3-C1DB8FA37B74}" type="presParOf" srcId="{201D6D88-E7C6-4725-8155-EC626B77F77F}" destId="{FCA128AD-8EEB-424D-9D0D-89245E05B95B}" srcOrd="0" destOrd="0" presId="urn:microsoft.com/office/officeart/2005/8/layout/hierarchy3"/>
    <dgm:cxn modelId="{7C2C7F27-9DEC-462D-BBD1-C970F86D9F33}" type="presParOf" srcId="{201D6D88-E7C6-4725-8155-EC626B77F77F}" destId="{953985CA-18A3-4EC1-B6B9-654B00FC3EB9}" srcOrd="1" destOrd="0" presId="urn:microsoft.com/office/officeart/2005/8/layout/hierarchy3"/>
    <dgm:cxn modelId="{BD379D2C-E6DB-4FC8-84C9-74004717AC93}" type="presParOf" srcId="{F7D1B460-2E1B-44C4-8FB8-482FBE30838D}" destId="{A10001A1-FA16-4759-B973-8C626D0114D3}" srcOrd="1" destOrd="0" presId="urn:microsoft.com/office/officeart/2005/8/layout/hierarchy3"/>
    <dgm:cxn modelId="{E8B016BC-915C-4BE3-AC60-CE011367276D}" type="presParOf" srcId="{A10001A1-FA16-4759-B973-8C626D0114D3}" destId="{E156D577-9C73-4516-B4F5-026D970442AD}" srcOrd="0" destOrd="0" presId="urn:microsoft.com/office/officeart/2005/8/layout/hierarchy3"/>
    <dgm:cxn modelId="{8C726B0E-6DE7-455D-BD9D-0E0323E11039}" type="presParOf" srcId="{A10001A1-FA16-4759-B973-8C626D0114D3}" destId="{BCE1A133-F2DC-4592-8469-6299B6654B0D}"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C9498-6A47-447C-94F5-F12EBA5E5AC0}">
      <dsp:nvSpPr>
        <dsp:cNvPr id="0" name=""/>
        <dsp:cNvSpPr/>
      </dsp:nvSpPr>
      <dsp:spPr>
        <a:xfrm>
          <a:off x="544" y="352462"/>
          <a:ext cx="1983736" cy="99186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GB" sz="4200" kern="1200" dirty="0"/>
            <a:t>Tools</a:t>
          </a:r>
        </a:p>
      </dsp:txBody>
      <dsp:txXfrm>
        <a:off x="29595" y="381513"/>
        <a:ext cx="1925634" cy="933766"/>
      </dsp:txXfrm>
    </dsp:sp>
    <dsp:sp modelId="{0E3B7AB8-4E18-411E-AF87-2B7F636E2046}">
      <dsp:nvSpPr>
        <dsp:cNvPr id="0" name=""/>
        <dsp:cNvSpPr/>
      </dsp:nvSpPr>
      <dsp:spPr>
        <a:xfrm>
          <a:off x="198918" y="1344330"/>
          <a:ext cx="198373" cy="743901"/>
        </a:xfrm>
        <a:custGeom>
          <a:avLst/>
          <a:gdLst/>
          <a:ahLst/>
          <a:cxnLst/>
          <a:rect l="0" t="0" r="0" b="0"/>
          <a:pathLst>
            <a:path>
              <a:moveTo>
                <a:pt x="0" y="0"/>
              </a:moveTo>
              <a:lnTo>
                <a:pt x="0" y="743901"/>
              </a:lnTo>
              <a:lnTo>
                <a:pt x="198373" y="74390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FECF47-F0E8-4D11-A4CE-21603775AB63}">
      <dsp:nvSpPr>
        <dsp:cNvPr id="0" name=""/>
        <dsp:cNvSpPr/>
      </dsp:nvSpPr>
      <dsp:spPr>
        <a:xfrm>
          <a:off x="397292" y="1592297"/>
          <a:ext cx="1586988" cy="99186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W047a</a:t>
          </a:r>
        </a:p>
        <a:p>
          <a:pPr marL="0" lvl="0" indent="0" algn="ctr" defTabSz="711200">
            <a:lnSpc>
              <a:spcPct val="90000"/>
            </a:lnSpc>
            <a:spcBef>
              <a:spcPct val="0"/>
            </a:spcBef>
            <a:spcAft>
              <a:spcPct val="35000"/>
            </a:spcAft>
            <a:buNone/>
          </a:pPr>
          <a:r>
            <a:rPr lang="en-GB" sz="1600" kern="1200" dirty="0"/>
            <a:t>Benefits Estimation Tool</a:t>
          </a:r>
        </a:p>
      </dsp:txBody>
      <dsp:txXfrm>
        <a:off x="426343" y="1621348"/>
        <a:ext cx="1528886" cy="933766"/>
      </dsp:txXfrm>
    </dsp:sp>
    <dsp:sp modelId="{B5FE7733-BB4E-4E23-BE5A-42FE6CAADD1B}">
      <dsp:nvSpPr>
        <dsp:cNvPr id="0" name=""/>
        <dsp:cNvSpPr/>
      </dsp:nvSpPr>
      <dsp:spPr>
        <a:xfrm>
          <a:off x="198918" y="1344330"/>
          <a:ext cx="198373" cy="1983736"/>
        </a:xfrm>
        <a:custGeom>
          <a:avLst/>
          <a:gdLst/>
          <a:ahLst/>
          <a:cxnLst/>
          <a:rect l="0" t="0" r="0" b="0"/>
          <a:pathLst>
            <a:path>
              <a:moveTo>
                <a:pt x="0" y="0"/>
              </a:moveTo>
              <a:lnTo>
                <a:pt x="0" y="1983736"/>
              </a:lnTo>
              <a:lnTo>
                <a:pt x="198373" y="198373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35BAF2-86E8-4501-9656-7C74D24023E1}">
      <dsp:nvSpPr>
        <dsp:cNvPr id="0" name=""/>
        <dsp:cNvSpPr/>
      </dsp:nvSpPr>
      <dsp:spPr>
        <a:xfrm>
          <a:off x="397292" y="2832133"/>
          <a:ext cx="1586988" cy="99186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W047c</a:t>
          </a:r>
        </a:p>
        <a:p>
          <a:pPr marL="0" lvl="0" indent="0" algn="ctr" defTabSz="711200">
            <a:lnSpc>
              <a:spcPct val="90000"/>
            </a:lnSpc>
            <a:spcBef>
              <a:spcPct val="0"/>
            </a:spcBef>
            <a:spcAft>
              <a:spcPct val="35000"/>
            </a:spcAft>
            <a:buNone/>
          </a:pPr>
          <a:r>
            <a:rPr lang="en-GB" sz="1600" kern="1200" dirty="0"/>
            <a:t>Comparison</a:t>
          </a:r>
        </a:p>
        <a:p>
          <a:pPr marL="0" lvl="0" indent="0" algn="ctr" defTabSz="711200">
            <a:lnSpc>
              <a:spcPct val="90000"/>
            </a:lnSpc>
            <a:spcBef>
              <a:spcPct val="0"/>
            </a:spcBef>
            <a:spcAft>
              <a:spcPct val="35000"/>
            </a:spcAft>
            <a:buNone/>
          </a:pPr>
          <a:r>
            <a:rPr lang="en-GB" sz="1600" kern="1200" dirty="0"/>
            <a:t>Tool</a:t>
          </a:r>
        </a:p>
      </dsp:txBody>
      <dsp:txXfrm>
        <a:off x="426343" y="2861184"/>
        <a:ext cx="1528886" cy="933766"/>
      </dsp:txXfrm>
    </dsp:sp>
    <dsp:sp modelId="{FCA128AD-8EEB-424D-9D0D-89245E05B95B}">
      <dsp:nvSpPr>
        <dsp:cNvPr id="0" name=""/>
        <dsp:cNvSpPr/>
      </dsp:nvSpPr>
      <dsp:spPr>
        <a:xfrm>
          <a:off x="2480215" y="352462"/>
          <a:ext cx="1983736" cy="99186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GB" sz="4200" kern="1200" dirty="0"/>
            <a:t>Support</a:t>
          </a:r>
        </a:p>
      </dsp:txBody>
      <dsp:txXfrm>
        <a:off x="2509266" y="381513"/>
        <a:ext cx="1925634" cy="933766"/>
      </dsp:txXfrm>
    </dsp:sp>
    <dsp:sp modelId="{E156D577-9C73-4516-B4F5-026D970442AD}">
      <dsp:nvSpPr>
        <dsp:cNvPr id="0" name=""/>
        <dsp:cNvSpPr/>
      </dsp:nvSpPr>
      <dsp:spPr>
        <a:xfrm>
          <a:off x="2678588" y="1344330"/>
          <a:ext cx="110867" cy="1067934"/>
        </a:xfrm>
        <a:custGeom>
          <a:avLst/>
          <a:gdLst/>
          <a:ahLst/>
          <a:cxnLst/>
          <a:rect l="0" t="0" r="0" b="0"/>
          <a:pathLst>
            <a:path>
              <a:moveTo>
                <a:pt x="0" y="0"/>
              </a:moveTo>
              <a:lnTo>
                <a:pt x="0" y="1067934"/>
              </a:lnTo>
              <a:lnTo>
                <a:pt x="110867" y="106793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E1A133-F2DC-4592-8469-6299B6654B0D}">
      <dsp:nvSpPr>
        <dsp:cNvPr id="0" name=""/>
        <dsp:cNvSpPr/>
      </dsp:nvSpPr>
      <dsp:spPr>
        <a:xfrm>
          <a:off x="2789455" y="1916331"/>
          <a:ext cx="1586988" cy="99186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Wo47b</a:t>
          </a:r>
        </a:p>
        <a:p>
          <a:pPr marL="0" lvl="0" indent="0" algn="ctr" defTabSz="711200">
            <a:lnSpc>
              <a:spcPct val="90000"/>
            </a:lnSpc>
            <a:spcBef>
              <a:spcPct val="0"/>
            </a:spcBef>
            <a:spcAft>
              <a:spcPct val="35000"/>
            </a:spcAft>
            <a:buNone/>
          </a:pPr>
          <a:r>
            <a:rPr lang="en-GB" sz="1600" kern="1200" dirty="0"/>
            <a:t>Guidance</a:t>
          </a:r>
        </a:p>
      </dsp:txBody>
      <dsp:txXfrm>
        <a:off x="2818506" y="1945382"/>
        <a:ext cx="1528886" cy="9337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0.53424</cdr:x>
      <cdr:y>0.28043</cdr:y>
    </cdr:from>
    <cdr:to>
      <cdr:x>0.81303</cdr:x>
      <cdr:y>0.45991</cdr:y>
    </cdr:to>
    <cdr:sp macro="" textlink="">
      <cdr:nvSpPr>
        <cdr:cNvPr id="2" name="TextBox 1"/>
        <cdr:cNvSpPr txBox="1"/>
      </cdr:nvSpPr>
      <cdr:spPr>
        <a:xfrm xmlns:a="http://schemas.openxmlformats.org/drawingml/2006/main">
          <a:off x="1931818" y="787524"/>
          <a:ext cx="1008112" cy="5040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600" dirty="0">
              <a:solidFill>
                <a:schemeClr val="bg1"/>
              </a:solidFill>
            </a:rPr>
            <a:t>Financial</a:t>
          </a:r>
        </a:p>
      </cdr:txBody>
    </cdr:sp>
  </cdr:relSizeAnchor>
  <cdr:relSizeAnchor xmlns:cdr="http://schemas.openxmlformats.org/drawingml/2006/chartDrawing">
    <cdr:from>
      <cdr:x>0.13597</cdr:x>
      <cdr:y>0.26761</cdr:y>
    </cdr:from>
    <cdr:to>
      <cdr:x>0.53424</cdr:x>
      <cdr:y>0.44709</cdr:y>
    </cdr:to>
    <cdr:sp macro="" textlink="">
      <cdr:nvSpPr>
        <cdr:cNvPr id="3" name="TextBox 1"/>
        <cdr:cNvSpPr txBox="1"/>
      </cdr:nvSpPr>
      <cdr:spPr>
        <a:xfrm xmlns:a="http://schemas.openxmlformats.org/drawingml/2006/main">
          <a:off x="491658" y="751520"/>
          <a:ext cx="1440160" cy="504056"/>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sz="1600" dirty="0">
              <a:solidFill>
                <a:schemeClr val="bg1"/>
              </a:solidFill>
            </a:rPr>
            <a:t>Social</a:t>
          </a:r>
        </a:p>
      </cdr:txBody>
    </cdr:sp>
  </cdr:relSizeAnchor>
</c:userShapes>
</file>

<file path=ppt/drawings/drawing2.xml><?xml version="1.0" encoding="utf-8"?>
<c:userShapes xmlns:c="http://schemas.openxmlformats.org/drawingml/2006/chart">
  <cdr:relSizeAnchor xmlns:cdr="http://schemas.openxmlformats.org/drawingml/2006/chartDrawing">
    <cdr:from>
      <cdr:x>0.1407</cdr:x>
      <cdr:y>0.51978</cdr:y>
    </cdr:from>
    <cdr:to>
      <cdr:x>0.53898</cdr:x>
      <cdr:y>0.69927</cdr:y>
    </cdr:to>
    <cdr:sp macro="" textlink="">
      <cdr:nvSpPr>
        <cdr:cNvPr id="2" name="TextBox 1"/>
        <cdr:cNvSpPr txBox="1"/>
      </cdr:nvSpPr>
      <cdr:spPr>
        <a:xfrm xmlns:a="http://schemas.openxmlformats.org/drawingml/2006/main">
          <a:off x="508788" y="1459716"/>
          <a:ext cx="1440160" cy="504056"/>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sz="1600" dirty="0">
              <a:solidFill>
                <a:schemeClr val="bg1"/>
              </a:solidFill>
            </a:rPr>
            <a:t>Regulating</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FB8DB200-D82F-0F4F-B88D-F32329E675C8}" type="datetime1">
              <a:rPr lang="en-GB" smtClean="0"/>
              <a:t>24/11/2019</a:t>
            </a:fld>
            <a:endParaRPr lang="en-GB" dirty="0"/>
          </a:p>
        </p:txBody>
      </p:sp>
      <p:sp>
        <p:nvSpPr>
          <p:cNvPr id="4" name="Footer Placeholder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3CFEE560-6F06-4B46-8E2D-F73EB6D9AC45}" type="slidenum">
              <a:rPr lang="en-GB" smtClean="0"/>
              <a:t>‹#›</a:t>
            </a:fld>
            <a:endParaRPr lang="en-GB" dirty="0"/>
          </a:p>
        </p:txBody>
      </p:sp>
    </p:spTree>
    <p:extLst>
      <p:ext uri="{BB962C8B-B14F-4D97-AF65-F5344CB8AC3E}">
        <p14:creationId xmlns:p14="http://schemas.microsoft.com/office/powerpoint/2010/main" val="25287401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81FF7C55-0AD6-F449-89FB-3DD696E4EAAA}" type="datetime1">
              <a:rPr lang="en-GB" smtClean="0"/>
              <a:t>24/11/2019</a:t>
            </a:fld>
            <a:endParaRPr lang="en-GB" dirty="0"/>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70528C24-E819-4A0A-A100-43271EBA026C}" type="slidenum">
              <a:rPr lang="en-GB" smtClean="0"/>
              <a:t>‹#›</a:t>
            </a:fld>
            <a:endParaRPr lang="en-GB" dirty="0"/>
          </a:p>
        </p:txBody>
      </p:sp>
    </p:spTree>
    <p:extLst>
      <p:ext uri="{BB962C8B-B14F-4D97-AF65-F5344CB8AC3E}">
        <p14:creationId xmlns:p14="http://schemas.microsoft.com/office/powerpoint/2010/main" val="4490051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provides</a:t>
            </a:r>
            <a:r>
              <a:rPr lang="en-GB" baseline="0" dirty="0"/>
              <a:t> an overview of </a:t>
            </a:r>
          </a:p>
          <a:p>
            <a:pPr marL="171450" indent="-171450">
              <a:buFont typeface="Arial" panose="020B0604020202020204" pitchFamily="34" charset="0"/>
              <a:buChar char="•"/>
            </a:pPr>
            <a:r>
              <a:rPr lang="en-GB" baseline="0" dirty="0"/>
              <a:t>why we should evaluate the wider benefits of blue-green infrastructure, (including natural flood management and SuDS, referred to from hereon as BGI) as a water management approach and </a:t>
            </a:r>
          </a:p>
          <a:p>
            <a:pPr marL="171450" indent="-171450">
              <a:buFont typeface="Arial" panose="020B0604020202020204" pitchFamily="34" charset="0"/>
              <a:buChar char="•"/>
            </a:pPr>
            <a:r>
              <a:rPr lang="en-GB" baseline="0" dirty="0"/>
              <a:t>the development and application of a tool developed by CIRIA: W047a B£ST: Benefits Estimation Tool - Valuing the Benefits of blue-green infrastructure.</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3366992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a:t>
            </a:r>
            <a:r>
              <a:rPr lang="en-GB" baseline="0" dirty="0"/>
              <a:t> can evaluating benefits help?  It:</a:t>
            </a:r>
          </a:p>
          <a:p>
            <a:endParaRPr lang="en-GB" baseline="0" dirty="0"/>
          </a:p>
          <a:p>
            <a:pPr marL="171450" indent="-171450">
              <a:buFont typeface="Arial" panose="020B0604020202020204" pitchFamily="34" charset="0"/>
              <a:buChar char="•"/>
            </a:pPr>
            <a:r>
              <a:rPr lang="en-GB" baseline="0" dirty="0"/>
              <a:t>Enables comparisons between different options by valuing the wider benefits</a:t>
            </a:r>
          </a:p>
          <a:p>
            <a:pPr marL="171450" indent="-171450">
              <a:buFont typeface="Arial" panose="020B0604020202020204" pitchFamily="34" charset="0"/>
              <a:buChar char="•"/>
            </a:pPr>
            <a:r>
              <a:rPr lang="en-GB" baseline="0" dirty="0"/>
              <a:t>Supports making decisions by providing more information</a:t>
            </a:r>
          </a:p>
          <a:p>
            <a:pPr marL="171450" indent="-171450">
              <a:buFont typeface="Arial" panose="020B0604020202020204" pitchFamily="34" charset="0"/>
              <a:buChar char="•"/>
            </a:pPr>
            <a:r>
              <a:rPr lang="en-GB" baseline="0" dirty="0"/>
              <a:t>Can help to meet other potential funders requirements</a:t>
            </a:r>
          </a:p>
          <a:p>
            <a:pPr marL="171450" indent="-171450">
              <a:buFont typeface="Arial" panose="020B0604020202020204" pitchFamily="34" charset="0"/>
              <a:buChar char="•"/>
            </a:pPr>
            <a:r>
              <a:rPr lang="en-GB" baseline="0" dirty="0"/>
              <a:t>This in turn critically will help enable conversations between partners and stakeholders</a:t>
            </a:r>
          </a:p>
          <a:p>
            <a:pPr marL="171450" indent="-171450">
              <a:buFont typeface="Arial" panose="020B0604020202020204" pitchFamily="34" charset="0"/>
              <a:buChar char="•"/>
            </a:pPr>
            <a:r>
              <a:rPr lang="en-GB" baseline="0" dirty="0"/>
              <a:t>Ultimately we believe it will help to deliver </a:t>
            </a:r>
            <a:r>
              <a:rPr lang="en-GB" dirty="0"/>
              <a:t>BGI</a:t>
            </a:r>
          </a:p>
        </p:txBody>
      </p:sp>
      <p:sp>
        <p:nvSpPr>
          <p:cNvPr id="4" name="Slide Number Placeholder 3"/>
          <p:cNvSpPr>
            <a:spLocks noGrp="1"/>
          </p:cNvSpPr>
          <p:nvPr>
            <p:ph type="sldNum" sz="quarter" idx="10"/>
          </p:nvPr>
        </p:nvSpPr>
        <p:spPr/>
        <p:txBody>
          <a:bodyPr/>
          <a:lstStyle/>
          <a:p>
            <a:fld id="{70528C24-E819-4A0A-A100-43271EBA026C}" type="slidenum">
              <a:rPr lang="en-GB" smtClean="0"/>
              <a:t>10</a:t>
            </a:fld>
            <a:endParaRPr lang="en-GB" dirty="0"/>
          </a:p>
        </p:txBody>
      </p:sp>
    </p:spTree>
    <p:extLst>
      <p:ext uri="{BB962C8B-B14F-4D97-AF65-F5344CB8AC3E}">
        <p14:creationId xmlns:p14="http://schemas.microsoft.com/office/powerpoint/2010/main" val="1414232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Ecosystems Knowledge Network has on online ‘Tool Assessor’ which is a starting point for people needing to identify tools for practical application; informing design, planning and management decisions relating to land, freshwater and coasts. </a:t>
            </a:r>
          </a:p>
          <a:p>
            <a:endParaRPr lang="en-GB" dirty="0"/>
          </a:p>
          <a:p>
            <a:r>
              <a:rPr lang="en-GB" dirty="0"/>
              <a:t>Two of these of particular relevance to B£ST are Greenkeeper and NEVO</a:t>
            </a:r>
          </a:p>
          <a:p>
            <a:endParaRPr lang="en-GB" dirty="0"/>
          </a:p>
          <a:p>
            <a:r>
              <a:rPr lang="en-GB" dirty="0"/>
              <a:t>Greenkeeper uses Big Data from a range of sources to understand how people use and value urban green infrastructure.</a:t>
            </a:r>
          </a:p>
          <a:p>
            <a:endParaRPr lang="en-GB" dirty="0"/>
          </a:p>
          <a:p>
            <a:r>
              <a:rPr lang="en-GB" dirty="0"/>
              <a:t>The NEVO tool is a map-based decision support tool to inform decisions that affect the natural environment of England and Wales. It makes use of state-of-the-art environmental and economic models developed by the University of Exeter in a user-friendly interface. The tool assesses the value of ecosystem services relating to agriculture, recreation, forestry, carbon emissions, biodiversity and water quantity/quality.</a:t>
            </a:r>
          </a:p>
          <a:p>
            <a:endParaRPr lang="en-GB" dirty="0"/>
          </a:p>
          <a:p>
            <a:r>
              <a:rPr lang="en-GB" dirty="0"/>
              <a:t>Neither focus specifically on </a:t>
            </a:r>
            <a:r>
              <a:rPr lang="en-GB" u="sng" dirty="0"/>
              <a:t>Blue-Green</a:t>
            </a:r>
            <a:r>
              <a:rPr lang="en-GB" dirty="0"/>
              <a:t> Infrastructure</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11</a:t>
            </a:fld>
            <a:endParaRPr lang="en-GB" dirty="0"/>
          </a:p>
        </p:txBody>
      </p:sp>
    </p:spTree>
    <p:extLst>
      <p:ext uri="{BB962C8B-B14F-4D97-AF65-F5344CB8AC3E}">
        <p14:creationId xmlns:p14="http://schemas.microsoft.com/office/powerpoint/2010/main" val="3309731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B£ST aims to help enable delivery of BGI using a robust evidence base and a consistent approach to assess its benefits to a wide variety of stakeholders.</a:t>
            </a:r>
          </a:p>
          <a:p>
            <a:endParaRPr lang="en-GB" dirty="0"/>
          </a:p>
          <a:p>
            <a:r>
              <a:rPr lang="en-GB" dirty="0"/>
              <a:t>Specific objectives include to:</a:t>
            </a:r>
          </a:p>
          <a:p>
            <a:pPr marL="171450" indent="-171450">
              <a:buFont typeface="Arial" panose="020B0604020202020204" pitchFamily="34" charset="0"/>
              <a:buChar char="•"/>
            </a:pPr>
            <a:r>
              <a:rPr lang="en-GB" dirty="0"/>
              <a:t>Improve and raise awareness of evidence on the benefits and business case for BGI, particularly retrofit projects.</a:t>
            </a:r>
          </a:p>
          <a:p>
            <a:pPr marL="171450" indent="-171450">
              <a:buFont typeface="Arial" panose="020B0604020202020204" pitchFamily="34" charset="0"/>
              <a:buChar char="•"/>
            </a:pPr>
            <a:r>
              <a:rPr lang="en-GB" dirty="0"/>
              <a:t>Support collaboration using a valuation framework that facilitates partnerships and making the business case for partnership funded schemes. </a:t>
            </a:r>
          </a:p>
        </p:txBody>
      </p:sp>
      <p:sp>
        <p:nvSpPr>
          <p:cNvPr id="4" name="Slide Number Placeholder 3"/>
          <p:cNvSpPr>
            <a:spLocks noGrp="1"/>
          </p:cNvSpPr>
          <p:nvPr>
            <p:ph type="sldNum" sz="quarter" idx="10"/>
          </p:nvPr>
        </p:nvSpPr>
        <p:spPr/>
        <p:txBody>
          <a:bodyPr/>
          <a:lstStyle/>
          <a:p>
            <a:fld id="{70528C24-E819-4A0A-A100-43271EBA026C}" type="slidenum">
              <a:rPr lang="en-GB" smtClean="0"/>
              <a:t>12</a:t>
            </a:fld>
            <a:endParaRPr lang="en-GB" dirty="0"/>
          </a:p>
        </p:txBody>
      </p:sp>
    </p:spTree>
    <p:extLst>
      <p:ext uri="{BB962C8B-B14F-4D97-AF65-F5344CB8AC3E}">
        <p14:creationId xmlns:p14="http://schemas.microsoft.com/office/powerpoint/2010/main" val="2383209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always, thanks to:</a:t>
            </a:r>
          </a:p>
          <a:p>
            <a:endParaRPr lang="en-GB" dirty="0"/>
          </a:p>
          <a:p>
            <a:pPr marL="171450" indent="-171450">
              <a:buFont typeface="Arial" panose="020B0604020202020204" pitchFamily="34" charset="0"/>
              <a:buChar char="•"/>
            </a:pPr>
            <a:r>
              <a:rPr lang="en-GB" dirty="0"/>
              <a:t>The project steering group,</a:t>
            </a:r>
          </a:p>
          <a:p>
            <a:pPr marL="171450" indent="-171450">
              <a:buFont typeface="Arial" panose="020B0604020202020204" pitchFamily="34" charset="0"/>
              <a:buChar char="•"/>
            </a:pPr>
            <a:r>
              <a:rPr lang="en-GB" dirty="0"/>
              <a:t>Industry testers, </a:t>
            </a:r>
          </a:p>
          <a:p>
            <a:pPr marL="171450" indent="-171450">
              <a:buFont typeface="Arial" panose="020B0604020202020204" pitchFamily="34" charset="0"/>
              <a:buChar char="•"/>
            </a:pPr>
            <a:r>
              <a:rPr lang="en-GB" dirty="0"/>
              <a:t>and those who have provided Case Studies.</a:t>
            </a:r>
            <a:r>
              <a:rPr lang="en-GB" baseline="0" dirty="0"/>
              <a:t>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Without their help, this project would not have been completed. </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13</a:t>
            </a:fld>
            <a:endParaRPr lang="en-GB" dirty="0"/>
          </a:p>
        </p:txBody>
      </p:sp>
    </p:spTree>
    <p:extLst>
      <p:ext uri="{BB962C8B-B14F-4D97-AF65-F5344CB8AC3E}">
        <p14:creationId xmlns:p14="http://schemas.microsoft.com/office/powerpoint/2010/main" val="3300927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few slides introduces the approach</a:t>
            </a:r>
            <a:r>
              <a:rPr lang="en-GB" baseline="0" dirty="0"/>
              <a:t> taken to develop B£ST, reasoning and some key components of the tool. </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solidFill>
                  <a:prstClr val="black"/>
                </a:solidFill>
              </a:rPr>
              <a:pPr/>
              <a:t>14</a:t>
            </a:fld>
            <a:endParaRPr lang="en-GB" dirty="0">
              <a:solidFill>
                <a:prstClr val="black"/>
              </a:solidFill>
            </a:endParaRPr>
          </a:p>
        </p:txBody>
      </p:sp>
    </p:spTree>
    <p:extLst>
      <p:ext uri="{BB962C8B-B14F-4D97-AF65-F5344CB8AC3E}">
        <p14:creationId xmlns:p14="http://schemas.microsoft.com/office/powerpoint/2010/main" val="1550947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0528C24-E819-4A0A-A100-43271EBA026C}" type="slidenum">
              <a:rPr lang="en-GB" smtClean="0"/>
              <a:t>15</a:t>
            </a:fld>
            <a:endParaRPr lang="en-GB" dirty="0"/>
          </a:p>
        </p:txBody>
      </p:sp>
      <p:sp>
        <p:nvSpPr>
          <p:cNvPr id="5" name="Notes Placeholder 4"/>
          <p:cNvSpPr>
            <a:spLocks noGrp="1"/>
          </p:cNvSpPr>
          <p:nvPr>
            <p:ph type="body" sz="quarter" idx="11"/>
          </p:nvPr>
        </p:nvSpPr>
        <p:spPr>
          <a:xfrm>
            <a:off x="446509" y="4690269"/>
            <a:ext cx="5904655" cy="4443413"/>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dirty="0">
                <a:latin typeface="+mj-lt"/>
              </a:rPr>
              <a:t>B£ST devised by </a:t>
            </a:r>
            <a:r>
              <a:rPr lang="en-GB" sz="1050" dirty="0" err="1">
                <a:latin typeface="+mj-lt"/>
              </a:rPr>
              <a:t>Stantec</a:t>
            </a:r>
            <a:r>
              <a:rPr lang="en-GB" sz="1050" dirty="0">
                <a:latin typeface="+mj-lt"/>
              </a:rPr>
              <a:t>, (Dr Bruce</a:t>
            </a:r>
            <a:r>
              <a:rPr lang="en-GB" sz="1050" baseline="0" dirty="0">
                <a:latin typeface="+mj-lt"/>
              </a:rPr>
              <a:t> Horton, Prof Chris Digman and Jordan McMullan), Prof Richard Ashley of </a:t>
            </a:r>
            <a:r>
              <a:rPr lang="en-GB" sz="1050" baseline="0" dirty="0" err="1">
                <a:latin typeface="+mj-lt"/>
              </a:rPr>
              <a:t>EcoFutures</a:t>
            </a:r>
            <a:r>
              <a:rPr lang="en-GB" sz="1050" baseline="0" dirty="0">
                <a:latin typeface="+mj-lt"/>
              </a:rPr>
              <a:t> (and various universities)</a:t>
            </a:r>
            <a:r>
              <a:rPr lang="en-GB" sz="1050" b="0" baseline="0" dirty="0">
                <a:solidFill>
                  <a:srgbClr val="FF0000"/>
                </a:solidFill>
                <a:latin typeface="+mj-lt"/>
              </a:rPr>
              <a:t> </a:t>
            </a:r>
            <a:r>
              <a:rPr lang="en-GB" sz="1050" baseline="0" dirty="0">
                <a:latin typeface="+mj-lt"/>
              </a:rPr>
              <a:t>along with support from a wide number of colleagues covering various disciplines.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50" baseline="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50" dirty="0">
                <a:latin typeface="+mj-lt"/>
              </a:rPr>
              <a:t>B£ST aims </a:t>
            </a:r>
            <a:r>
              <a:rPr lang="en-GB" sz="1050" baseline="0" dirty="0">
                <a:latin typeface="+mj-lt"/>
              </a:rPr>
              <a:t>to support practitioners to evaluate the multiple benefits of blue-green and wherever possible, determine the estimated monetary benefit. Developed by practitioners across a number of disciplines (such as drainage, landscape architecture, ecology, economics).</a:t>
            </a:r>
            <a:endParaRPr lang="en-GB" sz="1050" dirty="0">
              <a:latin typeface="+mj-lt"/>
            </a:endParaRPr>
          </a:p>
          <a:p>
            <a:endParaRPr lang="en-GB" sz="1050" dirty="0">
              <a:latin typeface="+mj-lt"/>
            </a:endParaRPr>
          </a:p>
          <a:p>
            <a:pPr>
              <a:spcBef>
                <a:spcPts val="600"/>
              </a:spcBef>
              <a:spcAft>
                <a:spcPts val="600"/>
              </a:spcAft>
            </a:pPr>
            <a:r>
              <a:rPr lang="en-GB" sz="1050" b="1" dirty="0">
                <a:latin typeface="+mj-lt"/>
                <a:cs typeface="Arial" panose="020B0604020202020204" pitchFamily="34" charset="0"/>
              </a:rPr>
              <a:t>Collation of evidence (values) </a:t>
            </a:r>
            <a:r>
              <a:rPr lang="en-GB" sz="1050" dirty="0">
                <a:latin typeface="+mj-lt"/>
                <a:cs typeface="Arial" panose="020B0604020202020204" pitchFamily="34" charset="0"/>
              </a:rPr>
              <a:t>–over 500 values considered from 100s of</a:t>
            </a:r>
            <a:r>
              <a:rPr lang="en-GB" sz="1050" baseline="0" dirty="0">
                <a:latin typeface="+mj-lt"/>
                <a:cs typeface="Arial" panose="020B0604020202020204" pitchFamily="34" charset="0"/>
              </a:rPr>
              <a:t> papers, led by an environmental economist to look at quantities and monetised values and how they had been assessed, where and when. Followed an impact pathway approach.</a:t>
            </a:r>
            <a:endParaRPr lang="en-GB" sz="1050" dirty="0">
              <a:latin typeface="+mj-lt"/>
              <a:cs typeface="Arial" panose="020B0604020202020204" pitchFamily="34" charset="0"/>
            </a:endParaRPr>
          </a:p>
          <a:p>
            <a:pPr>
              <a:spcBef>
                <a:spcPts val="600"/>
              </a:spcBef>
              <a:spcAft>
                <a:spcPts val="600"/>
              </a:spcAft>
            </a:pPr>
            <a:r>
              <a:rPr lang="en-GB" sz="1050" b="1" dirty="0">
                <a:latin typeface="+mj-lt"/>
                <a:cs typeface="Arial" panose="020B0604020202020204" pitchFamily="34" charset="0"/>
              </a:rPr>
              <a:t>Structured assessment approach  </a:t>
            </a:r>
            <a:r>
              <a:rPr lang="en-GB" sz="1050" dirty="0">
                <a:latin typeface="+mj-lt"/>
                <a:cs typeface="Arial" panose="020B0604020202020204" pitchFamily="34" charset="0"/>
              </a:rPr>
              <a:t>- </a:t>
            </a:r>
            <a:r>
              <a:rPr lang="en-GB" sz="1050" baseline="0" dirty="0">
                <a:latin typeface="+mj-lt"/>
                <a:cs typeface="Arial" panose="020B0604020202020204" pitchFamily="34" charset="0"/>
              </a:rPr>
              <a:t>logically walks the user through an assessment, which can be quite a challenge when not knowing where to start. Its important to note that B£ST is built in excel 2010 and 2013 due to the available functionality.</a:t>
            </a:r>
            <a:endParaRPr lang="en-GB" sz="1050" dirty="0">
              <a:latin typeface="+mj-lt"/>
              <a:cs typeface="Arial" panose="020B0604020202020204" pitchFamily="34" charset="0"/>
            </a:endParaRPr>
          </a:p>
          <a:p>
            <a:pPr>
              <a:spcBef>
                <a:spcPts val="600"/>
              </a:spcBef>
              <a:spcAft>
                <a:spcPts val="600"/>
              </a:spcAft>
            </a:pPr>
            <a:r>
              <a:rPr lang="en-GB" sz="1050" b="1" dirty="0">
                <a:latin typeface="+mj-lt"/>
                <a:cs typeface="Arial" panose="020B0604020202020204" pitchFamily="34" charset="0"/>
              </a:rPr>
              <a:t>Considers confidence </a:t>
            </a:r>
            <a:r>
              <a:rPr lang="en-GB" sz="1050" dirty="0">
                <a:latin typeface="+mj-lt"/>
                <a:cs typeface="Arial" panose="020B0604020202020204" pitchFamily="34" charset="0"/>
              </a:rPr>
              <a:t>–confidence values are</a:t>
            </a:r>
            <a:r>
              <a:rPr lang="en-GB" sz="1050" baseline="0" dirty="0">
                <a:latin typeface="+mj-lt"/>
                <a:cs typeface="Arial" panose="020B0604020202020204" pitchFamily="34" charset="0"/>
              </a:rPr>
              <a:t> applied to avoid falling into the trap of over-estimating what the benefits are.</a:t>
            </a:r>
            <a:endParaRPr lang="en-GB" sz="1050" dirty="0">
              <a:latin typeface="+mj-lt"/>
              <a:cs typeface="Arial" panose="020B0604020202020204" pitchFamily="34" charset="0"/>
            </a:endParaRPr>
          </a:p>
          <a:p>
            <a:pPr>
              <a:spcBef>
                <a:spcPts val="600"/>
              </a:spcBef>
              <a:spcAft>
                <a:spcPts val="600"/>
              </a:spcAft>
            </a:pPr>
            <a:r>
              <a:rPr lang="en-GB" sz="1050" b="1" dirty="0">
                <a:latin typeface="+mj-lt"/>
                <a:cs typeface="Arial" panose="020B0604020202020204" pitchFamily="34" charset="0"/>
              </a:rPr>
              <a:t>Support practitioners to qualify and quantify (monetise) benefits </a:t>
            </a:r>
            <a:r>
              <a:rPr lang="en-GB" sz="1050" dirty="0">
                <a:latin typeface="+mj-lt"/>
                <a:cs typeface="Arial" panose="020B0604020202020204" pitchFamily="34" charset="0"/>
              </a:rPr>
              <a:t>– the tools provides</a:t>
            </a:r>
            <a:r>
              <a:rPr lang="en-GB" sz="1050" baseline="0" dirty="0">
                <a:latin typeface="+mj-lt"/>
                <a:cs typeface="Arial" panose="020B0604020202020204" pitchFamily="34" charset="0"/>
              </a:rPr>
              <a:t> structure for the user to think about the impacts that will take place (it is not a black box), and asks the user to qualify and then quantify benefits.  </a:t>
            </a:r>
            <a:endParaRPr lang="en-GB" sz="1050" dirty="0">
              <a:latin typeface="+mj-lt"/>
              <a:cs typeface="Arial" panose="020B0604020202020204" pitchFamily="34" charset="0"/>
            </a:endParaRPr>
          </a:p>
          <a:p>
            <a:pPr>
              <a:spcBef>
                <a:spcPts val="600"/>
              </a:spcBef>
              <a:spcAft>
                <a:spcPts val="600"/>
              </a:spcAft>
            </a:pPr>
            <a:r>
              <a:rPr lang="en-GB" sz="1050" b="1" dirty="0">
                <a:latin typeface="+mj-lt"/>
                <a:cs typeface="Arial" panose="020B0604020202020204" pitchFamily="34" charset="0"/>
              </a:rPr>
              <a:t>Compare drainage options </a:t>
            </a:r>
            <a:r>
              <a:rPr lang="en-GB" sz="1050" dirty="0">
                <a:latin typeface="+mj-lt"/>
                <a:cs typeface="Arial" panose="020B0604020202020204" pitchFamily="34" charset="0"/>
              </a:rPr>
              <a:t>– where more than one option is being considered, the tool can be used more than once, and the results copied into the comparison tool to enable simple comparisons and graphs to be automatically generated. </a:t>
            </a:r>
          </a:p>
          <a:p>
            <a:pPr>
              <a:spcBef>
                <a:spcPts val="600"/>
              </a:spcBef>
              <a:spcAft>
                <a:spcPts val="600"/>
              </a:spcAft>
            </a:pPr>
            <a:r>
              <a:rPr lang="en-GB" sz="1050" b="1" dirty="0">
                <a:latin typeface="+mj-lt"/>
                <a:cs typeface="Arial" panose="020B0604020202020204" pitchFamily="34" charset="0"/>
              </a:rPr>
              <a:t>Provision of detailed audit trail </a:t>
            </a:r>
            <a:r>
              <a:rPr lang="en-GB" sz="1050" dirty="0">
                <a:latin typeface="+mj-lt"/>
                <a:cs typeface="Arial" panose="020B0604020202020204" pitchFamily="34" charset="0"/>
              </a:rPr>
              <a:t>– the tool holds all</a:t>
            </a:r>
            <a:r>
              <a:rPr lang="en-GB" sz="1050" baseline="0" dirty="0">
                <a:latin typeface="+mj-lt"/>
                <a:cs typeface="Arial" panose="020B0604020202020204" pitchFamily="34" charset="0"/>
              </a:rPr>
              <a:t> the information entered and encourages the user to record reasons for decisions, e.g. sources of supporting evidence / potential sources of disagreement</a:t>
            </a:r>
            <a:endParaRPr lang="en-GB" sz="1050" dirty="0">
              <a:latin typeface="+mj-lt"/>
              <a:cs typeface="Arial" panose="020B0604020202020204" pitchFamily="34" charset="0"/>
            </a:endParaRPr>
          </a:p>
        </p:txBody>
      </p:sp>
    </p:spTree>
    <p:extLst>
      <p:ext uri="{BB962C8B-B14F-4D97-AF65-F5344CB8AC3E}">
        <p14:creationId xmlns:p14="http://schemas.microsoft.com/office/powerpoint/2010/main" val="2836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0528C24-E819-4A0A-A100-43271EBA026C}" type="slidenum">
              <a:rPr lang="en-GB" smtClean="0"/>
              <a:t>16</a:t>
            </a:fld>
            <a:endParaRPr lang="en-GB" dirty="0"/>
          </a:p>
        </p:txBody>
      </p:sp>
      <p:sp>
        <p:nvSpPr>
          <p:cNvPr id="5" name="Notes Placeholder 4"/>
          <p:cNvSpPr>
            <a:spLocks noGrp="1"/>
          </p:cNvSpPr>
          <p:nvPr>
            <p:ph type="body" sz="quarter" idx="11"/>
          </p:nvPr>
        </p:nvSpPr>
        <p:spPr/>
        <p:txBody>
          <a:bodyPr/>
          <a:lstStyle/>
          <a:p>
            <a:r>
              <a:rPr lang="en-GB" dirty="0"/>
              <a:t>These are the benefits currently</a:t>
            </a:r>
            <a:r>
              <a:rPr lang="en-GB" baseline="0" dirty="0"/>
              <a:t> included in the tool </a:t>
            </a:r>
            <a:r>
              <a:rPr lang="en-GB" dirty="0"/>
              <a:t>and which ones</a:t>
            </a:r>
            <a:r>
              <a:rPr lang="en-GB" baseline="0" dirty="0"/>
              <a:t> can be monetised with confidence (indicated by a tick).</a:t>
            </a:r>
          </a:p>
          <a:p>
            <a:endParaRPr lang="en-GB" baseline="0" dirty="0"/>
          </a:p>
          <a:p>
            <a:r>
              <a:rPr lang="en-GB" baseline="0" dirty="0"/>
              <a:t>Others can be qualified – or if the user has some local information from surveys (or there has been information published not yet incorporated into the tool), it can still be monetised. Beyond this also, there are user defined benefits to account for categories not included here.</a:t>
            </a:r>
          </a:p>
          <a:p>
            <a:endParaRPr lang="en-GB" baseline="0" dirty="0"/>
          </a:p>
          <a:p>
            <a:r>
              <a:rPr lang="en-GB" baseline="0" dirty="0"/>
              <a:t>The benefits are then summarised in a series of graphs and linked to Ecosystem Services (ESS) categories.</a:t>
            </a:r>
            <a:endParaRPr lang="en-GB" dirty="0"/>
          </a:p>
        </p:txBody>
      </p:sp>
    </p:spTree>
    <p:extLst>
      <p:ext uri="{BB962C8B-B14F-4D97-AF65-F5344CB8AC3E}">
        <p14:creationId xmlns:p14="http://schemas.microsoft.com/office/powerpoint/2010/main" val="2836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0528C24-E819-4A0A-A100-43271EBA026C}" type="slidenum">
              <a:rPr lang="en-GB" smtClean="0">
                <a:solidFill>
                  <a:prstClr val="black"/>
                </a:solidFill>
              </a:rPr>
              <a:pPr/>
              <a:t>17</a:t>
            </a:fld>
            <a:endParaRPr lang="en-GB" dirty="0">
              <a:solidFill>
                <a:prstClr val="black"/>
              </a:solidFill>
            </a:endParaRPr>
          </a:p>
        </p:txBody>
      </p:sp>
      <p:sp>
        <p:nvSpPr>
          <p:cNvPr id="5" name="Notes Placeholder 4"/>
          <p:cNvSpPr>
            <a:spLocks noGrp="1"/>
          </p:cNvSpPr>
          <p:nvPr>
            <p:ph type="body" sz="quarter" idx="11"/>
          </p:nvPr>
        </p:nvSpPr>
        <p:spPr/>
        <p:txBody>
          <a:bodyPr/>
          <a:lstStyle/>
          <a:p>
            <a:pPr>
              <a:spcAft>
                <a:spcPts val="600"/>
              </a:spcAft>
            </a:pPr>
            <a:r>
              <a:rPr lang="en-GB" dirty="0"/>
              <a:t>There are 3</a:t>
            </a:r>
            <a:r>
              <a:rPr lang="en-GB" baseline="0" dirty="0"/>
              <a:t> parts to B£ST:</a:t>
            </a:r>
          </a:p>
          <a:p>
            <a:pPr>
              <a:spcAft>
                <a:spcPts val="600"/>
              </a:spcAft>
            </a:pPr>
            <a:endParaRPr lang="en-GB" baseline="0" dirty="0"/>
          </a:p>
          <a:p>
            <a:pPr>
              <a:spcAft>
                <a:spcPts val="600"/>
              </a:spcAft>
            </a:pPr>
            <a:r>
              <a:rPr lang="en-GB" sz="1200" b="1" kern="1200" dirty="0">
                <a:solidFill>
                  <a:schemeClr val="tx1"/>
                </a:solidFill>
                <a:effectLst/>
                <a:latin typeface="+mn-lt"/>
                <a:ea typeface="+mn-ea"/>
                <a:cs typeface="+mn-cs"/>
              </a:rPr>
              <a:t>W047a B£ST </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Benefits Estimation Tool </a:t>
            </a:r>
            <a:r>
              <a:rPr lang="en-GB" sz="1200" b="0" kern="1200" dirty="0">
                <a:solidFill>
                  <a:schemeClr val="tx1"/>
                </a:solidFill>
                <a:effectLst/>
                <a:latin typeface="+mn-lt"/>
                <a:ea typeface="+mn-ea"/>
                <a:cs typeface="+mn-cs"/>
              </a:rPr>
              <a:t>– Valuing the benefits of blue-green infrastructure (referred to in the guidance as ‘the tool’ or B£ST). A structured spreadsheet tool that estimates a wide range of benefits linked with BGI based upon the values and decisions made by the user;</a:t>
            </a:r>
          </a:p>
          <a:p>
            <a:pPr>
              <a:spcAft>
                <a:spcPts val="600"/>
              </a:spcAft>
            </a:pPr>
            <a:r>
              <a:rPr lang="en-GB" sz="1200" b="1" kern="1200" dirty="0">
                <a:solidFill>
                  <a:schemeClr val="tx1"/>
                </a:solidFill>
                <a:effectLst/>
                <a:latin typeface="+mn-lt"/>
                <a:ea typeface="+mn-ea"/>
                <a:cs typeface="+mn-cs"/>
              </a:rPr>
              <a:t>W047b B£ST Guidance </a:t>
            </a:r>
            <a:r>
              <a:rPr lang="en-GB" sz="1200" b="0" kern="1200" dirty="0">
                <a:solidFill>
                  <a:schemeClr val="tx1"/>
                </a:solidFill>
                <a:effectLst/>
                <a:latin typeface="+mn-lt"/>
                <a:ea typeface="+mn-ea"/>
                <a:cs typeface="+mn-cs"/>
              </a:rPr>
              <a:t>– Guidance to assess the benefits of blue and green infrastructure using B£ST. Provides background to the tool, data, and how to complete an assessment. The tool has direct links to appropriate sections of the guidance.</a:t>
            </a:r>
          </a:p>
          <a:p>
            <a:pPr>
              <a:spcAft>
                <a:spcPts val="600"/>
              </a:spcAft>
            </a:pPr>
            <a:r>
              <a:rPr lang="en-GB" sz="1200" b="1" kern="1200" dirty="0">
                <a:solidFill>
                  <a:schemeClr val="tx1"/>
                </a:solidFill>
                <a:effectLst/>
                <a:latin typeface="+mn-lt"/>
                <a:ea typeface="+mn-ea"/>
                <a:cs typeface="+mn-cs"/>
              </a:rPr>
              <a:t>W047c B£ST </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Comparison Tool </a:t>
            </a:r>
            <a:r>
              <a:rPr lang="en-GB" sz="1200" b="0" kern="1200" dirty="0">
                <a:solidFill>
                  <a:schemeClr val="tx1"/>
                </a:solidFill>
                <a:effectLst/>
                <a:latin typeface="+mn-lt"/>
                <a:ea typeface="+mn-ea"/>
                <a:cs typeface="+mn-cs"/>
              </a:rPr>
              <a:t>– A summary spreadsheet that creates graphs and compares options where more than one option is ‘run’ through the Estimation tool.</a:t>
            </a:r>
          </a:p>
          <a:p>
            <a:pPr>
              <a:spcAft>
                <a:spcPts val="600"/>
              </a:spcAft>
            </a:pPr>
            <a:endParaRPr lang="en-GB" baseline="0" dirty="0"/>
          </a:p>
        </p:txBody>
      </p:sp>
    </p:spTree>
    <p:extLst>
      <p:ext uri="{BB962C8B-B14F-4D97-AF65-F5344CB8AC3E}">
        <p14:creationId xmlns:p14="http://schemas.microsoft.com/office/powerpoint/2010/main" val="2836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slides go through the key steps for completing an evaluation, following the workflow guide.  </a:t>
            </a:r>
          </a:p>
          <a:p>
            <a:endParaRPr lang="en-GB" dirty="0"/>
          </a:p>
          <a:p>
            <a:r>
              <a:rPr lang="en-GB" dirty="0"/>
              <a:t>The</a:t>
            </a:r>
            <a:r>
              <a:rPr lang="en-GB" baseline="0" dirty="0"/>
              <a:t> first step is to record project details. </a:t>
            </a:r>
          </a:p>
          <a:p>
            <a:endParaRPr lang="en-GB" baseline="0" dirty="0"/>
          </a:p>
          <a:p>
            <a:r>
              <a:rPr lang="en-GB" baseline="0" dirty="0"/>
              <a:t>If at this stage it is uncertain whether a detailed assessment of benefits is appropriate, a coarse assessment can be carried out (or by-passed if a full evaluation is needed).</a:t>
            </a:r>
            <a:endParaRPr lang="en-GB" dirty="0"/>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18</a:t>
            </a:fld>
            <a:endParaRPr lang="en-GB" dirty="0"/>
          </a:p>
        </p:txBody>
      </p:sp>
    </p:spTree>
    <p:extLst>
      <p:ext uri="{BB962C8B-B14F-4D97-AF65-F5344CB8AC3E}">
        <p14:creationId xmlns:p14="http://schemas.microsoft.com/office/powerpoint/2010/main" val="1797577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coarse assessment allows a high-level assessment of ten of the most significant benefits associated with BGI to be undertaken quickly and with very limited input information. </a:t>
            </a:r>
          </a:p>
          <a:p>
            <a:endParaRPr lang="en-GB" dirty="0"/>
          </a:p>
          <a:p>
            <a:r>
              <a:rPr lang="en-GB" dirty="0"/>
              <a:t>As such, it can only provide a very broad indication of the range of potential benefits from any given BGI scheme and should not replace a full assessment. </a:t>
            </a:r>
          </a:p>
          <a:p>
            <a:r>
              <a:rPr lang="en-GB" dirty="0"/>
              <a:t>It is based on a number of key questions, responses to which are linked to quantified variables and monetary estimates that are combined to produce an overall value in each of the ten benefit categories. </a:t>
            </a:r>
          </a:p>
          <a:p>
            <a:endParaRPr lang="en-GB" dirty="0"/>
          </a:p>
          <a:p>
            <a:r>
              <a:rPr lang="en-GB" dirty="0"/>
              <a:t>Appropriate confidence scores and a discount rate are applied to a default assessment period of 40 years to produce a total benefit estimate. </a:t>
            </a:r>
          </a:p>
          <a:p>
            <a:r>
              <a:rPr lang="en-GB" dirty="0"/>
              <a:t>A simple results dashboard is included in this part of tool and comments can be recorded, e.g. about what decisions have been made and why.</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19</a:t>
            </a:fld>
            <a:endParaRPr lang="en-GB" dirty="0"/>
          </a:p>
        </p:txBody>
      </p:sp>
    </p:spTree>
    <p:extLst>
      <p:ext uri="{BB962C8B-B14F-4D97-AF65-F5344CB8AC3E}">
        <p14:creationId xmlns:p14="http://schemas.microsoft.com/office/powerpoint/2010/main" val="1254404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CIRIA has developed a tool and guidance, W047 B£ST to support practitioners to estimate the benefits that BGI can create. </a:t>
            </a:r>
          </a:p>
          <a:p>
            <a:endParaRPr lang="en-GB" dirty="0"/>
          </a:p>
          <a:p>
            <a:r>
              <a:rPr lang="en-GB" dirty="0"/>
              <a:t>Evaluating the type and magnitude of these benefits can otherwise be difficult, often requiring specialist economic inputs.</a:t>
            </a:r>
          </a:p>
          <a:p>
            <a:endParaRPr lang="en-GB" dirty="0"/>
          </a:p>
          <a:p>
            <a:pPr marL="171450" indent="-171450">
              <a:buFont typeface="Arial" panose="020B0604020202020204" pitchFamily="34" charset="0"/>
              <a:buChar char="•"/>
            </a:pPr>
            <a:r>
              <a:rPr lang="en-GB" dirty="0"/>
              <a:t>B£ST provides a structured approach to evaluating a wide range of benefits often based upon the system performance overall. </a:t>
            </a:r>
          </a:p>
          <a:p>
            <a:pPr marL="171450" indent="-171450">
              <a:buFont typeface="Arial" panose="020B0604020202020204" pitchFamily="34" charset="0"/>
              <a:buChar char="•"/>
            </a:pPr>
            <a:r>
              <a:rPr lang="en-GB" dirty="0"/>
              <a:t>It follows a simple structure, commencing with a screening and qualitative assessment to identify the benefits to evaluate further. </a:t>
            </a:r>
          </a:p>
          <a:p>
            <a:pPr marL="171450" indent="-171450">
              <a:buFont typeface="Arial" panose="020B0604020202020204" pitchFamily="34" charset="0"/>
              <a:buChar char="•"/>
            </a:pPr>
            <a:r>
              <a:rPr lang="en-GB" dirty="0"/>
              <a:t>Where feasible, it provides support to help quantify and monetise the benefit.</a:t>
            </a:r>
          </a:p>
          <a:p>
            <a:pPr marL="171450" indent="-171450">
              <a:buFont typeface="Arial" panose="020B0604020202020204" pitchFamily="34" charset="0"/>
              <a:buChar char="•"/>
            </a:pPr>
            <a:r>
              <a:rPr lang="en-GB" dirty="0"/>
              <a:t>Automatically generates</a:t>
            </a:r>
            <a:r>
              <a:rPr lang="en-GB" baseline="0" dirty="0"/>
              <a:t> results.</a:t>
            </a:r>
            <a:endParaRPr lang="en-GB" dirty="0"/>
          </a:p>
          <a:p>
            <a:pPr marL="171450" indent="-171450">
              <a:buFont typeface="Arial" panose="020B0604020202020204" pitchFamily="34" charset="0"/>
              <a:buChar char="•"/>
            </a:pPr>
            <a:r>
              <a:rPr lang="en-GB" dirty="0"/>
              <a:t>A dedicated tool compares</a:t>
            </a:r>
            <a:r>
              <a:rPr lang="en-GB" baseline="0" dirty="0"/>
              <a:t> the results of different options under consideration.</a:t>
            </a:r>
          </a:p>
          <a:p>
            <a:pPr marL="171450" indent="-171450">
              <a:buFont typeface="Arial" panose="020B0604020202020204" pitchFamily="34" charset="0"/>
              <a:buChar char="•"/>
            </a:pPr>
            <a:r>
              <a:rPr lang="en-GB" baseline="0" dirty="0"/>
              <a:t>Supports collaborative decision making and business case development.</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The aim is to </a:t>
            </a:r>
            <a:r>
              <a:rPr lang="en-GB" dirty="0"/>
              <a:t>enable delivery of BGI using a robust evidence base and a consistent approach to assess its benefits to a wide variety of stakeholders.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3366992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Following a decision to proceed with an assessment of benefits, the next step is to complete the screening. </a:t>
            </a:r>
          </a:p>
        </p:txBody>
      </p:sp>
      <p:sp>
        <p:nvSpPr>
          <p:cNvPr id="4" name="Slide Number Placeholder 3"/>
          <p:cNvSpPr>
            <a:spLocks noGrp="1"/>
          </p:cNvSpPr>
          <p:nvPr>
            <p:ph type="sldNum" sz="quarter" idx="10"/>
          </p:nvPr>
        </p:nvSpPr>
        <p:spPr/>
        <p:txBody>
          <a:bodyPr/>
          <a:lstStyle/>
          <a:p>
            <a:fld id="{70528C24-E819-4A0A-A100-43271EBA026C}" type="slidenum">
              <a:rPr lang="en-GB" smtClean="0"/>
              <a:t>20</a:t>
            </a:fld>
            <a:endParaRPr lang="en-GB" dirty="0"/>
          </a:p>
        </p:txBody>
      </p:sp>
    </p:spTree>
    <p:extLst>
      <p:ext uri="{BB962C8B-B14F-4D97-AF65-F5344CB8AC3E}">
        <p14:creationId xmlns:p14="http://schemas.microsoft.com/office/powerpoint/2010/main" val="4164941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aim of screening is to help the user think what benefits to evaluate, and their potential impact, with space to record reasons. Some will be obvious, others need a little more thought. </a:t>
            </a:r>
          </a:p>
          <a:p>
            <a:endParaRPr lang="en-GB" dirty="0"/>
          </a:p>
          <a:p>
            <a:r>
              <a:rPr lang="en-GB" dirty="0"/>
              <a:t>For each of the benefit categories covered by the tool, the user must decide whether there are likely to be significant benefits (or dis-benefits) arising from the scheme, so if the answer</a:t>
            </a:r>
            <a:r>
              <a:rPr lang="en-GB" baseline="0" dirty="0"/>
              <a:t> is YES, the scale of impact should be chosen from the drop-down choices</a:t>
            </a:r>
            <a:r>
              <a:rPr lang="en-GB" dirty="0"/>
              <a:t>:</a:t>
            </a:r>
          </a:p>
          <a:p>
            <a:endParaRPr lang="en-GB" dirty="0"/>
          </a:p>
          <a:p>
            <a:pPr marL="171450" indent="-171450">
              <a:buFont typeface="Arial" panose="020B0604020202020204" pitchFamily="34" charset="0"/>
              <a:buChar char="•"/>
            </a:pPr>
            <a:r>
              <a:rPr lang="en-GB" dirty="0"/>
              <a:t>significant positive 	++</a:t>
            </a:r>
          </a:p>
          <a:p>
            <a:pPr marL="171450" indent="-171450">
              <a:buFont typeface="Arial" panose="020B0604020202020204" pitchFamily="34" charset="0"/>
              <a:buChar char="•"/>
            </a:pPr>
            <a:r>
              <a:rPr lang="en-GB" dirty="0"/>
              <a:t>minor positive 	+ </a:t>
            </a:r>
          </a:p>
          <a:p>
            <a:pPr marL="171450" indent="-171450">
              <a:buFont typeface="Arial" panose="020B0604020202020204" pitchFamily="34" charset="0"/>
              <a:buChar char="•"/>
            </a:pPr>
            <a:r>
              <a:rPr lang="en-GB" dirty="0"/>
              <a:t>not significant	 0 </a:t>
            </a:r>
          </a:p>
          <a:p>
            <a:pPr marL="171450" indent="-171450">
              <a:buFont typeface="Arial" panose="020B0604020202020204" pitchFamily="34" charset="0"/>
              <a:buChar char="•"/>
            </a:pPr>
            <a:r>
              <a:rPr lang="en-GB" dirty="0"/>
              <a:t>minor negative 	-</a:t>
            </a:r>
          </a:p>
          <a:p>
            <a:pPr marL="171450" indent="-171450">
              <a:buFont typeface="Arial" panose="020B0604020202020204" pitchFamily="34" charset="0"/>
              <a:buChar char="•"/>
            </a:pPr>
            <a:r>
              <a:rPr lang="en-GB" dirty="0"/>
              <a:t>significant negative	--</a:t>
            </a:r>
          </a:p>
          <a:p>
            <a:pPr marL="171450" indent="-171450">
              <a:buFont typeface="Arial" panose="020B0604020202020204" pitchFamily="34" charset="0"/>
              <a:buChar char="•"/>
            </a:pPr>
            <a:r>
              <a:rPr lang="en-GB" dirty="0"/>
              <a:t>or unknown 	?</a:t>
            </a:r>
          </a:p>
          <a:p>
            <a:endParaRPr lang="en-GB" dirty="0"/>
          </a:p>
          <a:p>
            <a:r>
              <a:rPr lang="en-GB" dirty="0"/>
              <a:t>Text added here in support of the decision is automatically transferred to the ‘qualitative’ section of the relevant benefit sheet. </a:t>
            </a:r>
          </a:p>
          <a:p>
            <a:endParaRPr lang="en-GB" dirty="0"/>
          </a:p>
          <a:p>
            <a:r>
              <a:rPr lang="en-GB" dirty="0"/>
              <a:t>Screening determines which benefits are evaluated. If YES is selected,</a:t>
            </a:r>
            <a:r>
              <a:rPr lang="en-GB" baseline="0" dirty="0"/>
              <a:t> </a:t>
            </a:r>
            <a:r>
              <a:rPr lang="en-GB" dirty="0"/>
              <a:t>the relevant benefit tab</a:t>
            </a:r>
            <a:r>
              <a:rPr lang="en-GB" baseline="0" dirty="0"/>
              <a:t> will open</a:t>
            </a:r>
            <a:r>
              <a:rPr lang="en-GB" dirty="0"/>
              <a:t> following a click on ‘Click to Open Benefit Pages’. Therefore it is a crucial part of the evaluation tool. </a:t>
            </a:r>
          </a:p>
          <a:p>
            <a:r>
              <a:rPr lang="en-GB" dirty="0"/>
              <a:t>(The</a:t>
            </a:r>
            <a:r>
              <a:rPr lang="en-GB" baseline="0" dirty="0"/>
              <a:t> benefit tabs</a:t>
            </a:r>
            <a:r>
              <a:rPr lang="en-GB" dirty="0"/>
              <a:t> can also be accessed by following the </a:t>
            </a:r>
            <a:r>
              <a:rPr lang="en-GB" u="sng" dirty="0"/>
              <a:t>LINK).</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21</a:t>
            </a:fld>
            <a:endParaRPr lang="en-GB" dirty="0"/>
          </a:p>
        </p:txBody>
      </p:sp>
    </p:spTree>
    <p:extLst>
      <p:ext uri="{BB962C8B-B14F-4D97-AF65-F5344CB8AC3E}">
        <p14:creationId xmlns:p14="http://schemas.microsoft.com/office/powerpoint/2010/main" val="2516300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optional step is a double counting</a:t>
            </a:r>
            <a:r>
              <a:rPr lang="en-GB" baseline="0" dirty="0"/>
              <a:t> check, which is an opportunity to reconsider the benefit categories chosen.</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22</a:t>
            </a:fld>
            <a:endParaRPr lang="en-GB" dirty="0"/>
          </a:p>
        </p:txBody>
      </p:sp>
    </p:spTree>
    <p:extLst>
      <p:ext uri="{BB962C8B-B14F-4D97-AF65-F5344CB8AC3E}">
        <p14:creationId xmlns:p14="http://schemas.microsoft.com/office/powerpoint/2010/main" val="1797588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two potential sources of double counting in an economic assessment:</a:t>
            </a:r>
          </a:p>
          <a:p>
            <a:pPr marL="171450" indent="-171450">
              <a:buFont typeface="Arial" panose="020B0604020202020204" pitchFamily="34" charset="0"/>
              <a:buChar char="•"/>
            </a:pPr>
            <a:r>
              <a:rPr lang="en-GB" dirty="0"/>
              <a:t>overlap between benefit categories; and</a:t>
            </a:r>
          </a:p>
          <a:p>
            <a:pPr marL="171450" indent="-171450">
              <a:buFont typeface="Arial" panose="020B0604020202020204" pitchFamily="34" charset="0"/>
              <a:buChar char="•"/>
            </a:pPr>
            <a:r>
              <a:rPr lang="en-GB" dirty="0"/>
              <a:t>using benefits transfer values that include more than just the specific benefit being valued.</a:t>
            </a:r>
          </a:p>
          <a:p>
            <a:endParaRPr lang="en-GB" dirty="0"/>
          </a:p>
          <a:p>
            <a:r>
              <a:rPr lang="en-GB" dirty="0"/>
              <a:t>Although this cannot identify all potential sources of double counting, use this as a guide to indicate where there is a risk of double counting of benefits. </a:t>
            </a:r>
          </a:p>
          <a:p>
            <a:endParaRPr lang="en-GB" dirty="0"/>
          </a:p>
          <a:p>
            <a:r>
              <a:rPr lang="en-GB" dirty="0"/>
              <a:t>Where it highlights a risk of double counting across different impact categories consult the relevant parts of the guidance and take special care to check that this risk is avoided or minimised. </a:t>
            </a:r>
          </a:p>
          <a:p>
            <a:endParaRPr lang="en-GB" dirty="0"/>
          </a:p>
          <a:p>
            <a:r>
              <a:rPr lang="en-GB" dirty="0"/>
              <a:t>It may still be the case that impacts </a:t>
            </a:r>
            <a:r>
              <a:rPr lang="en-GB" u="sng" dirty="0"/>
              <a:t>do indeed exist in more than one</a:t>
            </a:r>
            <a:r>
              <a:rPr lang="en-GB" dirty="0"/>
              <a:t> of the categories highlighted in red and therefore should be assessed. </a:t>
            </a:r>
          </a:p>
          <a:p>
            <a:endParaRPr lang="en-GB" dirty="0"/>
          </a:p>
          <a:p>
            <a:r>
              <a:rPr lang="en-GB" dirty="0"/>
              <a:t>For this reason, we have not blocked the assessment of multiple benefit categories in the tool.</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23</a:t>
            </a:fld>
            <a:endParaRPr lang="en-GB" dirty="0"/>
          </a:p>
        </p:txBody>
      </p:sp>
    </p:spTree>
    <p:extLst>
      <p:ext uri="{BB962C8B-B14F-4D97-AF65-F5344CB8AC3E}">
        <p14:creationId xmlns:p14="http://schemas.microsoft.com/office/powerpoint/2010/main" val="295967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step is to evaluate the benefits that were selected to have an impact within the screening questions.</a:t>
            </a:r>
          </a:p>
          <a:p>
            <a:endParaRPr lang="en-GB" dirty="0"/>
          </a:p>
          <a:p>
            <a:r>
              <a:rPr lang="en-GB" dirty="0"/>
              <a:t>For example,</a:t>
            </a:r>
            <a:r>
              <a:rPr lang="en-GB" baseline="0" dirty="0"/>
              <a:t> 5 benefits were </a:t>
            </a:r>
            <a:r>
              <a:rPr lang="en-GB" dirty="0"/>
              <a:t>selected at this stage, those 5 tabs would</a:t>
            </a:r>
            <a:r>
              <a:rPr lang="en-GB" baseline="0" dirty="0"/>
              <a:t> become available when the ‘Click to open benefits’ button was selected.</a:t>
            </a:r>
          </a:p>
          <a:p>
            <a:endParaRPr lang="en-GB" baseline="0" dirty="0"/>
          </a:p>
          <a:p>
            <a:r>
              <a:rPr lang="en-GB" baseline="0" dirty="0"/>
              <a:t>A few examples of the benefit sheets follow.</a:t>
            </a:r>
            <a:endParaRPr lang="en-GB" dirty="0"/>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24</a:t>
            </a:fld>
            <a:endParaRPr lang="en-GB" dirty="0"/>
          </a:p>
        </p:txBody>
      </p:sp>
    </p:spTree>
    <p:extLst>
      <p:ext uri="{BB962C8B-B14F-4D97-AF65-F5344CB8AC3E}">
        <p14:creationId xmlns:p14="http://schemas.microsoft.com/office/powerpoint/2010/main" val="1168430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benefit sheet has a similar look and feel to it. </a:t>
            </a:r>
          </a:p>
          <a:p>
            <a:endParaRPr lang="en-GB" dirty="0"/>
          </a:p>
          <a:p>
            <a:r>
              <a:rPr lang="en-GB" dirty="0"/>
              <a:t>If an independent assessment has been undertaken, the values and calculation can be used</a:t>
            </a:r>
            <a:r>
              <a:rPr lang="en-GB" baseline="0" dirty="0"/>
              <a:t> within the tool.</a:t>
            </a:r>
            <a:r>
              <a:rPr lang="en-GB" dirty="0"/>
              <a:t> </a:t>
            </a:r>
          </a:p>
          <a:p>
            <a:endParaRPr lang="en-GB" dirty="0"/>
          </a:p>
          <a:p>
            <a:r>
              <a:rPr lang="en-GB" dirty="0"/>
              <a:t>If not, the tool provides one or more approaches to enable evaluation</a:t>
            </a:r>
            <a:r>
              <a:rPr lang="en-GB" baseline="0" dirty="0"/>
              <a:t> of</a:t>
            </a:r>
            <a:r>
              <a:rPr lang="en-GB" dirty="0"/>
              <a:t> the potential benefits. </a:t>
            </a:r>
          </a:p>
          <a:p>
            <a:endParaRPr lang="en-GB" dirty="0"/>
          </a:p>
          <a:p>
            <a:r>
              <a:rPr lang="en-GB" dirty="0"/>
              <a:t>The appropriate section of the guidance can be accessed by clicking on the link.</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25</a:t>
            </a:fld>
            <a:endParaRPr lang="en-GB" dirty="0"/>
          </a:p>
        </p:txBody>
      </p:sp>
    </p:spTree>
    <p:extLst>
      <p:ext uri="{BB962C8B-B14F-4D97-AF65-F5344CB8AC3E}">
        <p14:creationId xmlns:p14="http://schemas.microsoft.com/office/powerpoint/2010/main" val="2153919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Colour coding/formatting is used to indicate the boxes to fill in:</a:t>
            </a:r>
          </a:p>
          <a:p>
            <a:endParaRPr lang="en-GB" dirty="0"/>
          </a:p>
          <a:p>
            <a:r>
              <a:rPr lang="en-GB" dirty="0"/>
              <a:t>Green (dotted): information automatically comes in from other cells entered (such as the present value calculations before and after applying confidence)</a:t>
            </a:r>
          </a:p>
          <a:p>
            <a:endParaRPr lang="en-GB" dirty="0"/>
          </a:p>
          <a:p>
            <a:r>
              <a:rPr lang="en-GB" dirty="0"/>
              <a:t>Orange: user enters values (some are limited by the ranges such as the years for the start and finish of the evaluation period)</a:t>
            </a:r>
          </a:p>
          <a:p>
            <a:endParaRPr lang="en-GB" dirty="0"/>
          </a:p>
          <a:p>
            <a:r>
              <a:rPr lang="en-GB" dirty="0"/>
              <a:t>Blue (bold outline): these contain information for the user to select, such as values identified from literature that may be appropriate to use or the confidence values to apply (25%, 50%, 75%, 100%).</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26</a:t>
            </a:fld>
            <a:endParaRPr lang="en-GB" dirty="0"/>
          </a:p>
        </p:txBody>
      </p:sp>
    </p:spTree>
    <p:extLst>
      <p:ext uri="{BB962C8B-B14F-4D97-AF65-F5344CB8AC3E}">
        <p14:creationId xmlns:p14="http://schemas.microsoft.com/office/powerpoint/2010/main" val="3807968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27</a:t>
            </a:fld>
            <a:endParaRPr lang="en-GB" dirty="0"/>
          </a:p>
        </p:txBody>
      </p:sp>
    </p:spTree>
    <p:extLst>
      <p:ext uri="{BB962C8B-B14F-4D97-AF65-F5344CB8AC3E}">
        <p14:creationId xmlns:p14="http://schemas.microsoft.com/office/powerpoint/2010/main" val="2316469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28</a:t>
            </a:fld>
            <a:endParaRPr lang="en-GB" dirty="0"/>
          </a:p>
        </p:txBody>
      </p:sp>
    </p:spTree>
    <p:extLst>
      <p:ext uri="{BB962C8B-B14F-4D97-AF65-F5344CB8AC3E}">
        <p14:creationId xmlns:p14="http://schemas.microsoft.com/office/powerpoint/2010/main" val="4237452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C24-E819-4A0A-A100-43271EBA026C}" type="slidenum">
              <a:rPr lang="en-GB" smtClean="0"/>
              <a:t>29</a:t>
            </a:fld>
            <a:endParaRPr lang="en-GB" dirty="0"/>
          </a:p>
        </p:txBody>
      </p:sp>
    </p:spTree>
    <p:extLst>
      <p:ext uri="{BB962C8B-B14F-4D97-AF65-F5344CB8AC3E}">
        <p14:creationId xmlns:p14="http://schemas.microsoft.com/office/powerpoint/2010/main" val="822646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4142814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C24-E819-4A0A-A100-43271EBA026C}" type="slidenum">
              <a:rPr lang="en-GB" smtClean="0"/>
              <a:t>30</a:t>
            </a:fld>
            <a:endParaRPr lang="en-GB" dirty="0"/>
          </a:p>
        </p:txBody>
      </p:sp>
    </p:spTree>
    <p:extLst>
      <p:ext uri="{BB962C8B-B14F-4D97-AF65-F5344CB8AC3E}">
        <p14:creationId xmlns:p14="http://schemas.microsoft.com/office/powerpoint/2010/main" val="3684841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C24-E819-4A0A-A100-43271EBA026C}" type="slidenum">
              <a:rPr lang="en-GB" smtClean="0"/>
              <a:t>31</a:t>
            </a:fld>
            <a:endParaRPr lang="en-GB" dirty="0"/>
          </a:p>
        </p:txBody>
      </p:sp>
    </p:spTree>
    <p:extLst>
      <p:ext uri="{BB962C8B-B14F-4D97-AF65-F5344CB8AC3E}">
        <p14:creationId xmlns:p14="http://schemas.microsoft.com/office/powerpoint/2010/main" val="1098314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32</a:t>
            </a:fld>
            <a:endParaRPr lang="en-GB" dirty="0"/>
          </a:p>
        </p:txBody>
      </p:sp>
    </p:spTree>
    <p:extLst>
      <p:ext uri="{BB962C8B-B14F-4D97-AF65-F5344CB8AC3E}">
        <p14:creationId xmlns:p14="http://schemas.microsoft.com/office/powerpoint/2010/main" val="414666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tool automatically summarises and presents the results of the assessment based on an assumed 2018 base year (this can be adjusted by the user). Several graphs, tables and other information are automatically generated. These are offered to help the user and can be copied directly into presentations and reports. </a:t>
            </a:r>
          </a:p>
          <a:p>
            <a:endParaRPr lang="en-GB" dirty="0"/>
          </a:p>
          <a:p>
            <a:r>
              <a:rPr lang="en-GB" dirty="0"/>
              <a:t>Results are collated under:</a:t>
            </a:r>
          </a:p>
          <a:p>
            <a:pPr marL="171450" indent="-171450">
              <a:buFont typeface="Arial" panose="020B0604020202020204" pitchFamily="34" charset="0"/>
              <a:buChar char="•"/>
            </a:pPr>
            <a:r>
              <a:rPr lang="en-GB" dirty="0"/>
              <a:t>Summary of outputs – Monetised: this brings together all the key information for all benefits (whether evaluated or not) including the present value of the benefits (pre and post confidence), confidence values and the start/end year of the evaluation for each benefit. This includes a colour coding that indicates which benefits are greater than 10% of the overall monetised values;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Summary of outputs – Qualitative: this tabulates the non-monetised impacts that have been subjectively scored; and</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B£ST Results Dashboard: this provides automatically generated graphs and tables, which summarise the key outputs of an assessment, and can be manipulated to suit users’ needs. This is through bespoke menus or through graph functionality within excel.</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33</a:t>
            </a:fld>
            <a:endParaRPr lang="en-GB" dirty="0"/>
          </a:p>
        </p:txBody>
      </p:sp>
    </p:spTree>
    <p:extLst>
      <p:ext uri="{BB962C8B-B14F-4D97-AF65-F5344CB8AC3E}">
        <p14:creationId xmlns:p14="http://schemas.microsoft.com/office/powerpoint/2010/main" val="459038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Sensitivity analysis enables the user to alter the confidence scores and</a:t>
            </a:r>
            <a:r>
              <a:rPr lang="en-GB" baseline="0" dirty="0"/>
              <a:t> time range</a:t>
            </a:r>
            <a:r>
              <a:rPr lang="en-GB" dirty="0"/>
              <a:t> to determine their influence on the results.</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34</a:t>
            </a:fld>
            <a:endParaRPr lang="en-GB" dirty="0"/>
          </a:p>
        </p:txBody>
      </p:sp>
    </p:spTree>
    <p:extLst>
      <p:ext uri="{BB962C8B-B14F-4D97-AF65-F5344CB8AC3E}">
        <p14:creationId xmlns:p14="http://schemas.microsoft.com/office/powerpoint/2010/main" val="414666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sheet enables you to alter a number of parameters such as the confidence scores or start and end years, to see the impact on the present values entered or calculated. 																</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35</a:t>
            </a:fld>
            <a:endParaRPr lang="en-GB" dirty="0"/>
          </a:p>
        </p:txBody>
      </p:sp>
    </p:spTree>
    <p:extLst>
      <p:ext uri="{BB962C8B-B14F-4D97-AF65-F5344CB8AC3E}">
        <p14:creationId xmlns:p14="http://schemas.microsoft.com/office/powerpoint/2010/main" val="414666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Scenario</a:t>
            </a:r>
            <a:r>
              <a:rPr lang="en-GB" baseline="0" dirty="0"/>
              <a:t> assessment supports thinking about different possible futures.</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36</a:t>
            </a:fld>
            <a:endParaRPr lang="en-GB" dirty="0"/>
          </a:p>
        </p:txBody>
      </p:sp>
    </p:spTree>
    <p:extLst>
      <p:ext uri="{BB962C8B-B14F-4D97-AF65-F5344CB8AC3E}">
        <p14:creationId xmlns:p14="http://schemas.microsoft.com/office/powerpoint/2010/main" val="414666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BGI scheme may be a one-off or part of a process that sees stages of implementation over time.</a:t>
            </a:r>
          </a:p>
          <a:p>
            <a:endParaRPr lang="en-GB" dirty="0"/>
          </a:p>
          <a:p>
            <a:r>
              <a:rPr lang="en-GB" dirty="0"/>
              <a:t>Scenario assessment enables consideration of how the system will respond under</a:t>
            </a:r>
            <a:r>
              <a:rPr lang="en-GB" baseline="0" dirty="0"/>
              <a:t> </a:t>
            </a:r>
            <a:r>
              <a:rPr lang="en-GB" dirty="0"/>
              <a:t>possible future changes in conditions (e.g. climate) or in what society expects the system to provide</a:t>
            </a:r>
            <a:r>
              <a:rPr lang="en-GB" baseline="0" dirty="0"/>
              <a:t> </a:t>
            </a:r>
            <a:r>
              <a:rPr lang="en-GB" dirty="0"/>
              <a:t>(e.g. arising from economic or behavioural changes).</a:t>
            </a:r>
          </a:p>
          <a:p>
            <a:endParaRPr lang="en-GB" dirty="0"/>
          </a:p>
          <a:p>
            <a:r>
              <a:rPr lang="en-GB" dirty="0"/>
              <a:t>The guidance aligns with Environment Agency standard practice for FCERM schemes and is set out step-by-step to provide a template for including longer-term considerations for BGI designers, planners and those advising policy and decision makers. </a:t>
            </a:r>
          </a:p>
          <a:p>
            <a:endParaRPr lang="en-GB" dirty="0"/>
          </a:p>
          <a:p>
            <a:r>
              <a:rPr lang="en-GB" dirty="0"/>
              <a:t>This approach can help support the engagement of stakeholders and communities if these stakeholders can identify that potential future benefits are important to them.</a:t>
            </a:r>
          </a:p>
        </p:txBody>
      </p:sp>
      <p:sp>
        <p:nvSpPr>
          <p:cNvPr id="4" name="Slide Number Placeholder 3"/>
          <p:cNvSpPr>
            <a:spLocks noGrp="1"/>
          </p:cNvSpPr>
          <p:nvPr>
            <p:ph type="sldNum" sz="quarter" idx="10"/>
          </p:nvPr>
        </p:nvSpPr>
        <p:spPr/>
        <p:txBody>
          <a:bodyPr/>
          <a:lstStyle/>
          <a:p>
            <a:fld id="{70528C24-E819-4A0A-A100-43271EBA026C}" type="slidenum">
              <a:rPr lang="en-GB" smtClean="0"/>
              <a:t>37</a:t>
            </a:fld>
            <a:endParaRPr lang="en-GB" dirty="0"/>
          </a:p>
        </p:txBody>
      </p:sp>
    </p:spTree>
    <p:extLst>
      <p:ext uri="{BB962C8B-B14F-4D97-AF65-F5344CB8AC3E}">
        <p14:creationId xmlns:p14="http://schemas.microsoft.com/office/powerpoint/2010/main" val="414666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38</a:t>
            </a:fld>
            <a:endParaRPr lang="en-GB" dirty="0"/>
          </a:p>
        </p:txBody>
      </p:sp>
    </p:spTree>
    <p:extLst>
      <p:ext uri="{BB962C8B-B14F-4D97-AF65-F5344CB8AC3E}">
        <p14:creationId xmlns:p14="http://schemas.microsoft.com/office/powerpoint/2010/main" val="414666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Option Comparison Tool enables data from more than one ‘simulation’ of B£ST to be copied and compared with the overall net present cost, benefit and value.</a:t>
            </a:r>
          </a:p>
        </p:txBody>
      </p:sp>
      <p:sp>
        <p:nvSpPr>
          <p:cNvPr id="4" name="Slide Number Placeholder 3"/>
          <p:cNvSpPr>
            <a:spLocks noGrp="1"/>
          </p:cNvSpPr>
          <p:nvPr>
            <p:ph type="sldNum" sz="quarter" idx="10"/>
          </p:nvPr>
        </p:nvSpPr>
        <p:spPr/>
        <p:txBody>
          <a:bodyPr/>
          <a:lstStyle/>
          <a:p>
            <a:fld id="{70528C24-E819-4A0A-A100-43271EBA026C}" type="slidenum">
              <a:rPr lang="en-GB" smtClean="0"/>
              <a:t>39</a:t>
            </a:fld>
            <a:endParaRPr lang="en-GB" dirty="0"/>
          </a:p>
        </p:txBody>
      </p:sp>
    </p:spTree>
    <p:extLst>
      <p:ext uri="{BB962C8B-B14F-4D97-AF65-F5344CB8AC3E}">
        <p14:creationId xmlns:p14="http://schemas.microsoft.com/office/powerpoint/2010/main" val="414666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a:t>It’s difficult to evaluate benefits </a:t>
            </a:r>
          </a:p>
          <a:p>
            <a:pPr marL="628650" marR="0" lvl="1" indent="-171450" algn="l" defTabSz="914400" rtl="0" eaLnBrk="1" fontAlgn="auto" latinLnBrk="0" hangingPunct="1">
              <a:spcBef>
                <a:spcPts val="0"/>
              </a:spcBef>
              <a:spcAft>
                <a:spcPts val="0"/>
              </a:spcAft>
              <a:buClrTx/>
              <a:buSzTx/>
              <a:buFont typeface="Arial" pitchFamily="34" charset="0"/>
              <a:buChar char="•"/>
              <a:tabLst/>
              <a:defRPr/>
            </a:pPr>
            <a:r>
              <a:rPr lang="en-GB" dirty="0"/>
              <a:t>To identify and link benefits,</a:t>
            </a:r>
            <a:r>
              <a:rPr lang="en-GB" baseline="0" dirty="0"/>
              <a:t> </a:t>
            </a:r>
            <a:r>
              <a:rPr lang="en-GB" dirty="0"/>
              <a:t>e.g. will BGI</a:t>
            </a:r>
            <a:r>
              <a:rPr lang="en-GB" baseline="0" dirty="0"/>
              <a:t> </a:t>
            </a:r>
            <a:r>
              <a:rPr lang="en-GB" u="sng" dirty="0"/>
              <a:t>tangibly</a:t>
            </a:r>
            <a:r>
              <a:rPr lang="en-GB" dirty="0"/>
              <a:t> improve water</a:t>
            </a:r>
            <a:r>
              <a:rPr lang="en-GB" baseline="0" dirty="0"/>
              <a:t> quality</a:t>
            </a:r>
            <a:r>
              <a:rPr lang="en-GB" dirty="0"/>
              <a:t>? If so, by how much (e.g. change in good</a:t>
            </a:r>
            <a:r>
              <a:rPr lang="en-GB" baseline="0" dirty="0"/>
              <a:t> ecological status</a:t>
            </a:r>
            <a:r>
              <a:rPr lang="en-GB" dirty="0"/>
              <a:t> class) and over what length?</a:t>
            </a:r>
          </a:p>
          <a:p>
            <a:pPr marL="628650" lvl="1" indent="-171450">
              <a:buFont typeface="Arial" pitchFamily="34" charset="0"/>
              <a:buChar char="•"/>
            </a:pPr>
            <a:r>
              <a:rPr lang="en-GB" dirty="0"/>
              <a:t>To value benefits - </a:t>
            </a:r>
            <a:r>
              <a:rPr lang="en-GB" baseline="0" dirty="0"/>
              <a:t>Pretty much all values in literature on benefits of BGI use ‘benefit transfer’ method. This raises questions about accuracy and reliability</a:t>
            </a:r>
          </a:p>
          <a:p>
            <a:pPr marL="628650" lvl="1" indent="-171450">
              <a:buFont typeface="Arial" pitchFamily="34" charset="0"/>
              <a:buChar char="•"/>
            </a:pPr>
            <a:r>
              <a:rPr lang="en-GB" baseline="0" dirty="0"/>
              <a:t>To aggregate benefits – we need to avoid double counting across categories, identify beneficiaries, identify when benefits start/end and discount those occurring in the future</a:t>
            </a:r>
            <a:endParaRPr lang="en-GB" dirty="0"/>
          </a:p>
          <a:p>
            <a:pPr marL="171450" indent="-171450">
              <a:buFont typeface="Arial" pitchFamily="34" charset="0"/>
              <a:buChar char="•"/>
            </a:pPr>
            <a:r>
              <a:rPr lang="en-GB" sz="1200" b="0" i="0" kern="1200" baseline="0" dirty="0">
                <a:solidFill>
                  <a:schemeClr val="tx1"/>
                </a:solidFill>
                <a:effectLst/>
              </a:rPr>
              <a:t>This leads to lots of uncertainty as there can be big differences or ranges in values in the literature. There are also some major gaps, e.g. contribution of </a:t>
            </a:r>
            <a:r>
              <a:rPr lang="en-GB" dirty="0"/>
              <a:t>BGI</a:t>
            </a:r>
            <a:r>
              <a:rPr lang="en-GB" baseline="0" dirty="0"/>
              <a:t> </a:t>
            </a:r>
            <a:r>
              <a:rPr lang="en-GB" sz="1200" b="0" i="0" kern="1200" baseline="0" dirty="0">
                <a:solidFill>
                  <a:schemeClr val="tx1"/>
                </a:solidFill>
                <a:effectLst/>
              </a:rPr>
              <a:t>to jobs and investment</a:t>
            </a:r>
          </a:p>
          <a:p>
            <a:pPr marL="171450" indent="-171450">
              <a:buFont typeface="Arial" pitchFamily="34" charset="0"/>
              <a:buChar char="•"/>
            </a:pPr>
            <a:r>
              <a:rPr lang="en-GB" sz="1200" b="0" i="0" kern="1200" baseline="0" dirty="0">
                <a:solidFill>
                  <a:schemeClr val="tx1"/>
                </a:solidFill>
                <a:effectLst/>
              </a:rPr>
              <a:t>It takes time and resources to do valuation properly, hence the need for this work to provide assistance.</a:t>
            </a:r>
          </a:p>
          <a:p>
            <a:pPr marL="171450" indent="-171450">
              <a:buFont typeface="Arial" pitchFamily="34" charset="0"/>
              <a:buChar char="•"/>
            </a:pPr>
            <a:r>
              <a:rPr lang="en-GB" sz="1200" b="0" i="0" kern="1200" baseline="0" dirty="0">
                <a:solidFill>
                  <a:schemeClr val="tx1"/>
                </a:solidFill>
                <a:effectLst/>
              </a:rPr>
              <a:t>There are moral concerns about whether human-based valuation is valid (doesn’t cover intrinsic value).</a:t>
            </a:r>
          </a:p>
        </p:txBody>
      </p:sp>
      <p:sp>
        <p:nvSpPr>
          <p:cNvPr id="4" name="Slide Number Placeholder 3"/>
          <p:cNvSpPr>
            <a:spLocks noGrp="1"/>
          </p:cNvSpPr>
          <p:nvPr>
            <p:ph type="sldNum" sz="quarter" idx="10"/>
          </p:nvPr>
        </p:nvSpPr>
        <p:spPr/>
        <p:txBody>
          <a:bodyPr/>
          <a:lstStyle/>
          <a:p>
            <a:fld id="{C36D9DED-3476-4750-A867-10F2DDDC4143}" type="slidenum">
              <a:rPr lang="en-GB" smtClean="0"/>
              <a:t>4</a:t>
            </a:fld>
            <a:endParaRPr lang="en-GB"/>
          </a:p>
        </p:txBody>
      </p:sp>
    </p:spTree>
    <p:extLst>
      <p:ext uri="{BB962C8B-B14F-4D97-AF65-F5344CB8AC3E}">
        <p14:creationId xmlns:p14="http://schemas.microsoft.com/office/powerpoint/2010/main" val="3525451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know more, please visit</a:t>
            </a:r>
            <a:r>
              <a:rPr lang="en-GB" baseline="0" dirty="0"/>
              <a:t> </a:t>
            </a:r>
            <a:r>
              <a:rPr lang="en-GB" baseline="0" dirty="0" err="1"/>
              <a:t>susdrain</a:t>
            </a:r>
            <a:r>
              <a:rPr lang="en-GB" baseline="0" dirty="0"/>
              <a:t> or email us</a:t>
            </a:r>
            <a:endParaRPr lang="en-GB" dirty="0"/>
          </a:p>
        </p:txBody>
      </p:sp>
      <p:sp>
        <p:nvSpPr>
          <p:cNvPr id="4" name="Slide Number Placeholder 3"/>
          <p:cNvSpPr>
            <a:spLocks noGrp="1"/>
          </p:cNvSpPr>
          <p:nvPr>
            <p:ph type="sldNum" sz="quarter" idx="10"/>
          </p:nvPr>
        </p:nvSpPr>
        <p:spPr/>
        <p:txBody>
          <a:bodyPr/>
          <a:lstStyle/>
          <a:p>
            <a:pPr>
              <a:defRPr/>
            </a:pPr>
            <a:fld id="{7E528917-28E1-49A0-B72E-529FE769499E}" type="slidenum">
              <a:rPr lang="en-GB" altLang="en-US" smtClean="0"/>
              <a:pPr>
                <a:defRPr/>
              </a:pPr>
              <a:t>40</a:t>
            </a:fld>
            <a:endParaRPr lang="en-GB" altLang="en-US"/>
          </a:p>
        </p:txBody>
      </p:sp>
    </p:spTree>
    <p:extLst>
      <p:ext uri="{BB962C8B-B14F-4D97-AF65-F5344CB8AC3E}">
        <p14:creationId xmlns:p14="http://schemas.microsoft.com/office/powerpoint/2010/main" val="334742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E528917-28E1-49A0-B72E-529FE769499E}" type="slidenum">
              <a:rPr lang="en-GB" altLang="en-US" smtClean="0">
                <a:solidFill>
                  <a:prstClr val="black"/>
                </a:solidFill>
              </a:rPr>
              <a:pPr>
                <a:defRPr/>
              </a:pPr>
              <a:t>5</a:t>
            </a:fld>
            <a:endParaRPr lang="en-GB" altLang="en-US">
              <a:solidFill>
                <a:prstClr val="black"/>
              </a:solidFill>
            </a:endParaRPr>
          </a:p>
        </p:txBody>
      </p:sp>
      <p:sp>
        <p:nvSpPr>
          <p:cNvPr id="5" name="Notes Placeholder 4"/>
          <p:cNvSpPr>
            <a:spLocks noGrp="1"/>
          </p:cNvSpPr>
          <p:nvPr>
            <p:ph type="body" sz="quarter" idx="11"/>
          </p:nvPr>
        </p:nvSpPr>
        <p:spPr/>
        <p:txBody>
          <a:bodyPr/>
          <a:lstStyle/>
          <a:p>
            <a:r>
              <a:rPr lang="en-GB" baseline="0" dirty="0"/>
              <a:t>There are many important reasons why we need to manage surface water and create multiple benefits.</a:t>
            </a:r>
          </a:p>
          <a:p>
            <a:endParaRPr lang="en-GB" baseline="0" dirty="0"/>
          </a:p>
          <a:p>
            <a:r>
              <a:rPr lang="en-GB" dirty="0"/>
              <a:t>Here are 6 examples of the challenges / benefits that may be created and</a:t>
            </a:r>
            <a:r>
              <a:rPr lang="en-GB" baseline="0" dirty="0"/>
              <a:t> how </a:t>
            </a:r>
            <a:r>
              <a:rPr lang="en-GB" dirty="0"/>
              <a:t>BGI</a:t>
            </a:r>
            <a:r>
              <a:rPr lang="en-GB" baseline="0" dirty="0"/>
              <a:t> can contribute to meeting these challenges now or in the future</a:t>
            </a:r>
            <a:endParaRPr lang="en-GB" dirty="0"/>
          </a:p>
        </p:txBody>
      </p:sp>
    </p:spTree>
    <p:extLst>
      <p:ext uri="{BB962C8B-B14F-4D97-AF65-F5344CB8AC3E}">
        <p14:creationId xmlns:p14="http://schemas.microsoft.com/office/powerpoint/2010/main" val="1081862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r>
              <a:rPr lang="en-GB" baseline="0" dirty="0"/>
              <a:t>Local Authorities have the responsibility to balance up a number of competing demands. Taking an integrated </a:t>
            </a:r>
            <a:r>
              <a:rPr lang="en-GB" dirty="0"/>
              <a:t>BGI</a:t>
            </a:r>
            <a:r>
              <a:rPr lang="en-GB" baseline="0" dirty="0"/>
              <a:t> approach both from a retrofit and a new development perspective can help support these competing demands. </a:t>
            </a:r>
            <a:endParaRPr lang="en-GB" dirty="0"/>
          </a:p>
          <a:p>
            <a:endParaRPr lang="en-GB" dirty="0"/>
          </a:p>
          <a:p>
            <a:r>
              <a:rPr lang="en-GB" dirty="0"/>
              <a:t>So if we take our existing urban</a:t>
            </a:r>
            <a:r>
              <a:rPr lang="en-GB" baseline="0" dirty="0"/>
              <a:t> areas or where we are developing – what is possible? </a:t>
            </a:r>
          </a:p>
          <a:p>
            <a:endParaRPr lang="en-GB" baseline="0" dirty="0"/>
          </a:p>
          <a:p>
            <a:r>
              <a:rPr lang="en-GB" baseline="0" dirty="0"/>
              <a:t>We can go beyond just visual enhancements and improvements (which we can spend money on without even thinking about the surface water), but contribute to achieving all these other benefits, depending upon the choices we make in our water management design integrated with its surroundings. </a:t>
            </a:r>
          </a:p>
          <a:p>
            <a:endParaRPr lang="en-GB" baseline="0" dirty="0"/>
          </a:p>
          <a:p>
            <a:r>
              <a:rPr lang="en-GB" baseline="0" dirty="0"/>
              <a:t>This won’t happen overnight, but we do need to start somewhere. </a:t>
            </a:r>
            <a:endParaRPr lang="en-GB" dirty="0"/>
          </a:p>
        </p:txBody>
      </p:sp>
    </p:spTree>
    <p:extLst>
      <p:ext uri="{BB962C8B-B14F-4D97-AF65-F5344CB8AC3E}">
        <p14:creationId xmlns:p14="http://schemas.microsoft.com/office/powerpoint/2010/main" val="120451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E528917-28E1-49A0-B72E-529FE769499E}" type="slidenum">
              <a:rPr lang="en-GB" altLang="en-US" smtClean="0">
                <a:solidFill>
                  <a:prstClr val="black"/>
                </a:solidFill>
              </a:rPr>
              <a:pPr>
                <a:defRPr/>
              </a:pPr>
              <a:t>7</a:t>
            </a:fld>
            <a:endParaRPr lang="en-GB" altLang="en-US">
              <a:solidFill>
                <a:prstClr val="black"/>
              </a:solidFill>
            </a:endParaRPr>
          </a:p>
        </p:txBody>
      </p:sp>
      <p:sp>
        <p:nvSpPr>
          <p:cNvPr id="5" name="Notes Placeholder 4"/>
          <p:cNvSpPr>
            <a:spLocks noGrp="1"/>
          </p:cNvSpPr>
          <p:nvPr>
            <p:ph type="body" sz="quarter" idx="11"/>
          </p:nvPr>
        </p:nvSpPr>
        <p:spPr/>
        <p:txBody>
          <a:bodyPr/>
          <a:lstStyle/>
          <a:p>
            <a:r>
              <a:rPr lang="en-GB" dirty="0"/>
              <a:t>So how might we achieve</a:t>
            </a:r>
            <a:r>
              <a:rPr lang="en-GB" baseline="0" dirty="0"/>
              <a:t> this change? </a:t>
            </a:r>
          </a:p>
          <a:p>
            <a:endParaRPr lang="en-GB" baseline="0" dirty="0"/>
          </a:p>
          <a:p>
            <a:r>
              <a:rPr lang="en-GB" baseline="0" dirty="0"/>
              <a:t>BGI provides the benefits expected from a conventional approach as well as many others. This is possible because BGI invariably enhances the area being developed and contributes to economic development and environmental quality. </a:t>
            </a:r>
          </a:p>
          <a:p>
            <a:endParaRPr lang="en-GB" baseline="0" dirty="0"/>
          </a:p>
          <a:p>
            <a:r>
              <a:rPr lang="en-GB" dirty="0"/>
              <a:t>SuDS (which include a range of hard and soft measures, green, grey and blue infrastructure) for </a:t>
            </a:r>
            <a:r>
              <a:rPr lang="en-GB" baseline="0" dirty="0"/>
              <a:t>both new development and retrofit can help us to meet the challenge.</a:t>
            </a:r>
          </a:p>
          <a:p>
            <a:endParaRPr lang="en-GB" baseline="0" dirty="0"/>
          </a:p>
          <a:p>
            <a:r>
              <a:rPr lang="en-GB" baseline="0" dirty="0"/>
              <a:t>SuDS have long been recognised to give us more than just water quantity control (benefit) but improve water quality, enhance amenity and biodiversity.</a:t>
            </a:r>
          </a:p>
          <a:p>
            <a:endParaRPr lang="en-GB" baseline="0" dirty="0"/>
          </a:p>
          <a:p>
            <a:r>
              <a:rPr lang="en-GB" baseline="0" dirty="0"/>
              <a:t>The (updated 2015) SuDS Manual can help with the design of these systems.</a:t>
            </a:r>
            <a:endParaRPr lang="en-GB" dirty="0"/>
          </a:p>
        </p:txBody>
      </p:sp>
    </p:spTree>
    <p:extLst>
      <p:ext uri="{BB962C8B-B14F-4D97-AF65-F5344CB8AC3E}">
        <p14:creationId xmlns:p14="http://schemas.microsoft.com/office/powerpoint/2010/main" val="855066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SuDS are the same as, or equivalent to, the measures used for NFM</a:t>
            </a:r>
            <a:r>
              <a:rPr lang="en-GB" baseline="0" dirty="0"/>
              <a:t> -</a:t>
            </a:r>
            <a:r>
              <a:rPr lang="en-GB" dirty="0"/>
              <a:t> in seeking to work with natural processes to protect and restore the natural functions of catchments. </a:t>
            </a:r>
          </a:p>
          <a:p>
            <a:endParaRPr lang="en-GB" dirty="0"/>
          </a:p>
          <a:p>
            <a:r>
              <a:rPr lang="en-GB" dirty="0"/>
              <a:t>NFM sets out to utilise, and where necessary enhance, naturally occurring land and other features in order to reduce the runoff from land surfaces, encourage interception and plant uptake, store or temporarily slow down flows and restore natural functionality to watercourses and ecological systems. </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8</a:t>
            </a:fld>
            <a:endParaRPr lang="en-GB" dirty="0"/>
          </a:p>
        </p:txBody>
      </p:sp>
    </p:spTree>
    <p:extLst>
      <p:ext uri="{BB962C8B-B14F-4D97-AF65-F5344CB8AC3E}">
        <p14:creationId xmlns:p14="http://schemas.microsoft.com/office/powerpoint/2010/main" val="2271804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Its important to highlight here, this is not about the green brigade charging</a:t>
            </a:r>
            <a:r>
              <a:rPr lang="en-GB" baseline="0" dirty="0"/>
              <a:t> to fit green infrastructure, NFM or vegetative SuDS on a whim. This is about getting the balance to address the various quantity and quality challenges we face to come up with effective BGI.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Ultimately, its about getting the right combination, moving away from grey infrastructure only – to a more balanced equation.</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9</a:t>
            </a:fld>
            <a:endParaRPr lang="en-GB" dirty="0"/>
          </a:p>
        </p:txBody>
      </p:sp>
    </p:spTree>
    <p:extLst>
      <p:ext uri="{BB962C8B-B14F-4D97-AF65-F5344CB8AC3E}">
        <p14:creationId xmlns:p14="http://schemas.microsoft.com/office/powerpoint/2010/main" val="1383514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CIRIA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468313" y="2130425"/>
            <a:ext cx="7989887" cy="1470025"/>
          </a:xfrm>
        </p:spPr>
        <p:txBody>
          <a:bodyPr/>
          <a:lstStyle>
            <a:lvl1pPr>
              <a:defRPr>
                <a:latin typeface="Calibri" panose="020F0502020204030204" pitchFamily="34" charset="0"/>
              </a:defRPr>
            </a:lvl1pPr>
          </a:lstStyle>
          <a:p>
            <a:pPr lvl="0"/>
            <a:r>
              <a:rPr lang="en-GB" noProof="0"/>
              <a:t>Click to edit Master title style</a:t>
            </a:r>
          </a:p>
        </p:txBody>
      </p:sp>
      <p:sp>
        <p:nvSpPr>
          <p:cNvPr id="5123" name="Rectangle 3"/>
          <p:cNvSpPr>
            <a:spLocks noGrp="1" noChangeArrowheads="1"/>
          </p:cNvSpPr>
          <p:nvPr>
            <p:ph type="subTitle" idx="1"/>
          </p:nvPr>
        </p:nvSpPr>
        <p:spPr>
          <a:xfrm>
            <a:off x="468313" y="3886200"/>
            <a:ext cx="7304087" cy="1752600"/>
          </a:xfrm>
        </p:spPr>
        <p:txBody>
          <a:bodyPr/>
          <a:lstStyle>
            <a:lvl1pPr marL="0" indent="0">
              <a:buFontTx/>
              <a:buNone/>
              <a:defRPr>
                <a:latin typeface="Calibri" panose="020F0502020204030204" pitchFamily="34" charset="0"/>
              </a:defRPr>
            </a:lvl1pPr>
          </a:lstStyle>
          <a:p>
            <a:pPr lvl="0"/>
            <a:r>
              <a:rPr lang="en-GB" noProof="0"/>
              <a:t>Click to edit Master subtitle style</a:t>
            </a:r>
          </a:p>
        </p:txBody>
      </p:sp>
      <p:sp>
        <p:nvSpPr>
          <p:cNvPr id="6" name="Rectangle 4"/>
          <p:cNvSpPr>
            <a:spLocks noGrp="1" noChangeArrowheads="1"/>
          </p:cNvSpPr>
          <p:nvPr>
            <p:ph type="ftr" sz="quarter" idx="10"/>
          </p:nvPr>
        </p:nvSpPr>
        <p:spPr/>
        <p:txBody>
          <a:bodyPr/>
          <a:lstStyle>
            <a:lvl1pPr>
              <a:defRPr>
                <a:latin typeface="Calibri" panose="020F0502020204030204" pitchFamily="34" charset="0"/>
              </a:defRPr>
            </a:lvl1pPr>
          </a:lstStyle>
          <a:p>
            <a:pPr>
              <a:defRPr/>
            </a:pPr>
            <a:endParaRPr lang="en-GB" dirty="0">
              <a:solidFill>
                <a:srgbClr val="000000"/>
              </a:solidFill>
            </a:endParaRPr>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44701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dirty="0">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46275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dirty="0">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30307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709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E4A267D-3459-4CD2-89C4-47E3B27706E5}" type="datetime1">
              <a:rPr lang="en-GB" smtClean="0"/>
              <a:t>24/11/2019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2925817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D2922F3-F2E6-47AB-BE67-DCE964BC1265}" type="datetime1">
              <a:rPr lang="en-GB" smtClean="0"/>
              <a:t>24/11/2019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205263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58E634-C938-402F-B669-081AD84524B6}" type="datetime1">
              <a:rPr lang="en-GB" smtClean="0"/>
              <a:t>24/11/2019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1915064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7BC6791-D321-44D8-AC2B-8C8C019D08C6}" type="datetime1">
              <a:rPr lang="en-GB" smtClean="0"/>
              <a:t>24/11/2019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1304950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05E9AE4-470A-440B-994A-57B0F7C0AB45}" type="datetime1">
              <a:rPr lang="en-GB" smtClean="0"/>
              <a:t>24/11/2019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2104575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36E03F6-AC48-42B3-8CAC-1FB01F6291B3}" type="datetime1">
              <a:rPr lang="en-GB" smtClean="0"/>
              <a:t>24/11/2019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208249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59E6AB-6291-4699-BCA6-AEE7EF6EE70C}" type="datetime1">
              <a:rPr lang="en-GB" smtClean="0"/>
              <a:t>24/11/2019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963454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atin typeface="Calibri" panose="020F0502020204030204" pitchFamily="34" charset="0"/>
              </a:defRPr>
            </a:lvl1pPr>
          </a:lstStyle>
          <a:p>
            <a:pPr>
              <a:defRPr/>
            </a:pPr>
            <a:endParaRPr lang="en-GB" dirty="0">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18578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FC8A48-5336-4630-ADE8-A7D1C1C576FC}" type="datetime1">
              <a:rPr lang="en-GB" smtClean="0"/>
              <a:t>24/11/2019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3998135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142C87-4D8F-4A1E-B258-315A04606E9D}" type="datetime1">
              <a:rPr lang="en-GB" smtClean="0"/>
              <a:t>24/11/2019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23970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AC26DAF-FFBD-4265-A7D7-C212AD9646BD}" type="datetime1">
              <a:rPr lang="en-GB" smtClean="0"/>
              <a:t>24/11/2019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2568768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BFB7C65-ED97-421A-A504-A1044C7C0EB4}" type="datetime1">
              <a:rPr lang="en-GB" smtClean="0"/>
              <a:t>24/11/2019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1117873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62EC1C6-0050-4211-9231-29723FD06F88}" type="datetime1">
              <a:rPr lang="en-GB" smtClean="0"/>
              <a:t>24/11/2019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86615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CIRIA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395288" y="6237288"/>
            <a:ext cx="2447925" cy="396875"/>
          </a:xfrm>
          <a:prstGeom prst="rect">
            <a:avLst/>
          </a:prstGeom>
          <a:no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GB" sz="2000" dirty="0">
                <a:solidFill>
                  <a:srgbClr val="669900"/>
                </a:solidFill>
                <a:latin typeface="Tahoma" pitchFamily="34" charset="0"/>
                <a:cs typeface="Arial" pitchFamily="34" charset="0"/>
              </a:rPr>
              <a:t>www.ciria.org</a:t>
            </a:r>
          </a:p>
        </p:txBody>
      </p:sp>
      <p:sp>
        <p:nvSpPr>
          <p:cNvPr id="5122" name="Rectangle 2"/>
          <p:cNvSpPr>
            <a:spLocks noGrp="1" noChangeArrowheads="1"/>
          </p:cNvSpPr>
          <p:nvPr>
            <p:ph type="ctrTitle"/>
          </p:nvPr>
        </p:nvSpPr>
        <p:spPr>
          <a:xfrm>
            <a:off x="468313" y="2130425"/>
            <a:ext cx="7989887" cy="1470025"/>
          </a:xfrm>
        </p:spPr>
        <p:txBody>
          <a:bodyPr/>
          <a:lstStyle>
            <a:lvl1pPr>
              <a:defRPr/>
            </a:lvl1pPr>
          </a:lstStyle>
          <a:p>
            <a:pPr lvl="0"/>
            <a:r>
              <a:rPr lang="en-GB" noProof="0"/>
              <a:t>Click to edit Master title style</a:t>
            </a:r>
          </a:p>
        </p:txBody>
      </p:sp>
      <p:sp>
        <p:nvSpPr>
          <p:cNvPr id="5123" name="Rectangle 3"/>
          <p:cNvSpPr>
            <a:spLocks noGrp="1" noChangeArrowheads="1"/>
          </p:cNvSpPr>
          <p:nvPr>
            <p:ph type="subTitle" idx="1"/>
          </p:nvPr>
        </p:nvSpPr>
        <p:spPr>
          <a:xfrm>
            <a:off x="468313" y="3886200"/>
            <a:ext cx="7304087" cy="1752600"/>
          </a:xfrm>
        </p:spPr>
        <p:txBody>
          <a:bodyPr/>
          <a:lstStyle>
            <a:lvl1pPr marL="0" indent="0">
              <a:buFontTx/>
              <a:buNone/>
              <a:defRPr/>
            </a:lvl1pPr>
          </a:lstStyle>
          <a:p>
            <a:pPr lvl="0"/>
            <a:r>
              <a:rPr lang="en-GB" noProof="0"/>
              <a:t>Click to edit Master subtitle style</a:t>
            </a:r>
          </a:p>
        </p:txBody>
      </p:sp>
      <p:sp>
        <p:nvSpPr>
          <p:cNvPr id="6" name="Rectangle 4"/>
          <p:cNvSpPr>
            <a:spLocks noGrp="1" noChangeArrowheads="1"/>
          </p:cNvSpPr>
          <p:nvPr>
            <p:ph type="ftr" sz="quarter" idx="10"/>
          </p:nvPr>
        </p:nvSpPr>
        <p:spPr/>
        <p:txBody>
          <a:bodyPr/>
          <a:lstStyle>
            <a:lvl1pPr>
              <a:defRPr/>
            </a:lvl1pPr>
          </a:lstStyle>
          <a:p>
            <a:pPr>
              <a:defRPr/>
            </a:pPr>
            <a:endParaRPr lang="en-GB" dirty="0"/>
          </a:p>
        </p:txBody>
      </p:sp>
      <p:sp>
        <p:nvSpPr>
          <p:cNvPr id="7" name="Rectangle 5"/>
          <p:cNvSpPr>
            <a:spLocks noGrp="1" noChangeArrowheads="1"/>
          </p:cNvSpPr>
          <p:nvPr>
            <p:ph type="sldNum" sz="quarter" idx="11"/>
          </p:nvPr>
        </p:nvSpPr>
        <p:spPr>
          <a:xfrm>
            <a:off x="6553200" y="6245225"/>
            <a:ext cx="2133600" cy="476250"/>
          </a:xfrm>
          <a:prstGeom prst="rect">
            <a:avLst/>
          </a:prstGeom>
        </p:spPr>
        <p:txBody>
          <a:bodyPr/>
          <a:lstStyle>
            <a:lvl1pPr>
              <a:defRPr/>
            </a:lvl1pPr>
          </a:lstStyle>
          <a:p>
            <a:pPr>
              <a:defRPr/>
            </a:pPr>
            <a:fld id="{8827D34A-8856-4F5E-89DC-7F2707FFEBB5}" type="slidenum">
              <a:rPr lang="en-GB"/>
              <a:pPr>
                <a:defRPr/>
              </a:pPr>
              <a:t>‹#›</a:t>
            </a:fld>
            <a:endParaRPr lang="en-GB" dirty="0"/>
          </a:p>
        </p:txBody>
      </p:sp>
    </p:spTree>
    <p:extLst>
      <p:ext uri="{BB962C8B-B14F-4D97-AF65-F5344CB8AC3E}">
        <p14:creationId xmlns:p14="http://schemas.microsoft.com/office/powerpoint/2010/main" val="3655830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0C8B3886-B18C-4D2F-9247-89CB35F2F081}" type="slidenum">
              <a:rPr lang="en-GB"/>
              <a:pPr>
                <a:defRPr/>
              </a:pPr>
              <a:t>‹#›</a:t>
            </a:fld>
            <a:endParaRPr lang="en-GB" dirty="0"/>
          </a:p>
        </p:txBody>
      </p:sp>
    </p:spTree>
    <p:extLst>
      <p:ext uri="{BB962C8B-B14F-4D97-AF65-F5344CB8AC3E}">
        <p14:creationId xmlns:p14="http://schemas.microsoft.com/office/powerpoint/2010/main" val="1107074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0D642BB8-0D5D-48D3-BFD1-B7736242C766}" type="slidenum">
              <a:rPr lang="en-GB"/>
              <a:pPr>
                <a:defRPr/>
              </a:pPr>
              <a:t>‹#›</a:t>
            </a:fld>
            <a:endParaRPr lang="en-GB" dirty="0"/>
          </a:p>
        </p:txBody>
      </p:sp>
    </p:spTree>
    <p:extLst>
      <p:ext uri="{BB962C8B-B14F-4D97-AF65-F5344CB8AC3E}">
        <p14:creationId xmlns:p14="http://schemas.microsoft.com/office/powerpoint/2010/main" val="811522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B78AA85A-22D8-4A61-AB87-4567518C3E7F}" type="slidenum">
              <a:rPr lang="en-GB"/>
              <a:pPr>
                <a:defRPr/>
              </a:pPr>
              <a:t>‹#›</a:t>
            </a:fld>
            <a:endParaRPr lang="en-GB" dirty="0"/>
          </a:p>
        </p:txBody>
      </p:sp>
    </p:spTree>
    <p:extLst>
      <p:ext uri="{BB962C8B-B14F-4D97-AF65-F5344CB8AC3E}">
        <p14:creationId xmlns:p14="http://schemas.microsoft.com/office/powerpoint/2010/main" val="2098371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8"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923CA751-CF3F-4DB4-8448-CA5203515FBF}" type="slidenum">
              <a:rPr lang="en-GB"/>
              <a:pPr>
                <a:defRPr/>
              </a:pPr>
              <a:t>‹#›</a:t>
            </a:fld>
            <a:endParaRPr lang="en-GB" dirty="0"/>
          </a:p>
        </p:txBody>
      </p:sp>
    </p:spTree>
    <p:extLst>
      <p:ext uri="{BB962C8B-B14F-4D97-AF65-F5344CB8AC3E}">
        <p14:creationId xmlns:p14="http://schemas.microsoft.com/office/powerpoint/2010/main" val="403557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anose="020F050202020403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atin typeface="Calibri" panose="020F0502020204030204" pitchFamily="34" charset="0"/>
              </a:defRPr>
            </a:lvl1pPr>
          </a:lstStyle>
          <a:p>
            <a:pPr>
              <a:defRPr/>
            </a:pPr>
            <a:endParaRPr lang="en-GB" dirty="0">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31392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4"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053CC875-06D1-4270-B6A1-54033A8D089B}" type="slidenum">
              <a:rPr lang="en-GB"/>
              <a:pPr>
                <a:defRPr/>
              </a:pPr>
              <a:t>‹#›</a:t>
            </a:fld>
            <a:endParaRPr lang="en-GB" dirty="0"/>
          </a:p>
        </p:txBody>
      </p:sp>
    </p:spTree>
    <p:extLst>
      <p:ext uri="{BB962C8B-B14F-4D97-AF65-F5344CB8AC3E}">
        <p14:creationId xmlns:p14="http://schemas.microsoft.com/office/powerpoint/2010/main" val="3049043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3"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B3C16D42-D1F7-47BE-A954-23E5178BF715}" type="slidenum">
              <a:rPr lang="en-GB"/>
              <a:pPr>
                <a:defRPr/>
              </a:pPr>
              <a:t>‹#›</a:t>
            </a:fld>
            <a:endParaRPr lang="en-GB" dirty="0"/>
          </a:p>
        </p:txBody>
      </p:sp>
    </p:spTree>
    <p:extLst>
      <p:ext uri="{BB962C8B-B14F-4D97-AF65-F5344CB8AC3E}">
        <p14:creationId xmlns:p14="http://schemas.microsoft.com/office/powerpoint/2010/main" val="459236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3E8DEAB6-E8C8-410F-A287-E97BABB610A8}" type="slidenum">
              <a:rPr lang="en-GB"/>
              <a:pPr>
                <a:defRPr/>
              </a:pPr>
              <a:t>‹#›</a:t>
            </a:fld>
            <a:endParaRPr lang="en-GB" dirty="0"/>
          </a:p>
        </p:txBody>
      </p:sp>
    </p:spTree>
    <p:extLst>
      <p:ext uri="{BB962C8B-B14F-4D97-AF65-F5344CB8AC3E}">
        <p14:creationId xmlns:p14="http://schemas.microsoft.com/office/powerpoint/2010/main" val="1464313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3109B738-56E9-4B9C-9B8A-9D54F4762781}" type="slidenum">
              <a:rPr lang="en-GB"/>
              <a:pPr>
                <a:defRPr/>
              </a:pPr>
              <a:t>‹#›</a:t>
            </a:fld>
            <a:endParaRPr lang="en-GB" dirty="0"/>
          </a:p>
        </p:txBody>
      </p:sp>
    </p:spTree>
    <p:extLst>
      <p:ext uri="{BB962C8B-B14F-4D97-AF65-F5344CB8AC3E}">
        <p14:creationId xmlns:p14="http://schemas.microsoft.com/office/powerpoint/2010/main" val="3740950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2B4932DF-FA2A-465E-AFF7-9DBF7E2C4073}" type="slidenum">
              <a:rPr lang="en-GB"/>
              <a:pPr>
                <a:defRPr/>
              </a:pPr>
              <a:t>‹#›</a:t>
            </a:fld>
            <a:endParaRPr lang="en-GB" dirty="0"/>
          </a:p>
        </p:txBody>
      </p:sp>
    </p:spTree>
    <p:extLst>
      <p:ext uri="{BB962C8B-B14F-4D97-AF65-F5344CB8AC3E}">
        <p14:creationId xmlns:p14="http://schemas.microsoft.com/office/powerpoint/2010/main" val="3929013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752434F3-C23E-4B2A-94AC-04C36AE6E52A}" type="slidenum">
              <a:rPr lang="en-GB"/>
              <a:pPr>
                <a:defRPr/>
              </a:pPr>
              <a:t>‹#›</a:t>
            </a:fld>
            <a:endParaRPr lang="en-GB" dirty="0"/>
          </a:p>
        </p:txBody>
      </p:sp>
    </p:spTree>
    <p:extLst>
      <p:ext uri="{BB962C8B-B14F-4D97-AF65-F5344CB8AC3E}">
        <p14:creationId xmlns:p14="http://schemas.microsoft.com/office/powerpoint/2010/main" val="2144046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331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407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ullet Text or Content">
    <p:spTree>
      <p:nvGrpSpPr>
        <p:cNvPr id="1" name=""/>
        <p:cNvGrpSpPr/>
        <p:nvPr/>
      </p:nvGrpSpPr>
      <p:grpSpPr>
        <a:xfrm>
          <a:off x="0" y="0"/>
          <a:ext cx="0" cy="0"/>
          <a:chOff x="0" y="0"/>
          <a:chExt cx="0" cy="0"/>
        </a:xfrm>
      </p:grpSpPr>
      <p:sp>
        <p:nvSpPr>
          <p:cNvPr id="11" name="Content Placeholder 10"/>
          <p:cNvSpPr>
            <a:spLocks noGrp="1"/>
          </p:cNvSpPr>
          <p:nvPr>
            <p:ph sz="quarter" idx="14"/>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618750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B3AEC02-2D90-4A9F-A615-8965F153BB03}" type="datetime1">
              <a:rPr lang="en-GB" smtClean="0"/>
              <a:t>24/11/2019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2433722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atin typeface="Calibri" panose="020F0502020204030204" pitchFamily="34" charset="0"/>
              </a:defRPr>
            </a:lvl1pPr>
          </a:lstStyle>
          <a:p>
            <a:pPr>
              <a:defRPr/>
            </a:pPr>
            <a:endParaRPr lang="en-GB" dirty="0">
              <a:solidFill>
                <a:srgbClr val="000000"/>
              </a:solidFill>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8247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87243A-8154-4D05-89EE-38A4A53D2881}" type="datetime1">
              <a:rPr lang="en-GB" smtClean="0"/>
              <a:t>24/11/2019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1471623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F937C6-8EBF-44C6-9660-7679E55153C6}" type="datetime1">
              <a:rPr lang="en-GB" smtClean="0"/>
              <a:t>24/11/2019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5778986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643EAB4-FA15-4F97-9ED8-2EA918520AB9}" type="datetime1">
              <a:rPr lang="en-GB" smtClean="0"/>
              <a:t>24/11/2019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974174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0279295-537F-45DA-811D-E25E00D2C581}" type="datetime1">
              <a:rPr lang="en-GB" smtClean="0"/>
              <a:t>24/11/2019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3499562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6890DC3-8DEB-4F0C-AAAE-364F59E94901}" type="datetime1">
              <a:rPr lang="en-GB" smtClean="0"/>
              <a:t>24/11/2019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2335004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67F6E3-EFFA-4BCE-BCB5-8356F29181D5}" type="datetime1">
              <a:rPr lang="en-GB" smtClean="0"/>
              <a:t>24/11/2019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25709427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F441FC-29D1-4F92-9566-D003D9D859FA}" type="datetime1">
              <a:rPr lang="en-GB" smtClean="0"/>
              <a:t>24/11/2019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1117508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32A8C5-4D04-49B7-8B0B-5C44377030D8}" type="datetime1">
              <a:rPr lang="en-GB" smtClean="0"/>
              <a:t>24/11/2019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1538276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99BE29-673D-46A0-BBBD-86B36ADD6362}" type="datetime1">
              <a:rPr lang="en-GB" smtClean="0"/>
              <a:t>24/11/2019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1809171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67F9C85-F82E-4891-8428-514F3E26077D}" type="datetime1">
              <a:rPr lang="en-GB" smtClean="0"/>
              <a:t>24/11/2019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4155101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GB" dirty="0">
              <a:solidFill>
                <a:srgbClr val="000000"/>
              </a:solidFill>
            </a:endParaRPr>
          </a:p>
        </p:txBody>
      </p:sp>
      <p:sp>
        <p:nvSpPr>
          <p:cNvPr id="9" name="Slide Number Placeholder 5"/>
          <p:cNvSpPr>
            <a:spLocks noGrp="1"/>
          </p:cNvSpPr>
          <p:nvPr>
            <p:ph type="sldNum" sz="quarter" idx="11"/>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56494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IRIA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95288" y="6237288"/>
            <a:ext cx="61929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altLang="en-US" sz="2000" dirty="0">
                <a:solidFill>
                  <a:srgbClr val="669900"/>
                </a:solidFill>
                <a:latin typeface="Calibri" panose="020F0502020204030204" pitchFamily="34" charset="0"/>
                <a:cs typeface="Arial" charset="0"/>
              </a:rPr>
              <a:t>www.ciria.org | www.susdrain.org</a:t>
            </a:r>
          </a:p>
        </p:txBody>
      </p:sp>
      <p:sp>
        <p:nvSpPr>
          <p:cNvPr id="7170" name="Rectangle 2"/>
          <p:cNvSpPr>
            <a:spLocks noGrp="1" noChangeArrowheads="1"/>
          </p:cNvSpPr>
          <p:nvPr>
            <p:ph type="ctrTitle"/>
          </p:nvPr>
        </p:nvSpPr>
        <p:spPr>
          <a:xfrm>
            <a:off x="468313" y="2130425"/>
            <a:ext cx="7989887" cy="1470025"/>
          </a:xfrm>
        </p:spPr>
        <p:txBody>
          <a:bodyPr/>
          <a:lstStyle>
            <a:lvl1pPr>
              <a:defRPr>
                <a:latin typeface="Calibri" panose="020F0502020204030204" pitchFamily="34" charset="0"/>
              </a:defRPr>
            </a:lvl1pPr>
          </a:lstStyle>
          <a:p>
            <a:pPr lvl="0"/>
            <a:r>
              <a:rPr lang="en-US" altLang="en-US" noProof="0"/>
              <a:t>Click to edit Master title style</a:t>
            </a:r>
            <a:endParaRPr lang="en-GB" altLang="en-US" noProof="0" dirty="0"/>
          </a:p>
        </p:txBody>
      </p:sp>
      <p:sp>
        <p:nvSpPr>
          <p:cNvPr id="7171" name="Rectangle 3"/>
          <p:cNvSpPr>
            <a:spLocks noGrp="1" noChangeArrowheads="1"/>
          </p:cNvSpPr>
          <p:nvPr>
            <p:ph type="subTitle" idx="1"/>
          </p:nvPr>
        </p:nvSpPr>
        <p:spPr>
          <a:xfrm>
            <a:off x="468313" y="3886200"/>
            <a:ext cx="7304087" cy="1752600"/>
          </a:xfrm>
        </p:spPr>
        <p:txBody>
          <a:bodyPr/>
          <a:lstStyle>
            <a:lvl1pPr marL="0" indent="0">
              <a:buFontTx/>
              <a:buNone/>
              <a:defRPr>
                <a:latin typeface="Calibri" panose="020F0502020204030204" pitchFamily="34" charset="0"/>
              </a:defRPr>
            </a:lvl1pPr>
          </a:lstStyle>
          <a:p>
            <a:pPr lvl="0"/>
            <a:r>
              <a:rPr lang="en-US" altLang="en-US" noProof="0"/>
              <a:t>Click to edit Master subtitle style</a:t>
            </a:r>
            <a:endParaRPr lang="en-GB" altLang="en-US" noProof="0" dirty="0"/>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80459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015645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anose="020F050202020403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70139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786587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Calibri" panose="020F050202020403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9" name="Slide Number Placeholder 5"/>
          <p:cNvSpPr>
            <a:spLocks noGrp="1"/>
          </p:cNvSpPr>
          <p:nvPr>
            <p:ph type="sldNum" sz="quarter" idx="11"/>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172268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endParaRPr lang="en-GB"/>
          </a:p>
        </p:txBody>
      </p:sp>
      <p:sp>
        <p:nvSpPr>
          <p:cNvPr id="3"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87411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193966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28843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797860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5165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endParaRPr lang="en-GB"/>
          </a:p>
        </p:txBody>
      </p:sp>
      <p:sp>
        <p:nvSpPr>
          <p:cNvPr id="3" name="Rectangle 5"/>
          <p:cNvSpPr>
            <a:spLocks noGrp="1" noChangeArrowheads="1"/>
          </p:cNvSpPr>
          <p:nvPr>
            <p:ph type="ftr" sz="quarter" idx="10"/>
          </p:nvPr>
        </p:nvSpPr>
        <p:spPr>
          <a:ln/>
        </p:spPr>
        <p:txBody>
          <a:bodyPr/>
          <a:lstStyle>
            <a:lvl1pPr>
              <a:defRPr>
                <a:latin typeface="Calibri" panose="020F0502020204030204" pitchFamily="34" charset="0"/>
              </a:defRPr>
            </a:lvl1pPr>
          </a:lstStyle>
          <a:p>
            <a:pPr>
              <a:defRPr/>
            </a:pPr>
            <a:endParaRPr lang="en-GB" dirty="0">
              <a:solidFill>
                <a:srgbClr val="000000"/>
              </a:solidFill>
            </a:endParaRPr>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786739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33163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IRIA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95288" y="6237288"/>
            <a:ext cx="61929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altLang="en-US" sz="2000" dirty="0">
                <a:solidFill>
                  <a:srgbClr val="669900"/>
                </a:solidFill>
                <a:latin typeface="Calibri" panose="020F0502020204030204" pitchFamily="34" charset="0"/>
                <a:cs typeface="Arial" charset="0"/>
              </a:rPr>
              <a:t>www.ciria.org | www.susdrain.org</a:t>
            </a:r>
          </a:p>
        </p:txBody>
      </p:sp>
      <p:sp>
        <p:nvSpPr>
          <p:cNvPr id="7170" name="Rectangle 2"/>
          <p:cNvSpPr>
            <a:spLocks noGrp="1" noChangeArrowheads="1"/>
          </p:cNvSpPr>
          <p:nvPr>
            <p:ph type="ctrTitle"/>
          </p:nvPr>
        </p:nvSpPr>
        <p:spPr>
          <a:xfrm>
            <a:off x="468313" y="2130425"/>
            <a:ext cx="7989887" cy="1470025"/>
          </a:xfrm>
        </p:spPr>
        <p:txBody>
          <a:bodyPr/>
          <a:lstStyle>
            <a:lvl1pPr>
              <a:defRPr>
                <a:latin typeface="Calibri" panose="020F0502020204030204" pitchFamily="34" charset="0"/>
              </a:defRPr>
            </a:lvl1pPr>
          </a:lstStyle>
          <a:p>
            <a:pPr lvl="0"/>
            <a:r>
              <a:rPr lang="en-US" altLang="en-US" noProof="0"/>
              <a:t>Click to edit Master title style</a:t>
            </a:r>
            <a:endParaRPr lang="en-GB" altLang="en-US" noProof="0" dirty="0"/>
          </a:p>
        </p:txBody>
      </p:sp>
      <p:sp>
        <p:nvSpPr>
          <p:cNvPr id="7171" name="Rectangle 3"/>
          <p:cNvSpPr>
            <a:spLocks noGrp="1" noChangeArrowheads="1"/>
          </p:cNvSpPr>
          <p:nvPr>
            <p:ph type="subTitle" idx="1"/>
          </p:nvPr>
        </p:nvSpPr>
        <p:spPr>
          <a:xfrm>
            <a:off x="468313" y="3886200"/>
            <a:ext cx="7304087" cy="1752600"/>
          </a:xfrm>
        </p:spPr>
        <p:txBody>
          <a:bodyPr/>
          <a:lstStyle>
            <a:lvl1pPr marL="0" indent="0">
              <a:buFontTx/>
              <a:buNone/>
              <a:defRPr>
                <a:latin typeface="Calibri" panose="020F0502020204030204" pitchFamily="34" charset="0"/>
              </a:defRPr>
            </a:lvl1pPr>
          </a:lstStyle>
          <a:p>
            <a:pPr lvl="0"/>
            <a:r>
              <a:rPr lang="en-US" altLang="en-US" noProof="0"/>
              <a:t>Click to edit Master subtitle style</a:t>
            </a:r>
            <a:endParaRPr lang="en-GB" altLang="en-US" noProof="0" dirty="0"/>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375362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50011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anose="020F050202020403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370760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54503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9" name="Slide Number Placeholder 5"/>
          <p:cNvSpPr>
            <a:spLocks noGrp="1"/>
          </p:cNvSpPr>
          <p:nvPr>
            <p:ph type="sldNum" sz="quarter" idx="11"/>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660145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999274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465656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49865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61624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atin typeface="Calibri" panose="020F0502020204030204" pitchFamily="34" charset="0"/>
              </a:defRPr>
            </a:lvl1pPr>
          </a:lstStyle>
          <a:p>
            <a:pPr>
              <a:defRPr/>
            </a:pPr>
            <a:endParaRPr lang="en-GB" dirty="0">
              <a:solidFill>
                <a:srgbClr val="000000"/>
              </a:solidFill>
            </a:endParaRPr>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59390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713927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883453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IRIA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95288" y="6237288"/>
            <a:ext cx="61929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altLang="en-US" sz="2000" dirty="0">
                <a:solidFill>
                  <a:srgbClr val="669900"/>
                </a:solidFill>
                <a:latin typeface="Calibri" panose="020F0502020204030204" pitchFamily="34" charset="0"/>
                <a:cs typeface="Arial" charset="0"/>
              </a:rPr>
              <a:t>www.ciria.org | www.susdrain.org</a:t>
            </a:r>
          </a:p>
        </p:txBody>
      </p:sp>
      <p:sp>
        <p:nvSpPr>
          <p:cNvPr id="7170" name="Rectangle 2"/>
          <p:cNvSpPr>
            <a:spLocks noGrp="1" noChangeArrowheads="1"/>
          </p:cNvSpPr>
          <p:nvPr>
            <p:ph type="ctrTitle"/>
          </p:nvPr>
        </p:nvSpPr>
        <p:spPr>
          <a:xfrm>
            <a:off x="468313" y="2130425"/>
            <a:ext cx="7989887" cy="1470025"/>
          </a:xfrm>
        </p:spPr>
        <p:txBody>
          <a:bodyPr/>
          <a:lstStyle>
            <a:lvl1pPr>
              <a:defRPr>
                <a:latin typeface="Calibri" panose="020F0502020204030204" pitchFamily="34" charset="0"/>
              </a:defRPr>
            </a:lvl1pPr>
          </a:lstStyle>
          <a:p>
            <a:pPr lvl="0"/>
            <a:r>
              <a:rPr lang="en-US" altLang="en-US" noProof="0"/>
              <a:t>Click to edit Master title style</a:t>
            </a:r>
            <a:endParaRPr lang="en-GB" altLang="en-US" noProof="0" dirty="0"/>
          </a:p>
        </p:txBody>
      </p:sp>
      <p:sp>
        <p:nvSpPr>
          <p:cNvPr id="7171" name="Rectangle 3"/>
          <p:cNvSpPr>
            <a:spLocks noGrp="1" noChangeArrowheads="1"/>
          </p:cNvSpPr>
          <p:nvPr>
            <p:ph type="subTitle" idx="1"/>
          </p:nvPr>
        </p:nvSpPr>
        <p:spPr>
          <a:xfrm>
            <a:off x="468313" y="3886200"/>
            <a:ext cx="7304087" cy="1752600"/>
          </a:xfrm>
        </p:spPr>
        <p:txBody>
          <a:bodyPr/>
          <a:lstStyle>
            <a:lvl1pPr marL="0" indent="0">
              <a:buFontTx/>
              <a:buNone/>
              <a:defRPr>
                <a:latin typeface="Calibri" panose="020F0502020204030204" pitchFamily="34" charset="0"/>
              </a:defRPr>
            </a:lvl1pPr>
          </a:lstStyle>
          <a:p>
            <a:pPr lvl="0"/>
            <a:r>
              <a:rPr lang="en-US" altLang="en-US" noProof="0"/>
              <a:t>Click to edit Master subtitle style</a:t>
            </a:r>
            <a:endParaRPr lang="en-GB" altLang="en-US" noProof="0" dirty="0"/>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26562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277960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888506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682684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9" name="Slide Number Placeholder 5"/>
          <p:cNvSpPr>
            <a:spLocks noGrp="1"/>
          </p:cNvSpPr>
          <p:nvPr>
            <p:ph type="sldNum" sz="quarter" idx="11"/>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412438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endParaRPr lang="en-GB"/>
          </a:p>
        </p:txBody>
      </p:sp>
      <p:sp>
        <p:nvSpPr>
          <p:cNvPr id="3"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88859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435406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1902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Calibri" panose="020F050202020403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Calibri" panose="020F0502020204030204" pitchFamily="34" charset="0"/>
              </a:defRPr>
            </a:lvl1pPr>
          </a:lstStyle>
          <a:p>
            <a:pPr>
              <a:defRPr/>
            </a:pPr>
            <a:endParaRPr lang="en-GB" dirty="0">
              <a:solidFill>
                <a:srgbClr val="000000"/>
              </a:solidFill>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71625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108471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89496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7624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109534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316705D-06A7-4041-ADDE-28382A289E90}" type="datetime1">
              <a:rPr lang="en-GB" smtClean="0">
                <a:solidFill>
                  <a:prstClr val="black">
                    <a:tint val="75000"/>
                  </a:prstClr>
                </a:solidFill>
              </a:rPr>
              <a:t>24/11/2019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424359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2D1FEF-24D6-4859-8371-DA64B99FDB58}" type="datetime1">
              <a:rPr lang="en-GB" smtClean="0">
                <a:solidFill>
                  <a:prstClr val="black">
                    <a:tint val="75000"/>
                  </a:prstClr>
                </a:solidFill>
              </a:rPr>
              <a:t>24/11/2019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639011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78015-F418-4CE4-AE27-6583B0306A2E}" type="datetime1">
              <a:rPr lang="en-GB" smtClean="0">
                <a:solidFill>
                  <a:prstClr val="black">
                    <a:tint val="75000"/>
                  </a:prstClr>
                </a:solidFill>
              </a:rPr>
              <a:t>24/11/2019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97461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6D22375-A9E4-4E97-AF4C-B9E6F182CAAA}" type="datetime1">
              <a:rPr lang="en-GB" smtClean="0">
                <a:solidFill>
                  <a:prstClr val="black">
                    <a:tint val="75000"/>
                  </a:prstClr>
                </a:solidFill>
              </a:rPr>
              <a:t>24/11/2019</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040985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1AE4DDA-1496-4088-8535-27C8264990B4}" type="datetime1">
              <a:rPr lang="en-GB" smtClean="0">
                <a:solidFill>
                  <a:prstClr val="black">
                    <a:tint val="75000"/>
                  </a:prstClr>
                </a:solidFill>
              </a:rPr>
              <a:t>24/11/2019</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182529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A098F66-1DEF-4E43-8DF8-CCD1C59718A3}" type="datetime1">
              <a:rPr lang="en-GB" smtClean="0">
                <a:solidFill>
                  <a:prstClr val="black">
                    <a:tint val="75000"/>
                  </a:prstClr>
                </a:solidFill>
              </a:rPr>
              <a:t>24/11/2019</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003352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A474B-E29C-45D0-9819-5962F9F1191B}" type="datetime1">
              <a:rPr lang="en-GB" smtClean="0">
                <a:solidFill>
                  <a:prstClr val="black">
                    <a:tint val="75000"/>
                  </a:prstClr>
                </a:solidFill>
              </a:rPr>
              <a:t>24/11/2019</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57644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dirty="0">
              <a:solidFill>
                <a:srgbClr val="000000"/>
              </a:solidFill>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171520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016FD6-69AC-4A42-AA38-A6E79AD3A2F5}" type="datetime1">
              <a:rPr lang="en-GB" smtClean="0">
                <a:solidFill>
                  <a:prstClr val="black">
                    <a:tint val="75000"/>
                  </a:prstClr>
                </a:solidFill>
              </a:rPr>
              <a:t>24/11/2019</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271849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2BFF5A-8194-45C9-99A9-DA51AC9A4AF4}" type="datetime1">
              <a:rPr lang="en-GB" smtClean="0">
                <a:solidFill>
                  <a:prstClr val="black">
                    <a:tint val="75000"/>
                  </a:prstClr>
                </a:solidFill>
              </a:rPr>
              <a:t>24/11/2019</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818935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5F6C5F-25FC-4ACD-8B8A-A16F90C7EB8C}" type="datetime1">
              <a:rPr lang="en-GB" smtClean="0">
                <a:solidFill>
                  <a:prstClr val="black">
                    <a:tint val="75000"/>
                  </a:prstClr>
                </a:solidFill>
              </a:rPr>
              <a:t>24/11/2019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590716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4BA9A72-2423-4CA8-9194-E80F1E665148}" type="datetime1">
              <a:rPr lang="en-GB" smtClean="0">
                <a:solidFill>
                  <a:prstClr val="black">
                    <a:tint val="75000"/>
                  </a:prstClr>
                </a:solidFill>
              </a:rPr>
              <a:t>24/11/2019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732922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9EBA828-9C7B-4293-AB18-ACF2FC93BD18}" type="datetime1">
              <a:rPr lang="en-GB" smtClean="0">
                <a:solidFill>
                  <a:prstClr val="black">
                    <a:tint val="75000"/>
                  </a:prstClr>
                </a:solidFill>
              </a:rPr>
              <a:t>24/11/2019</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31378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3.jpeg"/><Relationship Id="rId2" Type="http://schemas.openxmlformats.org/officeDocument/2006/relationships/slideLayout" Target="../slideLayouts/slideLayout26.xml"/><Relationship Id="rId16" Type="http://schemas.openxmlformats.org/officeDocument/2006/relationships/image" Target="../media/image1.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3.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3.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alphaModFix amt="1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95288" y="6237288"/>
            <a:ext cx="4032696" cy="400110"/>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GB" sz="2000" u="none" dirty="0">
                <a:solidFill>
                  <a:srgbClr val="669900"/>
                </a:solidFill>
                <a:latin typeface="Calibri" panose="020F0502020204030204" pitchFamily="34" charset="0"/>
                <a:cs typeface="Arial" panose="020B0604020202020204" pitchFamily="34" charset="0"/>
              </a:rPr>
              <a:t>www.ciria.org | www.susdrain.org </a:t>
            </a:r>
            <a:endParaRPr lang="en-GB" sz="2000" dirty="0">
              <a:solidFill>
                <a:srgbClr val="669900"/>
              </a:solidFill>
              <a:latin typeface="Calibri" panose="020F0502020204030204" pitchFamily="34" charset="0"/>
              <a:cs typeface="Arial" panose="020B0604020202020204" pitchFamily="34" charset="0"/>
            </a:endParaRPr>
          </a:p>
        </p:txBody>
      </p:sp>
      <p:sp>
        <p:nvSpPr>
          <p:cNvPr id="4099" name="Rectangle 3"/>
          <p:cNvSpPr>
            <a:spLocks noGrp="1" noChangeArrowheads="1"/>
          </p:cNvSpPr>
          <p:nvPr>
            <p:ph type="title"/>
          </p:nvPr>
        </p:nvSpPr>
        <p:spPr bwMode="auto">
          <a:xfrm>
            <a:off x="457200" y="274638"/>
            <a:ext cx="7067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100"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Calibri" panose="020F0502020204030204" pitchFamily="34" charset="0"/>
              </a:defRPr>
            </a:lvl1pPr>
          </a:lstStyle>
          <a:p>
            <a:pPr fontAlgn="base">
              <a:spcBef>
                <a:spcPct val="0"/>
              </a:spcBef>
              <a:spcAft>
                <a:spcPct val="0"/>
              </a:spcAft>
              <a:defRPr/>
            </a:pPr>
            <a:endParaRPr lang="en-GB" dirty="0">
              <a:solidFill>
                <a:srgbClr val="000000"/>
              </a:solidFill>
              <a:cs typeface="Arial" pitchFamily="34" charset="0"/>
            </a:endParaRPr>
          </a:p>
        </p:txBody>
      </p:sp>
      <p:pic>
        <p:nvPicPr>
          <p:cNvPr id="4103" name="Picture 7" descr="CIRIA logo"/>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5142185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0" r:id="rId12"/>
  </p:sldLayoutIdLst>
  <p:hf hdr="0" ftr="0" dt="0"/>
  <p:txStyles>
    <p:titleStyle>
      <a:lvl1pPr algn="l" rtl="0" eaLnBrk="0" fontAlgn="base" hangingPunct="0">
        <a:spcBef>
          <a:spcPct val="0"/>
        </a:spcBef>
        <a:spcAft>
          <a:spcPct val="0"/>
        </a:spcAft>
        <a:defRPr sz="3600">
          <a:solidFill>
            <a:srgbClr val="669900"/>
          </a:solidFill>
          <a:latin typeface="Calibri" panose="020F0502020204030204" pitchFamily="34" charset="0"/>
          <a:ea typeface="+mj-ea"/>
          <a:cs typeface="+mj-cs"/>
        </a:defRPr>
      </a:lvl1pPr>
      <a:lvl2pPr algn="l" rtl="0" eaLnBrk="0" fontAlgn="base" hangingPunct="0">
        <a:spcBef>
          <a:spcPct val="0"/>
        </a:spcBef>
        <a:spcAft>
          <a:spcPct val="0"/>
        </a:spcAft>
        <a:defRPr sz="3600">
          <a:solidFill>
            <a:srgbClr val="669900"/>
          </a:solidFill>
          <a:latin typeface="Tahoma" pitchFamily="34" charset="0"/>
        </a:defRPr>
      </a:lvl2pPr>
      <a:lvl3pPr algn="l" rtl="0" eaLnBrk="0" fontAlgn="base" hangingPunct="0">
        <a:spcBef>
          <a:spcPct val="0"/>
        </a:spcBef>
        <a:spcAft>
          <a:spcPct val="0"/>
        </a:spcAft>
        <a:defRPr sz="3600">
          <a:solidFill>
            <a:srgbClr val="669900"/>
          </a:solidFill>
          <a:latin typeface="Tahoma" pitchFamily="34" charset="0"/>
        </a:defRPr>
      </a:lvl3pPr>
      <a:lvl4pPr algn="l" rtl="0" eaLnBrk="0" fontAlgn="base" hangingPunct="0">
        <a:spcBef>
          <a:spcPct val="0"/>
        </a:spcBef>
        <a:spcAft>
          <a:spcPct val="0"/>
        </a:spcAft>
        <a:defRPr sz="3600">
          <a:solidFill>
            <a:srgbClr val="669900"/>
          </a:solidFill>
          <a:latin typeface="Tahoma" pitchFamily="34" charset="0"/>
        </a:defRPr>
      </a:lvl4pPr>
      <a:lvl5pPr algn="l" rtl="0" eaLnBrk="0" fontAlgn="base" hangingPunct="0">
        <a:spcBef>
          <a:spcPct val="0"/>
        </a:spcBef>
        <a:spcAft>
          <a:spcPct val="0"/>
        </a:spcAft>
        <a:defRPr sz="3600">
          <a:solidFill>
            <a:srgbClr val="669900"/>
          </a:solidFill>
          <a:latin typeface="Tahoma" pitchFamily="34" charset="0"/>
        </a:defRPr>
      </a:lvl5pPr>
      <a:lvl6pPr marL="457200" algn="l" rtl="0" fontAlgn="base">
        <a:spcBef>
          <a:spcPct val="0"/>
        </a:spcBef>
        <a:spcAft>
          <a:spcPct val="0"/>
        </a:spcAft>
        <a:defRPr sz="3600">
          <a:solidFill>
            <a:srgbClr val="669900"/>
          </a:solidFill>
          <a:latin typeface="Tahoma" pitchFamily="34" charset="0"/>
        </a:defRPr>
      </a:lvl6pPr>
      <a:lvl7pPr marL="914400" algn="l" rtl="0" fontAlgn="base">
        <a:spcBef>
          <a:spcPct val="0"/>
        </a:spcBef>
        <a:spcAft>
          <a:spcPct val="0"/>
        </a:spcAft>
        <a:defRPr sz="3600">
          <a:solidFill>
            <a:srgbClr val="669900"/>
          </a:solidFill>
          <a:latin typeface="Tahoma" pitchFamily="34" charset="0"/>
        </a:defRPr>
      </a:lvl7pPr>
      <a:lvl8pPr marL="1371600" algn="l" rtl="0" fontAlgn="base">
        <a:spcBef>
          <a:spcPct val="0"/>
        </a:spcBef>
        <a:spcAft>
          <a:spcPct val="0"/>
        </a:spcAft>
        <a:defRPr sz="3600">
          <a:solidFill>
            <a:srgbClr val="669900"/>
          </a:solidFill>
          <a:latin typeface="Tahoma" pitchFamily="34" charset="0"/>
        </a:defRPr>
      </a:lvl8pPr>
      <a:lvl9pPr marL="1828800" algn="l" rtl="0" fontAlgn="base">
        <a:spcBef>
          <a:spcPct val="0"/>
        </a:spcBef>
        <a:spcAft>
          <a:spcPct val="0"/>
        </a:spcAft>
        <a:defRPr sz="3600">
          <a:solidFill>
            <a:srgbClr val="669900"/>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25010-FADE-4013-9190-CD7E3DC6A407}" type="datetime1">
              <a:rPr lang="en-GB" smtClean="0"/>
              <a:t>24/11/2019</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t>‹#›</a:t>
            </a:fld>
            <a:endParaRPr lang="en-GB" dirty="0"/>
          </a:p>
        </p:txBody>
      </p:sp>
    </p:spTree>
    <p:extLst>
      <p:ext uri="{BB962C8B-B14F-4D97-AF65-F5344CB8AC3E}">
        <p14:creationId xmlns:p14="http://schemas.microsoft.com/office/powerpoint/2010/main" val="396128659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screen">
            <a:alphaModFix amt="1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95288" y="6237288"/>
            <a:ext cx="2447925" cy="396875"/>
          </a:xfrm>
          <a:prstGeom prst="rect">
            <a:avLst/>
          </a:prstGeom>
          <a:no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GB" sz="2000" dirty="0">
                <a:solidFill>
                  <a:srgbClr val="669900"/>
                </a:solidFill>
                <a:latin typeface="Tahoma" pitchFamily="34" charset="0"/>
                <a:cs typeface="Arial" pitchFamily="34" charset="0"/>
              </a:rPr>
              <a:t>www.ciria.org</a:t>
            </a:r>
          </a:p>
        </p:txBody>
      </p:sp>
      <p:sp>
        <p:nvSpPr>
          <p:cNvPr id="3075" name="Rectangle 3"/>
          <p:cNvSpPr>
            <a:spLocks noGrp="1" noChangeArrowheads="1"/>
          </p:cNvSpPr>
          <p:nvPr>
            <p:ph type="title"/>
          </p:nvPr>
        </p:nvSpPr>
        <p:spPr bwMode="auto">
          <a:xfrm>
            <a:off x="457200" y="274638"/>
            <a:ext cx="7067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076"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pitchFamily="34" charset="0"/>
              </a:defRPr>
            </a:lvl1pPr>
          </a:lstStyle>
          <a:p>
            <a:pPr fontAlgn="base">
              <a:spcBef>
                <a:spcPct val="0"/>
              </a:spcBef>
              <a:spcAft>
                <a:spcPct val="0"/>
              </a:spcAft>
              <a:defRPr/>
            </a:pPr>
            <a:endParaRPr lang="en-GB" dirty="0"/>
          </a:p>
        </p:txBody>
      </p:sp>
      <p:pic>
        <p:nvPicPr>
          <p:cNvPr id="3079" name="Picture 7" descr="CIRIA logo"/>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4992421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hf hdr="0" ftr="0" dt="0"/>
  <p:txStyles>
    <p:titleStyle>
      <a:lvl1pPr algn="l" rtl="0" eaLnBrk="0" fontAlgn="base" hangingPunct="0">
        <a:spcBef>
          <a:spcPct val="0"/>
        </a:spcBef>
        <a:spcAft>
          <a:spcPct val="0"/>
        </a:spcAft>
        <a:defRPr sz="3600">
          <a:solidFill>
            <a:srgbClr val="669900"/>
          </a:solidFill>
          <a:latin typeface="+mj-lt"/>
          <a:ea typeface="+mj-ea"/>
          <a:cs typeface="+mj-cs"/>
        </a:defRPr>
      </a:lvl1pPr>
      <a:lvl2pPr algn="l" rtl="0" eaLnBrk="0" fontAlgn="base" hangingPunct="0">
        <a:spcBef>
          <a:spcPct val="0"/>
        </a:spcBef>
        <a:spcAft>
          <a:spcPct val="0"/>
        </a:spcAft>
        <a:defRPr sz="3600">
          <a:solidFill>
            <a:srgbClr val="669900"/>
          </a:solidFill>
          <a:latin typeface="Tahoma" pitchFamily="34" charset="0"/>
        </a:defRPr>
      </a:lvl2pPr>
      <a:lvl3pPr algn="l" rtl="0" eaLnBrk="0" fontAlgn="base" hangingPunct="0">
        <a:spcBef>
          <a:spcPct val="0"/>
        </a:spcBef>
        <a:spcAft>
          <a:spcPct val="0"/>
        </a:spcAft>
        <a:defRPr sz="3600">
          <a:solidFill>
            <a:srgbClr val="669900"/>
          </a:solidFill>
          <a:latin typeface="Tahoma" pitchFamily="34" charset="0"/>
        </a:defRPr>
      </a:lvl3pPr>
      <a:lvl4pPr algn="l" rtl="0" eaLnBrk="0" fontAlgn="base" hangingPunct="0">
        <a:spcBef>
          <a:spcPct val="0"/>
        </a:spcBef>
        <a:spcAft>
          <a:spcPct val="0"/>
        </a:spcAft>
        <a:defRPr sz="3600">
          <a:solidFill>
            <a:srgbClr val="669900"/>
          </a:solidFill>
          <a:latin typeface="Tahoma" pitchFamily="34" charset="0"/>
        </a:defRPr>
      </a:lvl4pPr>
      <a:lvl5pPr algn="l" rtl="0" eaLnBrk="0" fontAlgn="base" hangingPunct="0">
        <a:spcBef>
          <a:spcPct val="0"/>
        </a:spcBef>
        <a:spcAft>
          <a:spcPct val="0"/>
        </a:spcAft>
        <a:defRPr sz="3600">
          <a:solidFill>
            <a:srgbClr val="669900"/>
          </a:solidFill>
          <a:latin typeface="Tahoma" pitchFamily="34" charset="0"/>
        </a:defRPr>
      </a:lvl5pPr>
      <a:lvl6pPr marL="457200" algn="l" rtl="0" fontAlgn="base">
        <a:spcBef>
          <a:spcPct val="0"/>
        </a:spcBef>
        <a:spcAft>
          <a:spcPct val="0"/>
        </a:spcAft>
        <a:defRPr sz="3600">
          <a:solidFill>
            <a:srgbClr val="669900"/>
          </a:solidFill>
          <a:latin typeface="Tahoma" pitchFamily="34" charset="0"/>
        </a:defRPr>
      </a:lvl6pPr>
      <a:lvl7pPr marL="914400" algn="l" rtl="0" fontAlgn="base">
        <a:spcBef>
          <a:spcPct val="0"/>
        </a:spcBef>
        <a:spcAft>
          <a:spcPct val="0"/>
        </a:spcAft>
        <a:defRPr sz="3600">
          <a:solidFill>
            <a:srgbClr val="669900"/>
          </a:solidFill>
          <a:latin typeface="Tahoma" pitchFamily="34" charset="0"/>
        </a:defRPr>
      </a:lvl7pPr>
      <a:lvl8pPr marL="1371600" algn="l" rtl="0" fontAlgn="base">
        <a:spcBef>
          <a:spcPct val="0"/>
        </a:spcBef>
        <a:spcAft>
          <a:spcPct val="0"/>
        </a:spcAft>
        <a:defRPr sz="3600">
          <a:solidFill>
            <a:srgbClr val="669900"/>
          </a:solidFill>
          <a:latin typeface="Tahoma" pitchFamily="34" charset="0"/>
        </a:defRPr>
      </a:lvl8pPr>
      <a:lvl9pPr marL="1828800" algn="l" rtl="0" fontAlgn="base">
        <a:spcBef>
          <a:spcPct val="0"/>
        </a:spcBef>
        <a:spcAft>
          <a:spcPct val="0"/>
        </a:spcAft>
        <a:defRPr sz="3600">
          <a:solidFill>
            <a:srgbClr val="669900"/>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9DBB51-D30A-469D-909F-AA91D887EEB5}" type="datetime1">
              <a:rPr lang="en-GB" smtClean="0"/>
              <a:t>24/11/2019</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40F74-9831-4FB2-89A7-1FA51E02701C}" type="slidenum">
              <a:rPr lang="en-GB" smtClean="0"/>
              <a:t>‹#›</a:t>
            </a:fld>
            <a:endParaRPr lang="en-GB" dirty="0"/>
          </a:p>
        </p:txBody>
      </p:sp>
    </p:spTree>
    <p:extLst>
      <p:ext uri="{BB962C8B-B14F-4D97-AF65-F5344CB8AC3E}">
        <p14:creationId xmlns:p14="http://schemas.microsoft.com/office/powerpoint/2010/main" val="191194784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57200" y="274638"/>
            <a:ext cx="70675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1031" name="Picture 7" descr="CIRIA logo"/>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395288" y="6237288"/>
            <a:ext cx="61929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altLang="en-US" sz="2000" dirty="0">
                <a:solidFill>
                  <a:srgbClr val="669900"/>
                </a:solidFill>
                <a:latin typeface="Calibri" panose="020F0502020204030204" pitchFamily="34" charset="0"/>
                <a:cs typeface="Arial" charset="0"/>
              </a:rPr>
              <a:t>www.ciria.org | www.susdrain.org</a:t>
            </a: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9133673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hdr="0" ftr="0" dt="0"/>
  <p:txStyles>
    <p:titleStyle>
      <a:lvl1pPr algn="l" rtl="0" eaLnBrk="1" fontAlgn="base" hangingPunct="1">
        <a:spcBef>
          <a:spcPct val="0"/>
        </a:spcBef>
        <a:spcAft>
          <a:spcPct val="0"/>
        </a:spcAft>
        <a:defRPr sz="3600">
          <a:solidFill>
            <a:srgbClr val="669900"/>
          </a:solidFill>
          <a:latin typeface="Calibri" panose="020F0502020204030204" pitchFamily="34" charset="0"/>
          <a:ea typeface="+mj-ea"/>
          <a:cs typeface="Arial" panose="020B0604020202020204" pitchFamily="34" charset="0"/>
        </a:defRPr>
      </a:lvl1pPr>
      <a:lvl2pPr algn="l" rtl="0" eaLnBrk="1" fontAlgn="base" hangingPunct="1">
        <a:spcBef>
          <a:spcPct val="0"/>
        </a:spcBef>
        <a:spcAft>
          <a:spcPct val="0"/>
        </a:spcAft>
        <a:defRPr sz="3600">
          <a:solidFill>
            <a:srgbClr val="669900"/>
          </a:solidFill>
          <a:latin typeface="Arial" charset="0"/>
          <a:cs typeface="Arial" charset="0"/>
        </a:defRPr>
      </a:lvl2pPr>
      <a:lvl3pPr algn="l" rtl="0" eaLnBrk="1" fontAlgn="base" hangingPunct="1">
        <a:spcBef>
          <a:spcPct val="0"/>
        </a:spcBef>
        <a:spcAft>
          <a:spcPct val="0"/>
        </a:spcAft>
        <a:defRPr sz="3600">
          <a:solidFill>
            <a:srgbClr val="669900"/>
          </a:solidFill>
          <a:latin typeface="Arial" charset="0"/>
          <a:cs typeface="Arial" charset="0"/>
        </a:defRPr>
      </a:lvl3pPr>
      <a:lvl4pPr algn="l" rtl="0" eaLnBrk="1" fontAlgn="base" hangingPunct="1">
        <a:spcBef>
          <a:spcPct val="0"/>
        </a:spcBef>
        <a:spcAft>
          <a:spcPct val="0"/>
        </a:spcAft>
        <a:defRPr sz="3600">
          <a:solidFill>
            <a:srgbClr val="669900"/>
          </a:solidFill>
          <a:latin typeface="Arial" charset="0"/>
          <a:cs typeface="Arial" charset="0"/>
        </a:defRPr>
      </a:lvl4pPr>
      <a:lvl5pPr algn="l" rtl="0" eaLnBrk="1" fontAlgn="base" hangingPunct="1">
        <a:spcBef>
          <a:spcPct val="0"/>
        </a:spcBef>
        <a:spcAft>
          <a:spcPct val="0"/>
        </a:spcAft>
        <a:defRPr sz="3600">
          <a:solidFill>
            <a:srgbClr val="669900"/>
          </a:solidFill>
          <a:latin typeface="Arial" charset="0"/>
          <a:cs typeface="Arial" charset="0"/>
        </a:defRPr>
      </a:lvl5pPr>
      <a:lvl6pPr marL="457200" algn="l" rtl="0" eaLnBrk="1" fontAlgn="base" hangingPunct="1">
        <a:spcBef>
          <a:spcPct val="0"/>
        </a:spcBef>
        <a:spcAft>
          <a:spcPct val="0"/>
        </a:spcAft>
        <a:defRPr sz="3600">
          <a:solidFill>
            <a:srgbClr val="669900"/>
          </a:solidFill>
          <a:latin typeface="Tahoma" pitchFamily="34" charset="0"/>
        </a:defRPr>
      </a:lvl6pPr>
      <a:lvl7pPr marL="914400" algn="l" rtl="0" eaLnBrk="1" fontAlgn="base" hangingPunct="1">
        <a:spcBef>
          <a:spcPct val="0"/>
        </a:spcBef>
        <a:spcAft>
          <a:spcPct val="0"/>
        </a:spcAft>
        <a:defRPr sz="3600">
          <a:solidFill>
            <a:srgbClr val="669900"/>
          </a:solidFill>
          <a:latin typeface="Tahoma" pitchFamily="34" charset="0"/>
        </a:defRPr>
      </a:lvl7pPr>
      <a:lvl8pPr marL="1371600" algn="l" rtl="0" eaLnBrk="1" fontAlgn="base" hangingPunct="1">
        <a:spcBef>
          <a:spcPct val="0"/>
        </a:spcBef>
        <a:spcAft>
          <a:spcPct val="0"/>
        </a:spcAft>
        <a:defRPr sz="3600">
          <a:solidFill>
            <a:srgbClr val="669900"/>
          </a:solidFill>
          <a:latin typeface="Tahoma" pitchFamily="34" charset="0"/>
        </a:defRPr>
      </a:lvl8pPr>
      <a:lvl9pPr marL="1828800" algn="l" rtl="0" eaLnBrk="1" fontAlgn="base" hangingPunct="1">
        <a:spcBef>
          <a:spcPct val="0"/>
        </a:spcBef>
        <a:spcAft>
          <a:spcPct val="0"/>
        </a:spcAft>
        <a:defRPr sz="3600">
          <a:solidFill>
            <a:srgbClr val="669900"/>
          </a:solidFill>
          <a:latin typeface="Tahoma" pitchFamily="34" charset="0"/>
        </a:defRPr>
      </a:lvl9pPr>
    </p:titleStyle>
    <p:bodyStyle>
      <a:lvl1pPr marL="342900" indent="-342900" algn="l" rtl="0" eaLnBrk="1" fontAlgn="base" hangingPunct="1">
        <a:spcBef>
          <a:spcPct val="20000"/>
        </a:spcBef>
        <a:spcAft>
          <a:spcPct val="0"/>
        </a:spcAft>
        <a:buFont typeface="Wingdings" pitchFamily="2" charset="2"/>
        <a:buChar char="§"/>
        <a:defRPr sz="3200">
          <a:solidFill>
            <a:schemeClr val="tx1"/>
          </a:solidFill>
          <a:latin typeface="Calibri" panose="020F050202020403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Wingdings"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lgn="l" rtl="0" eaLnBrk="1" fontAlgn="base" hangingPunct="1">
        <a:spcBef>
          <a:spcPct val="20000"/>
        </a:spcBef>
        <a:spcAft>
          <a:spcPct val="0"/>
        </a:spcAft>
        <a:buFont typeface="Wingdings" pitchFamily="2" charset="2"/>
        <a:buChar char="§"/>
        <a:defRPr sz="2400">
          <a:solidFill>
            <a:schemeClr val="tx1"/>
          </a:solidFill>
          <a:latin typeface="Calibri" panose="020F0502020204030204" pitchFamily="34" charset="0"/>
          <a:cs typeface="Arial" panose="020B0604020202020204" pitchFamily="34" charset="0"/>
        </a:defRPr>
      </a:lvl3pPr>
      <a:lvl4pPr marL="1600200" indent="-228600" algn="l" rtl="0" eaLnBrk="1" fontAlgn="base" hangingPunct="1">
        <a:spcBef>
          <a:spcPct val="20000"/>
        </a:spcBef>
        <a:spcAft>
          <a:spcPct val="0"/>
        </a:spcAft>
        <a:buFont typeface="Wingdings" pitchFamily="2" charset="2"/>
        <a:buChar char="§"/>
        <a:defRPr sz="2000">
          <a:solidFill>
            <a:schemeClr val="tx1"/>
          </a:solidFill>
          <a:latin typeface="Calibri" panose="020F0502020204030204" pitchFamily="34" charset="0"/>
          <a:cs typeface="Arial" panose="020B0604020202020204" pitchFamily="34" charset="0"/>
        </a:defRPr>
      </a:lvl4pPr>
      <a:lvl5pPr marL="2057400" indent="-228600" algn="l" rtl="0" eaLnBrk="1" fontAlgn="base" hangingPunct="1">
        <a:spcBef>
          <a:spcPct val="20000"/>
        </a:spcBef>
        <a:spcAft>
          <a:spcPct val="0"/>
        </a:spcAft>
        <a:buFont typeface="Wingdings" pitchFamily="2" charset="2"/>
        <a:buChar char="§"/>
        <a:defRPr sz="2000">
          <a:solidFill>
            <a:schemeClr val="tx1"/>
          </a:solidFill>
          <a:latin typeface="Calibri" panose="020F050202020403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57200" y="274638"/>
            <a:ext cx="70675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1031" name="Picture 7" descr="CIRIA logo"/>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395288" y="6237288"/>
            <a:ext cx="61929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altLang="en-US" sz="2000" dirty="0">
                <a:solidFill>
                  <a:srgbClr val="669900"/>
                </a:solidFill>
                <a:latin typeface="Calibri" panose="020F0502020204030204" pitchFamily="34" charset="0"/>
                <a:cs typeface="Arial" charset="0"/>
              </a:rPr>
              <a:t>www.ciria.org | www.susdrain.org</a:t>
            </a: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3453201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hdr="0" ftr="0" dt="0"/>
  <p:txStyles>
    <p:titleStyle>
      <a:lvl1pPr algn="l" rtl="0" eaLnBrk="1" fontAlgn="base" hangingPunct="1">
        <a:spcBef>
          <a:spcPct val="0"/>
        </a:spcBef>
        <a:spcAft>
          <a:spcPct val="0"/>
        </a:spcAft>
        <a:defRPr sz="3600">
          <a:solidFill>
            <a:srgbClr val="669900"/>
          </a:solidFill>
          <a:latin typeface="Calibri" panose="020F0502020204030204" pitchFamily="34" charset="0"/>
          <a:ea typeface="+mj-ea"/>
          <a:cs typeface="Arial" panose="020B0604020202020204" pitchFamily="34" charset="0"/>
        </a:defRPr>
      </a:lvl1pPr>
      <a:lvl2pPr algn="l" rtl="0" eaLnBrk="1" fontAlgn="base" hangingPunct="1">
        <a:spcBef>
          <a:spcPct val="0"/>
        </a:spcBef>
        <a:spcAft>
          <a:spcPct val="0"/>
        </a:spcAft>
        <a:defRPr sz="3600">
          <a:solidFill>
            <a:srgbClr val="669900"/>
          </a:solidFill>
          <a:latin typeface="Arial" charset="0"/>
          <a:cs typeface="Arial" charset="0"/>
        </a:defRPr>
      </a:lvl2pPr>
      <a:lvl3pPr algn="l" rtl="0" eaLnBrk="1" fontAlgn="base" hangingPunct="1">
        <a:spcBef>
          <a:spcPct val="0"/>
        </a:spcBef>
        <a:spcAft>
          <a:spcPct val="0"/>
        </a:spcAft>
        <a:defRPr sz="3600">
          <a:solidFill>
            <a:srgbClr val="669900"/>
          </a:solidFill>
          <a:latin typeface="Arial" charset="0"/>
          <a:cs typeface="Arial" charset="0"/>
        </a:defRPr>
      </a:lvl3pPr>
      <a:lvl4pPr algn="l" rtl="0" eaLnBrk="1" fontAlgn="base" hangingPunct="1">
        <a:spcBef>
          <a:spcPct val="0"/>
        </a:spcBef>
        <a:spcAft>
          <a:spcPct val="0"/>
        </a:spcAft>
        <a:defRPr sz="3600">
          <a:solidFill>
            <a:srgbClr val="669900"/>
          </a:solidFill>
          <a:latin typeface="Arial" charset="0"/>
          <a:cs typeface="Arial" charset="0"/>
        </a:defRPr>
      </a:lvl4pPr>
      <a:lvl5pPr algn="l" rtl="0" eaLnBrk="1" fontAlgn="base" hangingPunct="1">
        <a:spcBef>
          <a:spcPct val="0"/>
        </a:spcBef>
        <a:spcAft>
          <a:spcPct val="0"/>
        </a:spcAft>
        <a:defRPr sz="3600">
          <a:solidFill>
            <a:srgbClr val="669900"/>
          </a:solidFill>
          <a:latin typeface="Arial" charset="0"/>
          <a:cs typeface="Arial" charset="0"/>
        </a:defRPr>
      </a:lvl5pPr>
      <a:lvl6pPr marL="457200" algn="l" rtl="0" eaLnBrk="1" fontAlgn="base" hangingPunct="1">
        <a:spcBef>
          <a:spcPct val="0"/>
        </a:spcBef>
        <a:spcAft>
          <a:spcPct val="0"/>
        </a:spcAft>
        <a:defRPr sz="3600">
          <a:solidFill>
            <a:srgbClr val="669900"/>
          </a:solidFill>
          <a:latin typeface="Tahoma" pitchFamily="34" charset="0"/>
        </a:defRPr>
      </a:lvl6pPr>
      <a:lvl7pPr marL="914400" algn="l" rtl="0" eaLnBrk="1" fontAlgn="base" hangingPunct="1">
        <a:spcBef>
          <a:spcPct val="0"/>
        </a:spcBef>
        <a:spcAft>
          <a:spcPct val="0"/>
        </a:spcAft>
        <a:defRPr sz="3600">
          <a:solidFill>
            <a:srgbClr val="669900"/>
          </a:solidFill>
          <a:latin typeface="Tahoma" pitchFamily="34" charset="0"/>
        </a:defRPr>
      </a:lvl7pPr>
      <a:lvl8pPr marL="1371600" algn="l" rtl="0" eaLnBrk="1" fontAlgn="base" hangingPunct="1">
        <a:spcBef>
          <a:spcPct val="0"/>
        </a:spcBef>
        <a:spcAft>
          <a:spcPct val="0"/>
        </a:spcAft>
        <a:defRPr sz="3600">
          <a:solidFill>
            <a:srgbClr val="669900"/>
          </a:solidFill>
          <a:latin typeface="Tahoma" pitchFamily="34" charset="0"/>
        </a:defRPr>
      </a:lvl8pPr>
      <a:lvl9pPr marL="1828800" algn="l" rtl="0" eaLnBrk="1" fontAlgn="base" hangingPunct="1">
        <a:spcBef>
          <a:spcPct val="0"/>
        </a:spcBef>
        <a:spcAft>
          <a:spcPct val="0"/>
        </a:spcAft>
        <a:defRPr sz="3600">
          <a:solidFill>
            <a:srgbClr val="669900"/>
          </a:solidFill>
          <a:latin typeface="Tahoma" pitchFamily="34" charset="0"/>
        </a:defRPr>
      </a:lvl9pPr>
    </p:titleStyle>
    <p:bodyStyle>
      <a:lvl1pPr marL="342900" indent="-342900" algn="l" rtl="0" eaLnBrk="1" fontAlgn="base" hangingPunct="1">
        <a:spcBef>
          <a:spcPct val="20000"/>
        </a:spcBef>
        <a:spcAft>
          <a:spcPct val="0"/>
        </a:spcAft>
        <a:buFont typeface="Wingdings" pitchFamily="2" charset="2"/>
        <a:buChar char="§"/>
        <a:defRPr sz="3200">
          <a:solidFill>
            <a:schemeClr val="tx1"/>
          </a:solidFill>
          <a:latin typeface="Calibri" panose="020F050202020403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Wingdings"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lgn="l" rtl="0" eaLnBrk="1" fontAlgn="base" hangingPunct="1">
        <a:spcBef>
          <a:spcPct val="20000"/>
        </a:spcBef>
        <a:spcAft>
          <a:spcPct val="0"/>
        </a:spcAft>
        <a:buFont typeface="Wingdings" pitchFamily="2" charset="2"/>
        <a:buChar char="§"/>
        <a:defRPr sz="2400">
          <a:solidFill>
            <a:schemeClr val="tx1"/>
          </a:solidFill>
          <a:latin typeface="Calibri" panose="020F0502020204030204" pitchFamily="34" charset="0"/>
          <a:cs typeface="Arial" panose="020B0604020202020204" pitchFamily="34" charset="0"/>
        </a:defRPr>
      </a:lvl3pPr>
      <a:lvl4pPr marL="1600200" indent="-228600" algn="l" rtl="0" eaLnBrk="1" fontAlgn="base" hangingPunct="1">
        <a:spcBef>
          <a:spcPct val="20000"/>
        </a:spcBef>
        <a:spcAft>
          <a:spcPct val="0"/>
        </a:spcAft>
        <a:buFont typeface="Wingdings" pitchFamily="2" charset="2"/>
        <a:buChar char="§"/>
        <a:defRPr sz="2000">
          <a:solidFill>
            <a:schemeClr val="tx1"/>
          </a:solidFill>
          <a:latin typeface="Calibri" panose="020F0502020204030204" pitchFamily="34" charset="0"/>
          <a:cs typeface="Arial" panose="020B0604020202020204" pitchFamily="34" charset="0"/>
        </a:defRPr>
      </a:lvl4pPr>
      <a:lvl5pPr marL="2057400" indent="-228600" algn="l" rtl="0" eaLnBrk="1" fontAlgn="base" hangingPunct="1">
        <a:spcBef>
          <a:spcPct val="20000"/>
        </a:spcBef>
        <a:spcAft>
          <a:spcPct val="0"/>
        </a:spcAft>
        <a:buFont typeface="Wingdings" pitchFamily="2" charset="2"/>
        <a:buChar char="§"/>
        <a:defRPr sz="2000">
          <a:solidFill>
            <a:schemeClr val="tx1"/>
          </a:solidFill>
          <a:latin typeface="Calibri" panose="020F050202020403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57200" y="274638"/>
            <a:ext cx="70675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1031" name="Picture 7" descr="CIRIA logo"/>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395288" y="6237288"/>
            <a:ext cx="61929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altLang="en-US" sz="2000" dirty="0">
                <a:solidFill>
                  <a:srgbClr val="669900"/>
                </a:solidFill>
                <a:latin typeface="Calibri" panose="020F0502020204030204" pitchFamily="34" charset="0"/>
                <a:cs typeface="Arial" charset="0"/>
              </a:rPr>
              <a:t>www.ciria.org | www.susdrain.org</a:t>
            </a: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93182139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ftr="0" dt="0"/>
  <p:txStyles>
    <p:titleStyle>
      <a:lvl1pPr algn="l" rtl="0" eaLnBrk="1" fontAlgn="base" hangingPunct="1">
        <a:spcBef>
          <a:spcPct val="0"/>
        </a:spcBef>
        <a:spcAft>
          <a:spcPct val="0"/>
        </a:spcAft>
        <a:defRPr sz="3600">
          <a:solidFill>
            <a:srgbClr val="669900"/>
          </a:solidFill>
          <a:latin typeface="Calibri" panose="020F0502020204030204" pitchFamily="34" charset="0"/>
          <a:ea typeface="+mj-ea"/>
          <a:cs typeface="Arial" panose="020B0604020202020204" pitchFamily="34" charset="0"/>
        </a:defRPr>
      </a:lvl1pPr>
      <a:lvl2pPr algn="l" rtl="0" eaLnBrk="1" fontAlgn="base" hangingPunct="1">
        <a:spcBef>
          <a:spcPct val="0"/>
        </a:spcBef>
        <a:spcAft>
          <a:spcPct val="0"/>
        </a:spcAft>
        <a:defRPr sz="3600">
          <a:solidFill>
            <a:srgbClr val="669900"/>
          </a:solidFill>
          <a:latin typeface="Arial" charset="0"/>
          <a:cs typeface="Arial" charset="0"/>
        </a:defRPr>
      </a:lvl2pPr>
      <a:lvl3pPr algn="l" rtl="0" eaLnBrk="1" fontAlgn="base" hangingPunct="1">
        <a:spcBef>
          <a:spcPct val="0"/>
        </a:spcBef>
        <a:spcAft>
          <a:spcPct val="0"/>
        </a:spcAft>
        <a:defRPr sz="3600">
          <a:solidFill>
            <a:srgbClr val="669900"/>
          </a:solidFill>
          <a:latin typeface="Arial" charset="0"/>
          <a:cs typeface="Arial" charset="0"/>
        </a:defRPr>
      </a:lvl3pPr>
      <a:lvl4pPr algn="l" rtl="0" eaLnBrk="1" fontAlgn="base" hangingPunct="1">
        <a:spcBef>
          <a:spcPct val="0"/>
        </a:spcBef>
        <a:spcAft>
          <a:spcPct val="0"/>
        </a:spcAft>
        <a:defRPr sz="3600">
          <a:solidFill>
            <a:srgbClr val="669900"/>
          </a:solidFill>
          <a:latin typeface="Arial" charset="0"/>
          <a:cs typeface="Arial" charset="0"/>
        </a:defRPr>
      </a:lvl4pPr>
      <a:lvl5pPr algn="l" rtl="0" eaLnBrk="1" fontAlgn="base" hangingPunct="1">
        <a:spcBef>
          <a:spcPct val="0"/>
        </a:spcBef>
        <a:spcAft>
          <a:spcPct val="0"/>
        </a:spcAft>
        <a:defRPr sz="3600">
          <a:solidFill>
            <a:srgbClr val="669900"/>
          </a:solidFill>
          <a:latin typeface="Arial" charset="0"/>
          <a:cs typeface="Arial" charset="0"/>
        </a:defRPr>
      </a:lvl5pPr>
      <a:lvl6pPr marL="457200" algn="l" rtl="0" eaLnBrk="1" fontAlgn="base" hangingPunct="1">
        <a:spcBef>
          <a:spcPct val="0"/>
        </a:spcBef>
        <a:spcAft>
          <a:spcPct val="0"/>
        </a:spcAft>
        <a:defRPr sz="3600">
          <a:solidFill>
            <a:srgbClr val="669900"/>
          </a:solidFill>
          <a:latin typeface="Tahoma" pitchFamily="34" charset="0"/>
        </a:defRPr>
      </a:lvl6pPr>
      <a:lvl7pPr marL="914400" algn="l" rtl="0" eaLnBrk="1" fontAlgn="base" hangingPunct="1">
        <a:spcBef>
          <a:spcPct val="0"/>
        </a:spcBef>
        <a:spcAft>
          <a:spcPct val="0"/>
        </a:spcAft>
        <a:defRPr sz="3600">
          <a:solidFill>
            <a:srgbClr val="669900"/>
          </a:solidFill>
          <a:latin typeface="Tahoma" pitchFamily="34" charset="0"/>
        </a:defRPr>
      </a:lvl7pPr>
      <a:lvl8pPr marL="1371600" algn="l" rtl="0" eaLnBrk="1" fontAlgn="base" hangingPunct="1">
        <a:spcBef>
          <a:spcPct val="0"/>
        </a:spcBef>
        <a:spcAft>
          <a:spcPct val="0"/>
        </a:spcAft>
        <a:defRPr sz="3600">
          <a:solidFill>
            <a:srgbClr val="669900"/>
          </a:solidFill>
          <a:latin typeface="Tahoma" pitchFamily="34" charset="0"/>
        </a:defRPr>
      </a:lvl8pPr>
      <a:lvl9pPr marL="1828800" algn="l" rtl="0" eaLnBrk="1" fontAlgn="base" hangingPunct="1">
        <a:spcBef>
          <a:spcPct val="0"/>
        </a:spcBef>
        <a:spcAft>
          <a:spcPct val="0"/>
        </a:spcAft>
        <a:defRPr sz="3600">
          <a:solidFill>
            <a:srgbClr val="669900"/>
          </a:solidFill>
          <a:latin typeface="Tahoma" pitchFamily="34" charset="0"/>
        </a:defRPr>
      </a:lvl9pPr>
    </p:titleStyle>
    <p:bodyStyle>
      <a:lvl1pPr marL="342900" indent="-342900" algn="l" rtl="0" eaLnBrk="1" fontAlgn="base" hangingPunct="1">
        <a:spcBef>
          <a:spcPct val="20000"/>
        </a:spcBef>
        <a:spcAft>
          <a:spcPct val="0"/>
        </a:spcAft>
        <a:buFont typeface="Wingdings" pitchFamily="2" charset="2"/>
        <a:buChar char="§"/>
        <a:defRPr sz="3200">
          <a:solidFill>
            <a:schemeClr val="tx1"/>
          </a:solidFill>
          <a:latin typeface="Calibri" panose="020F050202020403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Wingdings"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lgn="l" rtl="0" eaLnBrk="1" fontAlgn="base" hangingPunct="1">
        <a:spcBef>
          <a:spcPct val="20000"/>
        </a:spcBef>
        <a:spcAft>
          <a:spcPct val="0"/>
        </a:spcAft>
        <a:buFont typeface="Wingdings" pitchFamily="2" charset="2"/>
        <a:buChar char="§"/>
        <a:defRPr sz="2400">
          <a:solidFill>
            <a:schemeClr val="tx1"/>
          </a:solidFill>
          <a:latin typeface="Calibri" panose="020F0502020204030204" pitchFamily="34" charset="0"/>
          <a:cs typeface="Arial" panose="020B0604020202020204" pitchFamily="34" charset="0"/>
        </a:defRPr>
      </a:lvl3pPr>
      <a:lvl4pPr marL="1600200" indent="-228600" algn="l" rtl="0" eaLnBrk="1" fontAlgn="base" hangingPunct="1">
        <a:spcBef>
          <a:spcPct val="20000"/>
        </a:spcBef>
        <a:spcAft>
          <a:spcPct val="0"/>
        </a:spcAft>
        <a:buFont typeface="Wingdings" pitchFamily="2" charset="2"/>
        <a:buChar char="§"/>
        <a:defRPr sz="2000">
          <a:solidFill>
            <a:schemeClr val="tx1"/>
          </a:solidFill>
          <a:latin typeface="Calibri" panose="020F0502020204030204" pitchFamily="34" charset="0"/>
          <a:cs typeface="Arial" panose="020B0604020202020204" pitchFamily="34" charset="0"/>
        </a:defRPr>
      </a:lvl4pPr>
      <a:lvl5pPr marL="2057400" indent="-228600" algn="l" rtl="0" eaLnBrk="1" fontAlgn="base" hangingPunct="1">
        <a:spcBef>
          <a:spcPct val="20000"/>
        </a:spcBef>
        <a:spcAft>
          <a:spcPct val="0"/>
        </a:spcAft>
        <a:buFont typeface="Wingdings" pitchFamily="2" charset="2"/>
        <a:buChar char="§"/>
        <a:defRPr sz="2000">
          <a:solidFill>
            <a:schemeClr val="tx1"/>
          </a:solidFill>
          <a:latin typeface="Calibri" panose="020F050202020403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F7CD8-5F96-435A-995A-B19FE6B742A6}" type="datetime1">
              <a:rPr lang="en-GB" smtClean="0">
                <a:solidFill>
                  <a:prstClr val="black">
                    <a:tint val="75000"/>
                  </a:prstClr>
                </a:solidFill>
              </a:rPr>
              <a:t>24/11/2019</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7624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6843455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3.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6.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3.jpe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8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2.png"/><Relationship Id="rId4" Type="http://schemas.openxmlformats.org/officeDocument/2006/relationships/diagramData" Target="../diagrams/data1.xml"/><Relationship Id="rId9"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3501008"/>
            <a:ext cx="9144000" cy="266429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Title 1"/>
          <p:cNvSpPr>
            <a:spLocks noGrp="1"/>
          </p:cNvSpPr>
          <p:nvPr>
            <p:ph type="title" idx="4294967295"/>
          </p:nvPr>
        </p:nvSpPr>
        <p:spPr>
          <a:xfrm>
            <a:off x="61862" y="4149080"/>
            <a:ext cx="8830618" cy="1332198"/>
          </a:xfrm>
        </p:spPr>
        <p:txBody>
          <a:bodyPr>
            <a:noAutofit/>
          </a:bodyPr>
          <a:lstStyle/>
          <a:p>
            <a:pPr algn="r"/>
            <a:br>
              <a:rPr lang="en-GB" sz="3200" b="1" dirty="0">
                <a:solidFill>
                  <a:srgbClr val="669900"/>
                </a:solidFill>
                <a:latin typeface="Arial" panose="020B0604020202020204" pitchFamily="34" charset="0"/>
                <a:cs typeface="Arial" panose="020B0604020202020204" pitchFamily="34" charset="0"/>
              </a:rPr>
            </a:br>
            <a:r>
              <a:rPr lang="en-GB" sz="3200" b="1" dirty="0">
                <a:solidFill>
                  <a:srgbClr val="669900"/>
                </a:solidFill>
                <a:latin typeface="+mn-lt"/>
                <a:cs typeface="Arial" panose="020B0604020202020204" pitchFamily="34" charset="0"/>
              </a:rPr>
              <a:t>Using CIRIA’s B£ST: </a:t>
            </a:r>
            <a:br>
              <a:rPr lang="en-GB" sz="3200" b="1" dirty="0">
                <a:solidFill>
                  <a:srgbClr val="669900"/>
                </a:solidFill>
                <a:latin typeface="+mn-lt"/>
                <a:cs typeface="Arial" panose="020B0604020202020204" pitchFamily="34" charset="0"/>
              </a:rPr>
            </a:br>
            <a:r>
              <a:rPr lang="en-GB" sz="3200" b="1" dirty="0">
                <a:solidFill>
                  <a:srgbClr val="669900"/>
                </a:solidFill>
                <a:latin typeface="+mn-lt"/>
                <a:cs typeface="Arial" panose="020B0604020202020204" pitchFamily="34" charset="0"/>
              </a:rPr>
              <a:t>Benefits Estimation Tool - Valuing the benefits of blue-green infrastructure</a:t>
            </a:r>
            <a:br>
              <a:rPr lang="en-GB" sz="3200" dirty="0">
                <a:solidFill>
                  <a:srgbClr val="669900"/>
                </a:solidFill>
                <a:latin typeface="Arial" panose="020B0604020202020204" pitchFamily="34" charset="0"/>
                <a:cs typeface="Arial" panose="020B0604020202020204" pitchFamily="34" charset="0"/>
              </a:rPr>
            </a:br>
            <a:br>
              <a:rPr lang="en-GB" sz="3200" dirty="0">
                <a:solidFill>
                  <a:srgbClr val="669900"/>
                </a:solidFill>
                <a:latin typeface="Arial" panose="020B0604020202020204" pitchFamily="34" charset="0"/>
                <a:cs typeface="Arial" panose="020B0604020202020204" pitchFamily="34" charset="0"/>
              </a:rPr>
            </a:br>
            <a:r>
              <a:rPr lang="en-GB" sz="2400" dirty="0">
                <a:solidFill>
                  <a:srgbClr val="669900"/>
                </a:solidFill>
                <a:latin typeface="Arial" panose="020B0604020202020204" pitchFamily="34" charset="0"/>
                <a:cs typeface="Arial" panose="020B0604020202020204" pitchFamily="34" charset="0"/>
              </a:rPr>
              <a:t> </a:t>
            </a:r>
            <a:r>
              <a:rPr lang="en-GB" sz="2400" dirty="0">
                <a:solidFill>
                  <a:srgbClr val="669900"/>
                </a:solidFill>
                <a:latin typeface="+mn-lt"/>
                <a:cs typeface="Arial" panose="020B0604020202020204" pitchFamily="34" charset="0"/>
              </a:rPr>
              <a:t>February 2019</a:t>
            </a:r>
            <a:br>
              <a:rPr lang="en-GB" sz="1600" dirty="0">
                <a:solidFill>
                  <a:srgbClr val="669900"/>
                </a:solidFill>
                <a:latin typeface="Arial" panose="020B0604020202020204" pitchFamily="34" charset="0"/>
                <a:cs typeface="Arial" panose="020B0604020202020204" pitchFamily="34" charset="0"/>
              </a:rPr>
            </a:br>
            <a:endParaRPr lang="en-GB" sz="2000" b="1" dirty="0">
              <a:solidFill>
                <a:srgbClr val="669900"/>
              </a:solidFill>
              <a:latin typeface="Arial" panose="020B0604020202020204" pitchFamily="34" charset="0"/>
              <a:cs typeface="Arial" panose="020B0604020202020204" pitchFamily="34" charset="0"/>
            </a:endParaRPr>
          </a:p>
        </p:txBody>
      </p:sp>
      <p:sp>
        <p:nvSpPr>
          <p:cNvPr id="2" name="TextBox 1"/>
          <p:cNvSpPr txBox="1"/>
          <p:nvPr/>
        </p:nvSpPr>
        <p:spPr>
          <a:xfrm>
            <a:off x="107504" y="6516052"/>
            <a:ext cx="2855333" cy="369332"/>
          </a:xfrm>
          <a:prstGeom prst="rect">
            <a:avLst/>
          </a:prstGeom>
          <a:noFill/>
        </p:spPr>
        <p:txBody>
          <a:bodyPr wrap="none" rtlCol="0">
            <a:spAutoFit/>
          </a:bodyPr>
          <a:lstStyle/>
          <a:p>
            <a:r>
              <a:rPr lang="en-GB" b="1" i="1" dirty="0" err="1">
                <a:solidFill>
                  <a:srgbClr val="F79646">
                    <a:lumMod val="75000"/>
                  </a:srgbClr>
                </a:solidFill>
              </a:rPr>
              <a:t>Elvetham</a:t>
            </a:r>
            <a:r>
              <a:rPr lang="en-GB" b="1" i="1" dirty="0">
                <a:solidFill>
                  <a:srgbClr val="F79646">
                    <a:lumMod val="75000"/>
                  </a:srgbClr>
                </a:solidFill>
              </a:rPr>
              <a:t> Heath, Hampshire</a:t>
            </a:r>
          </a:p>
        </p:txBody>
      </p:sp>
      <p:pic>
        <p:nvPicPr>
          <p:cNvPr id="6" name="Picture 7" descr="CIRIA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965C3C67-3C32-408B-8F4D-15A0DCCECB11}" type="slidenum">
              <a:rPr lang="en-GB" smtClean="0">
                <a:solidFill>
                  <a:prstClr val="black">
                    <a:tint val="75000"/>
                  </a:prstClr>
                </a:solidFill>
              </a:rPr>
              <a:pPr/>
              <a:t>1</a:t>
            </a:fld>
            <a:endParaRPr lang="en-GB" dirty="0">
              <a:solidFill>
                <a:prstClr val="black">
                  <a:tint val="75000"/>
                </a:prstClr>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3775" y="260350"/>
            <a:ext cx="117633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260350"/>
            <a:ext cx="1819305" cy="485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5849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Evaluating the benefits unlocks the potential for…</a:t>
            </a:r>
          </a:p>
        </p:txBody>
      </p:sp>
      <p:sp>
        <p:nvSpPr>
          <p:cNvPr id="3" name="Content Placeholder 2"/>
          <p:cNvSpPr>
            <a:spLocks noGrp="1"/>
          </p:cNvSpPr>
          <p:nvPr>
            <p:ph idx="1"/>
          </p:nvPr>
        </p:nvSpPr>
        <p:spPr>
          <a:xfrm>
            <a:off x="457200" y="1600200"/>
            <a:ext cx="4906888" cy="4525963"/>
          </a:xfrm>
        </p:spPr>
        <p:txBody>
          <a:bodyPr/>
          <a:lstStyle/>
          <a:p>
            <a:r>
              <a:rPr lang="en-GB" dirty="0">
                <a:latin typeface="Calibri" panose="020F0502020204030204" pitchFamily="34" charset="0"/>
              </a:rPr>
              <a:t>Fairer comparisons</a:t>
            </a:r>
          </a:p>
          <a:p>
            <a:r>
              <a:rPr lang="en-GB" dirty="0">
                <a:latin typeface="Calibri" panose="020F0502020204030204" pitchFamily="34" charset="0"/>
              </a:rPr>
              <a:t>Better decision making</a:t>
            </a:r>
          </a:p>
          <a:p>
            <a:r>
              <a:rPr lang="en-GB" dirty="0">
                <a:latin typeface="Calibri" panose="020F0502020204030204" pitchFamily="34" charset="0"/>
              </a:rPr>
              <a:t>Meeting funding requirements</a:t>
            </a:r>
          </a:p>
          <a:p>
            <a:r>
              <a:rPr lang="en-GB" dirty="0">
                <a:latin typeface="Calibri" panose="020F0502020204030204" pitchFamily="34" charset="0"/>
              </a:rPr>
              <a:t>Enabling conversations</a:t>
            </a:r>
          </a:p>
          <a:p>
            <a:r>
              <a:rPr lang="en-GB" dirty="0">
                <a:latin typeface="Calibri" panose="020F0502020204030204" pitchFamily="34" charset="0"/>
              </a:rPr>
              <a:t>Delivering BGI</a:t>
            </a: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10</a:t>
            </a:fld>
            <a:endParaRPr lang="en-GB" dirty="0">
              <a:solidFill>
                <a:prstClr val="black">
                  <a:tint val="75000"/>
                </a:prstClr>
              </a:solidFill>
            </a:endParaRPr>
          </a:p>
        </p:txBody>
      </p:sp>
      <p:pic>
        <p:nvPicPr>
          <p:cNvPr id="5" name="Picture 5" descr="Big-Lock"/>
          <p:cNvPicPr>
            <a:picLocks noChangeAspect="1" noChangeArrowheads="1"/>
          </p:cNvPicPr>
          <p:nvPr/>
        </p:nvPicPr>
        <p:blipFill>
          <a:blip r:embed="rId3"/>
          <a:srcRect/>
          <a:stretch>
            <a:fillRect/>
          </a:stretch>
        </p:blipFill>
        <p:spPr bwMode="auto">
          <a:xfrm>
            <a:off x="5220072" y="2015331"/>
            <a:ext cx="3200400" cy="3695700"/>
          </a:xfrm>
          <a:prstGeom prst="rect">
            <a:avLst/>
          </a:prstGeom>
          <a:noFill/>
          <a:ln w="9525">
            <a:noFill/>
            <a:miter lim="800000"/>
            <a:headEnd/>
            <a:tailEnd/>
          </a:ln>
        </p:spPr>
      </p:pic>
    </p:spTree>
    <p:extLst>
      <p:ext uri="{BB962C8B-B14F-4D97-AF65-F5344CB8AC3E}">
        <p14:creationId xmlns:p14="http://schemas.microsoft.com/office/powerpoint/2010/main" val="3978955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166" t="5482" r="6964" b="11740"/>
          <a:stretch/>
        </p:blipFill>
        <p:spPr bwMode="auto">
          <a:xfrm rot="1017811">
            <a:off x="209152" y="1219751"/>
            <a:ext cx="4686969"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sz="half" idx="2"/>
          </p:nvPr>
        </p:nvSpPr>
        <p:spPr>
          <a:xfrm>
            <a:off x="5652120" y="1600200"/>
            <a:ext cx="3034680" cy="4525963"/>
          </a:xfrm>
        </p:spPr>
        <p:txBody>
          <a:bodyPr/>
          <a:lstStyle/>
          <a:p>
            <a:r>
              <a:rPr lang="en-GB" dirty="0">
                <a:latin typeface="Calibri" panose="020F0502020204030204" pitchFamily="34" charset="0"/>
              </a:rPr>
              <a:t>Tool Assessor helps identify appropriate ones from the range</a:t>
            </a:r>
          </a:p>
          <a:p>
            <a:r>
              <a:rPr lang="en-GB" dirty="0">
                <a:latin typeface="Calibri" panose="020F0502020204030204" pitchFamily="34" charset="0"/>
              </a:rPr>
              <a:t>Greenkeeper - big data for GI</a:t>
            </a:r>
          </a:p>
          <a:p>
            <a:r>
              <a:rPr lang="en-GB" dirty="0">
                <a:latin typeface="Calibri" panose="020F0502020204030204" pitchFamily="34" charset="0"/>
              </a:rPr>
              <a:t>NEVO - spatial for land use plans</a:t>
            </a:r>
          </a:p>
        </p:txBody>
      </p:sp>
      <p:sp>
        <p:nvSpPr>
          <p:cNvPr id="2" name="Slide Number Placeholder 1"/>
          <p:cNvSpPr>
            <a:spLocks noGrp="1"/>
          </p:cNvSpPr>
          <p:nvPr>
            <p:ph type="sldNum" sz="quarter" idx="4"/>
          </p:nvPr>
        </p:nvSpPr>
        <p:spPr/>
        <p:txBody>
          <a:bodyPr/>
          <a:lstStyle/>
          <a:p>
            <a:fld id="{965C3C67-3C32-408B-8F4D-15A0DCCECB11}" type="slidenum">
              <a:rPr lang="en-GB" smtClean="0"/>
              <a:t>11</a:t>
            </a:fld>
            <a:endParaRPr lang="en-GB" dirty="0"/>
          </a:p>
        </p:txBody>
      </p:sp>
      <p:pic>
        <p:nvPicPr>
          <p:cNvPr id="921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367" t="17991" r="20586" b="5564"/>
          <a:stretch/>
        </p:blipFill>
        <p:spPr bwMode="auto">
          <a:xfrm rot="20401311">
            <a:off x="278327" y="3107815"/>
            <a:ext cx="3013389" cy="21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2674">
            <a:off x="2671053" y="1700808"/>
            <a:ext cx="2703202" cy="37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1475656" y="332656"/>
            <a:ext cx="5976664" cy="864096"/>
          </a:xfrm>
          <a:prstGeom prst="rect">
            <a:avLst/>
          </a:prstGeom>
          <a:solidFill>
            <a:schemeClr val="bg1">
              <a:alpha val="80000"/>
            </a:schemeClr>
          </a:solidFill>
        </p:spPr>
        <p:txBody>
          <a:bodyPr anchor="ctr"/>
          <a:lstStyle>
            <a:defPPr>
              <a:defRPr lang="en-US"/>
            </a:defPPr>
            <a:lvl1pPr algn="r">
              <a:spcBef>
                <a:spcPct val="0"/>
              </a:spcBef>
              <a:buNone/>
              <a:defRPr sz="3600">
                <a:solidFill>
                  <a:srgbClr val="669900"/>
                </a:solidFill>
                <a:latin typeface="Arial" panose="020B0604020202020204" pitchFamily="34" charset="0"/>
                <a:ea typeface="+mj-ea"/>
                <a:cs typeface="Arial" panose="020B0604020202020204" pitchFamily="34" charset="0"/>
              </a:defRPr>
            </a:lvl1pPr>
          </a:lstStyle>
          <a:p>
            <a:r>
              <a:rPr lang="en-GB" dirty="0">
                <a:latin typeface="Calibri" panose="020F0502020204030204" pitchFamily="34" charset="0"/>
              </a:rPr>
              <a:t>There are other tools…</a:t>
            </a:r>
          </a:p>
        </p:txBody>
      </p:sp>
    </p:spTree>
    <p:extLst>
      <p:ext uri="{BB962C8B-B14F-4D97-AF65-F5344CB8AC3E}">
        <p14:creationId xmlns:p14="http://schemas.microsoft.com/office/powerpoint/2010/main" val="3544980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404664"/>
            <a:ext cx="7067550" cy="792311"/>
          </a:xfrm>
        </p:spPr>
        <p:txBody>
          <a:bodyPr/>
          <a:lstStyle/>
          <a:p>
            <a:r>
              <a:rPr lang="en-GB" dirty="0">
                <a:latin typeface="Calibri" panose="020F0502020204030204" pitchFamily="34" charset="0"/>
              </a:rPr>
              <a:t>Overall aim of B£ST</a:t>
            </a:r>
          </a:p>
        </p:txBody>
      </p:sp>
      <p:sp>
        <p:nvSpPr>
          <p:cNvPr id="119811" name="Rectangle 3"/>
          <p:cNvSpPr>
            <a:spLocks noGrp="1" noChangeArrowheads="1"/>
          </p:cNvSpPr>
          <p:nvPr>
            <p:ph type="body" idx="1"/>
          </p:nvPr>
        </p:nvSpPr>
        <p:spPr>
          <a:xfrm>
            <a:off x="635000" y="1412776"/>
            <a:ext cx="7874000" cy="4680520"/>
          </a:xfrm>
        </p:spPr>
        <p:txBody>
          <a:bodyPr/>
          <a:lstStyle/>
          <a:p>
            <a:pPr marL="0" indent="0" algn="ctr">
              <a:buNone/>
            </a:pPr>
            <a:endParaRPr lang="en-GB" sz="2800" i="1" dirty="0">
              <a:latin typeface="Calibri" panose="020F0502020204030204" pitchFamily="34" charset="0"/>
            </a:endParaRPr>
          </a:p>
          <a:p>
            <a:pPr marL="0" indent="0" algn="ctr">
              <a:buNone/>
            </a:pPr>
            <a:r>
              <a:rPr lang="en-GB" sz="2800" i="1" dirty="0">
                <a:solidFill>
                  <a:srgbClr val="598600"/>
                </a:solidFill>
                <a:latin typeface="Calibri" panose="020F0502020204030204" pitchFamily="34" charset="0"/>
              </a:rPr>
              <a:t>The overall aim of B£ST is to collate and present evidence and to share an approach to assess and value the multiple benefits of blue-green infrastructure and Natural Flood Management</a:t>
            </a:r>
            <a:endParaRPr lang="en-GB" sz="2800" dirty="0">
              <a:solidFill>
                <a:srgbClr val="598600"/>
              </a:solidFill>
              <a:latin typeface="Calibri" panose="020F0502020204030204" pitchFamily="34" charset="0"/>
            </a:endParaRPr>
          </a:p>
          <a:p>
            <a:pPr marL="0" indent="0" algn="ctr">
              <a:buNone/>
            </a:pPr>
            <a:endParaRPr lang="en-GB" sz="2800" dirty="0">
              <a:solidFill>
                <a:srgbClr val="598600"/>
              </a:solidFill>
              <a:latin typeface="Calibri" panose="020F0502020204030204" pitchFamily="34" charset="0"/>
            </a:endParaRPr>
          </a:p>
        </p:txBody>
      </p:sp>
    </p:spTree>
    <p:extLst>
      <p:ext uri="{BB962C8B-B14F-4D97-AF65-F5344CB8AC3E}">
        <p14:creationId xmlns:p14="http://schemas.microsoft.com/office/powerpoint/2010/main" val="3124484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067550" cy="792311"/>
          </a:xfrm>
        </p:spPr>
        <p:txBody>
          <a:bodyPr/>
          <a:lstStyle/>
          <a:p>
            <a:r>
              <a:rPr lang="en-GB" dirty="0"/>
              <a:t>Thanks to our funders</a:t>
            </a:r>
          </a:p>
        </p:txBody>
      </p:sp>
      <p:sp>
        <p:nvSpPr>
          <p:cNvPr id="3" name="Slide Number Placeholder 2"/>
          <p:cNvSpPr>
            <a:spLocks noGrp="1"/>
          </p:cNvSpPr>
          <p:nvPr>
            <p:ph type="sldNum" sz="quarter" idx="4"/>
          </p:nvPr>
        </p:nvSpPr>
        <p:spPr/>
        <p:txBody>
          <a:bodyPr/>
          <a:lstStyle/>
          <a:p>
            <a:fld id="{965C3C67-3C32-408B-8F4D-15A0DCCECB11}" type="slidenum">
              <a:rPr lang="en-GB" smtClean="0">
                <a:solidFill>
                  <a:prstClr val="black">
                    <a:tint val="75000"/>
                  </a:prstClr>
                </a:solidFill>
              </a:rPr>
              <a:pPr/>
              <a:t>13</a:t>
            </a:fld>
            <a:endParaRPr lang="en-GB" dirty="0">
              <a:solidFill>
                <a:prstClr val="black">
                  <a:tint val="75000"/>
                </a:prst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0372" y="1648923"/>
            <a:ext cx="2883057" cy="12966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1628800"/>
            <a:ext cx="1931833" cy="117467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654" y="2936542"/>
            <a:ext cx="1111884" cy="111076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789" y="1340768"/>
            <a:ext cx="1081414" cy="119486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0372" y="3247215"/>
            <a:ext cx="2593984" cy="109862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7662" y="4608382"/>
            <a:ext cx="3088419" cy="1277470"/>
          </a:xfrm>
          <a:prstGeom prst="rect">
            <a:avLst/>
          </a:prstGeom>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8518" y="3623443"/>
            <a:ext cx="252412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536" y="5478136"/>
            <a:ext cx="35417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92651" y="1278673"/>
            <a:ext cx="14017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9272" y="2924943"/>
            <a:ext cx="1968500"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7985" y="4127208"/>
            <a:ext cx="140811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27408" y="4238780"/>
            <a:ext cx="1792287"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55976" y="6117205"/>
            <a:ext cx="4380105" cy="646331"/>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With thanks also to our previous funders: JBA Trust, </a:t>
            </a:r>
          </a:p>
          <a:p>
            <a:r>
              <a:rPr lang="en-GB" sz="1200" dirty="0">
                <a:latin typeface="Arial" panose="020B0604020202020204" pitchFamily="34" charset="0"/>
                <a:cs typeface="Arial" panose="020B0604020202020204" pitchFamily="34" charset="0"/>
              </a:rPr>
              <a:t>Northern Ireland Environment Agency</a:t>
            </a:r>
          </a:p>
          <a:p>
            <a:r>
              <a:rPr lang="en-GB" sz="1200" dirty="0">
                <a:latin typeface="Arial" panose="020B0604020202020204" pitchFamily="34" charset="0"/>
                <a:cs typeface="Arial" panose="020B0604020202020204" pitchFamily="34" charset="0"/>
              </a:rPr>
              <a:t>Mayor of London</a:t>
            </a:r>
          </a:p>
        </p:txBody>
      </p:sp>
    </p:spTree>
    <p:extLst>
      <p:ext uri="{BB962C8B-B14F-4D97-AF65-F5344CB8AC3E}">
        <p14:creationId xmlns:p14="http://schemas.microsoft.com/office/powerpoint/2010/main" val="1323365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7504" y="6516052"/>
            <a:ext cx="2855333" cy="369332"/>
          </a:xfrm>
          <a:prstGeom prst="rect">
            <a:avLst/>
          </a:prstGeom>
          <a:noFill/>
        </p:spPr>
        <p:txBody>
          <a:bodyPr wrap="none" rtlCol="0">
            <a:spAutoFit/>
          </a:bodyPr>
          <a:lstStyle/>
          <a:p>
            <a:r>
              <a:rPr lang="en-GB" b="1" i="1" dirty="0" err="1">
                <a:solidFill>
                  <a:srgbClr val="F79646">
                    <a:lumMod val="75000"/>
                  </a:srgbClr>
                </a:solidFill>
              </a:rPr>
              <a:t>Elvetham</a:t>
            </a:r>
            <a:r>
              <a:rPr lang="en-GB" b="1" i="1" dirty="0">
                <a:solidFill>
                  <a:srgbClr val="F79646">
                    <a:lumMod val="75000"/>
                  </a:srgbClr>
                </a:solidFill>
              </a:rPr>
              <a:t> Heath, Hampshire</a:t>
            </a:r>
          </a:p>
        </p:txBody>
      </p:sp>
      <p:pic>
        <p:nvPicPr>
          <p:cNvPr id="6" name="Picture 7" descr="CIRIA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965C3C67-3C32-408B-8F4D-15A0DCCECB11}" type="slidenum">
              <a:rPr lang="en-GB" smtClean="0">
                <a:solidFill>
                  <a:prstClr val="black">
                    <a:tint val="75000"/>
                  </a:prstClr>
                </a:solidFill>
              </a:rPr>
              <a:pPr/>
              <a:t>14</a:t>
            </a:fld>
            <a:endParaRPr lang="en-GB" dirty="0">
              <a:solidFill>
                <a:prstClr val="black">
                  <a:tint val="75000"/>
                </a:prstClr>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260350"/>
            <a:ext cx="18224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775" y="260350"/>
            <a:ext cx="117633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0" y="4725144"/>
            <a:ext cx="9144000" cy="144016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Title 1"/>
          <p:cNvSpPr txBox="1">
            <a:spLocks/>
          </p:cNvSpPr>
          <p:nvPr/>
        </p:nvSpPr>
        <p:spPr>
          <a:xfrm>
            <a:off x="61862" y="5013176"/>
            <a:ext cx="8830618"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3200" b="1" dirty="0">
                <a:solidFill>
                  <a:srgbClr val="669900"/>
                </a:solidFill>
                <a:latin typeface="+mn-lt"/>
                <a:cs typeface="Arial" panose="020B0604020202020204" pitchFamily="34" charset="0"/>
              </a:rPr>
              <a:t>Introducing B£ST (W047)</a:t>
            </a:r>
            <a:br>
              <a:rPr lang="en-GB" sz="3200" b="1" dirty="0">
                <a:solidFill>
                  <a:srgbClr val="669900"/>
                </a:solidFill>
                <a:latin typeface="Arial" panose="020B0604020202020204" pitchFamily="34" charset="0"/>
                <a:cs typeface="Arial" panose="020B0604020202020204" pitchFamily="34" charset="0"/>
              </a:rPr>
            </a:br>
            <a:r>
              <a:rPr lang="en-GB" sz="2400" dirty="0">
                <a:solidFill>
                  <a:srgbClr val="669900"/>
                </a:solidFill>
                <a:latin typeface="Arial" panose="020B0604020202020204" pitchFamily="34" charset="0"/>
                <a:cs typeface="Arial" panose="020B0604020202020204" pitchFamily="34" charset="0"/>
              </a:rPr>
              <a:t> </a:t>
            </a:r>
            <a:endParaRPr lang="en-GB" sz="2000" b="1" dirty="0">
              <a:solidFill>
                <a:srgbClr val="66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0416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95529">
            <a:off x="-845428" y="3275129"/>
            <a:ext cx="5091113" cy="34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840" y="1212404"/>
            <a:ext cx="5121275" cy="34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txBox="1">
            <a:spLocks/>
          </p:cNvSpPr>
          <p:nvPr/>
        </p:nvSpPr>
        <p:spPr>
          <a:xfrm>
            <a:off x="468313" y="548680"/>
            <a:ext cx="6984007" cy="648072"/>
          </a:xfrm>
          <a:prstGeom prst="rect">
            <a:avLst/>
          </a:prstGeom>
          <a:solidFill>
            <a:schemeClr val="bg1">
              <a:alpha val="80000"/>
            </a:schemeClr>
          </a:solidFill>
        </p:spPr>
        <p:txBody>
          <a:bodyPr anchor="ctr"/>
          <a:lstStyle>
            <a:defPPr>
              <a:defRPr lang="en-US"/>
            </a:defPPr>
            <a:lvl1pPr algn="r">
              <a:spcBef>
                <a:spcPct val="0"/>
              </a:spcBef>
              <a:buNone/>
              <a:defRPr sz="2800">
                <a:solidFill>
                  <a:srgbClr val="669900"/>
                </a:solidFill>
                <a:latin typeface="Arial" panose="020B0604020202020204" pitchFamily="34" charset="0"/>
                <a:ea typeface="+mj-ea"/>
                <a:cs typeface="Arial" panose="020B0604020202020204" pitchFamily="34" charset="0"/>
              </a:defRPr>
            </a:lvl1pPr>
          </a:lstStyle>
          <a:p>
            <a:pPr algn="l"/>
            <a:r>
              <a:rPr lang="en-GB" sz="3600" dirty="0">
                <a:latin typeface="+mn-lt"/>
              </a:rPr>
              <a:t>B£ST: Benefits </a:t>
            </a:r>
            <a:r>
              <a:rPr lang="en-GB" sz="3600" dirty="0" err="1">
                <a:latin typeface="+mn-lt"/>
              </a:rPr>
              <a:t>EStimationTool</a:t>
            </a:r>
            <a:endParaRPr lang="en-GB" sz="3600" dirty="0">
              <a:latin typeface="+mn-lt"/>
            </a:endParaRPr>
          </a:p>
        </p:txBody>
      </p:sp>
      <p:sp>
        <p:nvSpPr>
          <p:cNvPr id="7" name="Content Placeholder 2"/>
          <p:cNvSpPr txBox="1">
            <a:spLocks/>
          </p:cNvSpPr>
          <p:nvPr/>
        </p:nvSpPr>
        <p:spPr>
          <a:xfrm>
            <a:off x="4355976" y="1576138"/>
            <a:ext cx="4572000" cy="46611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600"/>
              </a:spcAft>
            </a:pPr>
            <a:r>
              <a:rPr lang="en-GB" sz="2400" dirty="0">
                <a:cs typeface="Arial" panose="020B0604020202020204" pitchFamily="34" charset="0"/>
              </a:rPr>
              <a:t>Collates evidence (values)</a:t>
            </a:r>
          </a:p>
          <a:p>
            <a:pPr>
              <a:spcBef>
                <a:spcPts val="600"/>
              </a:spcBef>
              <a:spcAft>
                <a:spcPts val="600"/>
              </a:spcAft>
            </a:pPr>
            <a:r>
              <a:rPr lang="en-GB" sz="2400" dirty="0">
                <a:cs typeface="Arial" panose="020B0604020202020204" pitchFamily="34" charset="0"/>
              </a:rPr>
              <a:t>Structured assessment approach </a:t>
            </a:r>
          </a:p>
          <a:p>
            <a:pPr>
              <a:spcBef>
                <a:spcPts val="600"/>
              </a:spcBef>
              <a:spcAft>
                <a:spcPts val="600"/>
              </a:spcAft>
            </a:pPr>
            <a:r>
              <a:rPr lang="en-GB" sz="2400" dirty="0">
                <a:cs typeface="Arial" panose="020B0604020202020204" pitchFamily="34" charset="0"/>
              </a:rPr>
              <a:t>Considers confidence</a:t>
            </a:r>
          </a:p>
          <a:p>
            <a:pPr>
              <a:spcBef>
                <a:spcPts val="600"/>
              </a:spcBef>
              <a:spcAft>
                <a:spcPts val="600"/>
              </a:spcAft>
            </a:pPr>
            <a:r>
              <a:rPr lang="en-GB" sz="2400" dirty="0">
                <a:cs typeface="Arial" panose="020B0604020202020204" pitchFamily="34" charset="0"/>
              </a:rPr>
              <a:t>Supports practitioners to qualify and quantify (monetise) benefits</a:t>
            </a:r>
          </a:p>
          <a:p>
            <a:pPr>
              <a:spcBef>
                <a:spcPts val="600"/>
              </a:spcBef>
              <a:spcAft>
                <a:spcPts val="600"/>
              </a:spcAft>
            </a:pPr>
            <a:r>
              <a:rPr lang="en-GB" sz="2400" dirty="0">
                <a:cs typeface="Arial" panose="020B0604020202020204" pitchFamily="34" charset="0"/>
              </a:rPr>
              <a:t>Compares options</a:t>
            </a:r>
          </a:p>
          <a:p>
            <a:pPr>
              <a:spcBef>
                <a:spcPts val="600"/>
              </a:spcBef>
              <a:spcAft>
                <a:spcPts val="600"/>
              </a:spcAft>
            </a:pPr>
            <a:r>
              <a:rPr lang="en-GB" sz="2400" dirty="0">
                <a:cs typeface="Arial" panose="020B0604020202020204" pitchFamily="34" charset="0"/>
              </a:rPr>
              <a:t>Provides for detailed audit trail</a:t>
            </a:r>
          </a:p>
          <a:p>
            <a:pPr marL="0" indent="0">
              <a:spcBef>
                <a:spcPts val="0"/>
              </a:spcBef>
              <a:buFont typeface="Arial" panose="020B0604020202020204" pitchFamily="34" charset="0"/>
              <a:buNone/>
              <a:tabLst>
                <a:tab pos="185738" algn="l"/>
              </a:tabLst>
            </a:pPr>
            <a:endParaRPr lang="en-GB" sz="2400" dirty="0">
              <a:latin typeface="Arial" panose="020B0604020202020204" pitchFamily="34" charset="0"/>
              <a:cs typeface="Arial" panose="020B0604020202020204" pitchFamily="34" charset="0"/>
            </a:endParaRPr>
          </a:p>
        </p:txBody>
      </p:sp>
      <p:pic>
        <p:nvPicPr>
          <p:cNvPr id="9" name="Picture 7" descr="CIRIA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965C3C67-3C32-408B-8F4D-15A0DCCECB11}" type="slidenum">
              <a:rPr lang="en-GB" smtClean="0"/>
              <a:t>15</a:t>
            </a:fld>
            <a:endParaRPr lang="en-GB" dirty="0"/>
          </a:p>
        </p:txBody>
      </p:sp>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6179368"/>
            <a:ext cx="18161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2689" y="6120381"/>
            <a:ext cx="142292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5202">
            <a:off x="-872823" y="1336680"/>
            <a:ext cx="5376876" cy="4974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947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
          <p:cNvSpPr txBox="1">
            <a:spLocks/>
          </p:cNvSpPr>
          <p:nvPr/>
        </p:nvSpPr>
        <p:spPr>
          <a:xfrm>
            <a:off x="467544" y="620688"/>
            <a:ext cx="4968552" cy="576064"/>
          </a:xfrm>
          <a:prstGeom prst="rect">
            <a:avLst/>
          </a:prstGeom>
          <a:solidFill>
            <a:schemeClr val="bg1">
              <a:alpha val="80000"/>
            </a:schemeClr>
          </a:solidFill>
        </p:spPr>
        <p:txBody>
          <a:bodyPr anchor="ctr"/>
          <a:lstStyle>
            <a:defPPr>
              <a:defRPr lang="en-US"/>
            </a:defPPr>
            <a:lvl1pPr algn="r">
              <a:spcBef>
                <a:spcPct val="0"/>
              </a:spcBef>
              <a:buNone/>
              <a:defRPr sz="3600">
                <a:solidFill>
                  <a:srgbClr val="669900"/>
                </a:solidFill>
                <a:latin typeface="Arial" panose="020B0604020202020204" pitchFamily="34" charset="0"/>
                <a:ea typeface="+mj-ea"/>
                <a:cs typeface="Arial" panose="020B0604020202020204" pitchFamily="34" charset="0"/>
              </a:defRPr>
            </a:lvl1pPr>
          </a:lstStyle>
          <a:p>
            <a:pPr algn="l"/>
            <a:r>
              <a:rPr lang="en-GB" dirty="0">
                <a:latin typeface="+mn-lt"/>
              </a:rPr>
              <a:t>Wide range of benefits</a:t>
            </a:r>
          </a:p>
        </p:txBody>
      </p:sp>
      <p:pic>
        <p:nvPicPr>
          <p:cNvPr id="15" name="Picture 7" descr="CIRIA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hart 7"/>
          <p:cNvGraphicFramePr/>
          <p:nvPr>
            <p:extLst>
              <p:ext uri="{D42A27DB-BD31-4B8C-83A1-F6EECF244321}">
                <p14:modId xmlns:p14="http://schemas.microsoft.com/office/powerpoint/2010/main" val="647522128"/>
              </p:ext>
            </p:extLst>
          </p:nvPr>
        </p:nvGraphicFramePr>
        <p:xfrm>
          <a:off x="407934" y="1201316"/>
          <a:ext cx="3616003" cy="28083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p:nvPr>
            <p:extLst>
              <p:ext uri="{D42A27DB-BD31-4B8C-83A1-F6EECF244321}">
                <p14:modId xmlns:p14="http://schemas.microsoft.com/office/powerpoint/2010/main" val="4087938880"/>
              </p:ext>
            </p:extLst>
          </p:nvPr>
        </p:nvGraphicFramePr>
        <p:xfrm>
          <a:off x="400294" y="4049688"/>
          <a:ext cx="3616003" cy="2808312"/>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
          <p:cNvSpPr txBox="1"/>
          <p:nvPr/>
        </p:nvSpPr>
        <p:spPr>
          <a:xfrm>
            <a:off x="1475656" y="3212976"/>
            <a:ext cx="1440160" cy="5040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dirty="0">
                <a:solidFill>
                  <a:schemeClr val="bg1"/>
                </a:solidFill>
              </a:rPr>
              <a:t>Environmental</a:t>
            </a:r>
          </a:p>
        </p:txBody>
      </p:sp>
      <p:sp>
        <p:nvSpPr>
          <p:cNvPr id="17" name="TextBox 1"/>
          <p:cNvSpPr txBox="1"/>
          <p:nvPr/>
        </p:nvSpPr>
        <p:spPr>
          <a:xfrm>
            <a:off x="909082" y="5013176"/>
            <a:ext cx="1440160" cy="5040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dirty="0">
                <a:solidFill>
                  <a:schemeClr val="bg1"/>
                </a:solidFill>
              </a:rPr>
              <a:t>Supporting</a:t>
            </a:r>
          </a:p>
        </p:txBody>
      </p:sp>
      <p:sp>
        <p:nvSpPr>
          <p:cNvPr id="18" name="TextBox 1"/>
          <p:cNvSpPr txBox="1"/>
          <p:nvPr/>
        </p:nvSpPr>
        <p:spPr>
          <a:xfrm>
            <a:off x="2087340" y="5017343"/>
            <a:ext cx="1440160" cy="5040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dirty="0">
                <a:solidFill>
                  <a:schemeClr val="bg1"/>
                </a:solidFill>
              </a:rPr>
              <a:t>Provisioning</a:t>
            </a:r>
          </a:p>
        </p:txBody>
      </p:sp>
      <p:sp>
        <p:nvSpPr>
          <p:cNvPr id="19" name="TextBox 1"/>
          <p:cNvSpPr txBox="1"/>
          <p:nvPr/>
        </p:nvSpPr>
        <p:spPr>
          <a:xfrm>
            <a:off x="2043400" y="5514181"/>
            <a:ext cx="1440160" cy="5040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dirty="0">
                <a:solidFill>
                  <a:schemeClr val="bg1"/>
                </a:solidFill>
              </a:rPr>
              <a:t>Cultural</a:t>
            </a:r>
          </a:p>
        </p:txBody>
      </p:sp>
      <p:sp>
        <p:nvSpPr>
          <p:cNvPr id="2" name="Slide Number Placeholder 1"/>
          <p:cNvSpPr>
            <a:spLocks noGrp="1"/>
          </p:cNvSpPr>
          <p:nvPr>
            <p:ph type="sldNum" sz="quarter" idx="12"/>
          </p:nvPr>
        </p:nvSpPr>
        <p:spPr/>
        <p:txBody>
          <a:bodyPr/>
          <a:lstStyle/>
          <a:p>
            <a:fld id="{965C3C67-3C32-408B-8F4D-15A0DCCECB11}" type="slidenum">
              <a:rPr lang="en-GB" smtClean="0"/>
              <a:t>16</a:t>
            </a:fld>
            <a:endParaRPr lang="en-GB" dirty="0"/>
          </a:p>
        </p:txBody>
      </p:sp>
      <p:pic>
        <p:nvPicPr>
          <p:cNvPr id="61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5448" y="3068960"/>
            <a:ext cx="2160240" cy="15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0" name="Table 19"/>
          <p:cNvGraphicFramePr>
            <a:graphicFrameLocks noGrp="1"/>
          </p:cNvGraphicFramePr>
          <p:nvPr>
            <p:extLst>
              <p:ext uri="{D42A27DB-BD31-4B8C-83A1-F6EECF244321}">
                <p14:modId xmlns:p14="http://schemas.microsoft.com/office/powerpoint/2010/main" val="2551802889"/>
              </p:ext>
            </p:extLst>
          </p:nvPr>
        </p:nvGraphicFramePr>
        <p:xfrm>
          <a:off x="909082" y="1621161"/>
          <a:ext cx="5319102" cy="4608130"/>
        </p:xfrm>
        <a:graphic>
          <a:graphicData uri="http://schemas.openxmlformats.org/drawingml/2006/table">
            <a:tbl>
              <a:tblPr firstRow="1" firstCol="1" bandRow="1">
                <a:tableStyleId>{5C22544A-7EE6-4342-B048-85BDC9FD1C3A}</a:tableStyleId>
              </a:tblPr>
              <a:tblGrid>
                <a:gridCol w="4223246">
                  <a:extLst>
                    <a:ext uri="{9D8B030D-6E8A-4147-A177-3AD203B41FA5}">
                      <a16:colId xmlns:a16="http://schemas.microsoft.com/office/drawing/2014/main" val="20000"/>
                    </a:ext>
                  </a:extLst>
                </a:gridCol>
                <a:gridCol w="1095856">
                  <a:extLst>
                    <a:ext uri="{9D8B030D-6E8A-4147-A177-3AD203B41FA5}">
                      <a16:colId xmlns:a16="http://schemas.microsoft.com/office/drawing/2014/main" val="20001"/>
                    </a:ext>
                  </a:extLst>
                </a:gridCol>
              </a:tblGrid>
              <a:tr h="462850">
                <a:tc>
                  <a:txBody>
                    <a:bodyPr/>
                    <a:lstStyle/>
                    <a:p>
                      <a:pPr algn="l">
                        <a:spcBef>
                          <a:spcPts val="600"/>
                        </a:spcBef>
                        <a:spcAft>
                          <a:spcPts val="600"/>
                        </a:spcAft>
                      </a:pPr>
                      <a:r>
                        <a:rPr lang="en-GB" sz="1600" dirty="0">
                          <a:effectLst/>
                        </a:rPr>
                        <a:t>Benefit category</a:t>
                      </a:r>
                      <a:endParaRPr lang="en-GB" sz="1600" dirty="0">
                        <a:effectLst/>
                        <a:latin typeface="Arial"/>
                        <a:ea typeface="Times New Roman"/>
                        <a:cs typeface="Times New Roman"/>
                      </a:endParaRPr>
                    </a:p>
                  </a:txBody>
                  <a:tcPr marL="68580" marR="68580" marT="0" marB="0"/>
                </a:tc>
                <a:tc>
                  <a:txBody>
                    <a:bodyPr/>
                    <a:lstStyle/>
                    <a:p>
                      <a:pPr algn="just">
                        <a:spcBef>
                          <a:spcPts val="600"/>
                        </a:spcBef>
                        <a:spcAft>
                          <a:spcPts val="600"/>
                        </a:spcAft>
                      </a:pPr>
                      <a:r>
                        <a:rPr lang="en-GB" sz="1600">
                          <a:effectLst/>
                        </a:rPr>
                        <a:t>Monetised</a:t>
                      </a:r>
                      <a:endParaRPr lang="en-GB" sz="1600">
                        <a:effectLst/>
                        <a:latin typeface="Arial"/>
                        <a:ea typeface="Times New Roman"/>
                        <a:cs typeface="Times New Roman"/>
                      </a:endParaRPr>
                    </a:p>
                  </a:txBody>
                  <a:tcPr marL="68580" marR="68580" marT="0" marB="0"/>
                </a:tc>
                <a:extLst>
                  <a:ext uri="{0D108BD9-81ED-4DB2-BD59-A6C34878D82A}">
                    <a16:rowId xmlns:a16="http://schemas.microsoft.com/office/drawing/2014/main" val="10000"/>
                  </a:ext>
                </a:extLst>
              </a:tr>
              <a:tr h="231425">
                <a:tc>
                  <a:txBody>
                    <a:bodyPr/>
                    <a:lstStyle/>
                    <a:p>
                      <a:pPr algn="l">
                        <a:spcBef>
                          <a:spcPts val="240"/>
                        </a:spcBef>
                        <a:spcAft>
                          <a:spcPts val="240"/>
                        </a:spcAft>
                      </a:pPr>
                      <a:r>
                        <a:rPr lang="en-US" sz="1600" kern="1200">
                          <a:effectLst/>
                        </a:rPr>
                        <a:t>Amenity</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231425">
                <a:tc>
                  <a:txBody>
                    <a:bodyPr/>
                    <a:lstStyle/>
                    <a:p>
                      <a:pPr algn="l">
                        <a:spcBef>
                          <a:spcPts val="240"/>
                        </a:spcBef>
                        <a:spcAft>
                          <a:spcPts val="240"/>
                        </a:spcAft>
                      </a:pPr>
                      <a:r>
                        <a:rPr lang="en-US" sz="1600" kern="1200" dirty="0">
                          <a:effectLst/>
                        </a:rPr>
                        <a:t>Asset performance</a:t>
                      </a:r>
                      <a:endParaRPr lang="en-GB" sz="1600" dirty="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231425">
                <a:tc>
                  <a:txBody>
                    <a:bodyPr/>
                    <a:lstStyle/>
                    <a:p>
                      <a:pPr algn="l">
                        <a:spcBef>
                          <a:spcPts val="240"/>
                        </a:spcBef>
                        <a:spcAft>
                          <a:spcPts val="240"/>
                        </a:spcAft>
                      </a:pPr>
                      <a:r>
                        <a:rPr lang="en-US" sz="1600" kern="1200">
                          <a:effectLst/>
                        </a:rPr>
                        <a:t>Biodiversity and ecology</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3"/>
                  </a:ext>
                </a:extLst>
              </a:tr>
              <a:tr h="231425">
                <a:tc>
                  <a:txBody>
                    <a:bodyPr/>
                    <a:lstStyle/>
                    <a:p>
                      <a:pPr algn="l">
                        <a:spcBef>
                          <a:spcPts val="240"/>
                        </a:spcBef>
                        <a:spcAft>
                          <a:spcPts val="240"/>
                        </a:spcAft>
                      </a:pPr>
                      <a:r>
                        <a:rPr lang="en-US" sz="1600" kern="1200">
                          <a:effectLst/>
                        </a:rPr>
                        <a:t>Building temperature</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4"/>
                  </a:ext>
                </a:extLst>
              </a:tr>
              <a:tr h="231425">
                <a:tc>
                  <a:txBody>
                    <a:bodyPr/>
                    <a:lstStyle/>
                    <a:p>
                      <a:pPr algn="l">
                        <a:spcBef>
                          <a:spcPts val="240"/>
                        </a:spcBef>
                        <a:spcAft>
                          <a:spcPts val="240"/>
                        </a:spcAft>
                      </a:pPr>
                      <a:r>
                        <a:rPr lang="en-US" sz="1600" kern="1200">
                          <a:effectLst/>
                        </a:rPr>
                        <a:t>Carbon reduction and sequestration</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5"/>
                  </a:ext>
                </a:extLst>
              </a:tr>
              <a:tr h="231425">
                <a:tc>
                  <a:txBody>
                    <a:bodyPr/>
                    <a:lstStyle/>
                    <a:p>
                      <a:pPr algn="l">
                        <a:spcBef>
                          <a:spcPts val="240"/>
                        </a:spcBef>
                        <a:spcAft>
                          <a:spcPts val="240"/>
                        </a:spcAft>
                      </a:pPr>
                      <a:r>
                        <a:rPr lang="en-US" sz="1600" kern="1200" dirty="0">
                          <a:effectLst/>
                        </a:rPr>
                        <a:t>Crime</a:t>
                      </a:r>
                      <a:endParaRPr lang="en-GB" sz="1600" dirty="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6"/>
                  </a:ext>
                </a:extLst>
              </a:tr>
              <a:tr h="231425">
                <a:tc>
                  <a:txBody>
                    <a:bodyPr/>
                    <a:lstStyle/>
                    <a:p>
                      <a:pPr algn="l">
                        <a:spcBef>
                          <a:spcPts val="240"/>
                        </a:spcBef>
                        <a:spcAft>
                          <a:spcPts val="240"/>
                        </a:spcAft>
                      </a:pPr>
                      <a:r>
                        <a:rPr lang="en-US" sz="1600" kern="1200">
                          <a:effectLst/>
                        </a:rPr>
                        <a:t>Economic growth </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7"/>
                  </a:ext>
                </a:extLst>
              </a:tr>
              <a:tr h="231425">
                <a:tc>
                  <a:txBody>
                    <a:bodyPr/>
                    <a:lstStyle/>
                    <a:p>
                      <a:pPr algn="l">
                        <a:spcBef>
                          <a:spcPts val="240"/>
                        </a:spcBef>
                        <a:spcAft>
                          <a:spcPts val="240"/>
                        </a:spcAft>
                      </a:pPr>
                      <a:r>
                        <a:rPr lang="en-US" sz="1600" kern="1200">
                          <a:effectLst/>
                        </a:rPr>
                        <a:t>Education</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8"/>
                  </a:ext>
                </a:extLst>
              </a:tr>
              <a:tr h="231425">
                <a:tc>
                  <a:txBody>
                    <a:bodyPr/>
                    <a:lstStyle/>
                    <a:p>
                      <a:pPr algn="l">
                        <a:spcBef>
                          <a:spcPts val="240"/>
                        </a:spcBef>
                        <a:spcAft>
                          <a:spcPts val="240"/>
                        </a:spcAft>
                      </a:pPr>
                      <a:r>
                        <a:rPr lang="en-US" sz="1600" kern="1200">
                          <a:effectLst/>
                        </a:rPr>
                        <a:t>Enabling development</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09"/>
                  </a:ext>
                </a:extLst>
              </a:tr>
              <a:tr h="231425">
                <a:tc>
                  <a:txBody>
                    <a:bodyPr/>
                    <a:lstStyle/>
                    <a:p>
                      <a:pPr algn="l">
                        <a:spcBef>
                          <a:spcPts val="240"/>
                        </a:spcBef>
                        <a:spcAft>
                          <a:spcPts val="240"/>
                        </a:spcAft>
                      </a:pPr>
                      <a:r>
                        <a:rPr lang="en-US" sz="1600" kern="1200">
                          <a:effectLst/>
                        </a:rPr>
                        <a:t>Flooding</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10"/>
                  </a:ext>
                </a:extLst>
              </a:tr>
              <a:tr h="231425">
                <a:tc>
                  <a:txBody>
                    <a:bodyPr/>
                    <a:lstStyle/>
                    <a:p>
                      <a:pPr algn="l">
                        <a:spcBef>
                          <a:spcPts val="240"/>
                        </a:spcBef>
                        <a:spcAft>
                          <a:spcPts val="240"/>
                        </a:spcAft>
                      </a:pPr>
                      <a:r>
                        <a:rPr lang="en-US" sz="1600" kern="1200">
                          <a:effectLst/>
                        </a:rPr>
                        <a:t>Health</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11"/>
                  </a:ext>
                </a:extLst>
              </a:tr>
              <a:tr h="231425">
                <a:tc>
                  <a:txBody>
                    <a:bodyPr/>
                    <a:lstStyle/>
                    <a:p>
                      <a:pPr algn="l">
                        <a:spcBef>
                          <a:spcPts val="240"/>
                        </a:spcBef>
                        <a:spcAft>
                          <a:spcPts val="240"/>
                        </a:spcAft>
                      </a:pPr>
                      <a:r>
                        <a:rPr lang="en-US" sz="1600" kern="1200">
                          <a:effectLst/>
                        </a:rPr>
                        <a:t>Noise</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12"/>
                  </a:ext>
                </a:extLst>
              </a:tr>
              <a:tr h="231425">
                <a:tc>
                  <a:txBody>
                    <a:bodyPr/>
                    <a:lstStyle/>
                    <a:p>
                      <a:pPr algn="l">
                        <a:spcBef>
                          <a:spcPts val="240"/>
                        </a:spcBef>
                        <a:spcAft>
                          <a:spcPts val="240"/>
                        </a:spcAft>
                      </a:pPr>
                      <a:r>
                        <a:rPr lang="en-US" sz="1600" kern="1200">
                          <a:effectLst/>
                        </a:rPr>
                        <a:t>Recreation</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13"/>
                  </a:ext>
                </a:extLst>
              </a:tr>
              <a:tr h="231425">
                <a:tc>
                  <a:txBody>
                    <a:bodyPr/>
                    <a:lstStyle/>
                    <a:p>
                      <a:pPr algn="l">
                        <a:spcBef>
                          <a:spcPts val="240"/>
                        </a:spcBef>
                        <a:spcAft>
                          <a:spcPts val="240"/>
                        </a:spcAft>
                      </a:pPr>
                      <a:r>
                        <a:rPr lang="en-US" sz="1600" kern="1200">
                          <a:effectLst/>
                        </a:rPr>
                        <a:t>Tourism</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14"/>
                  </a:ext>
                </a:extLst>
              </a:tr>
              <a:tr h="231425">
                <a:tc>
                  <a:txBody>
                    <a:bodyPr/>
                    <a:lstStyle/>
                    <a:p>
                      <a:pPr algn="l">
                        <a:spcBef>
                          <a:spcPts val="240"/>
                        </a:spcBef>
                        <a:spcAft>
                          <a:spcPts val="240"/>
                        </a:spcAft>
                      </a:pPr>
                      <a:r>
                        <a:rPr lang="en-US" sz="1600" kern="1200">
                          <a:effectLst/>
                        </a:rPr>
                        <a:t>Traffic calming</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15"/>
                  </a:ext>
                </a:extLst>
              </a:tr>
              <a:tr h="231425">
                <a:tc>
                  <a:txBody>
                    <a:bodyPr/>
                    <a:lstStyle/>
                    <a:p>
                      <a:pPr algn="l">
                        <a:spcBef>
                          <a:spcPts val="240"/>
                        </a:spcBef>
                        <a:spcAft>
                          <a:spcPts val="240"/>
                        </a:spcAft>
                      </a:pPr>
                      <a:r>
                        <a:rPr lang="en-US" sz="1600" kern="1200">
                          <a:effectLst/>
                        </a:rPr>
                        <a:t>Water quality</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extLst>
                  <a:ext uri="{0D108BD9-81ED-4DB2-BD59-A6C34878D82A}">
                    <a16:rowId xmlns:a16="http://schemas.microsoft.com/office/drawing/2014/main" val="10016"/>
                  </a:ext>
                </a:extLst>
              </a:tr>
              <a:tr h="231425">
                <a:tc>
                  <a:txBody>
                    <a:bodyPr/>
                    <a:lstStyle/>
                    <a:p>
                      <a:pPr algn="l">
                        <a:spcBef>
                          <a:spcPts val="240"/>
                        </a:spcBef>
                        <a:spcAft>
                          <a:spcPts val="240"/>
                        </a:spcAft>
                      </a:pPr>
                      <a:r>
                        <a:rPr lang="en-US" sz="1600" kern="1200">
                          <a:effectLst/>
                        </a:rPr>
                        <a:t>Water quantity</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dirty="0">
                          <a:effectLst/>
                          <a:sym typeface="Wingdings"/>
                        </a:rPr>
                        <a:t></a:t>
                      </a:r>
                      <a:endParaRPr lang="en-GB" sz="1600" dirty="0">
                        <a:effectLst/>
                        <a:latin typeface="Times New Roman"/>
                        <a:ea typeface="Times New Roman"/>
                      </a:endParaRPr>
                    </a:p>
                  </a:txBody>
                  <a:tcPr marL="68580" marR="68580" marT="0" marB="0"/>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795631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7" descr="CIRIA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txBox="1">
            <a:spLocks/>
          </p:cNvSpPr>
          <p:nvPr/>
        </p:nvSpPr>
        <p:spPr>
          <a:xfrm>
            <a:off x="467544" y="548680"/>
            <a:ext cx="6984776" cy="648072"/>
          </a:xfrm>
          <a:prstGeom prst="rect">
            <a:avLst/>
          </a:prstGeom>
          <a:solidFill>
            <a:schemeClr val="bg1">
              <a:alpha val="80000"/>
            </a:schemeClr>
          </a:solidFill>
        </p:spPr>
        <p:txBody>
          <a:bodyPr anchor="ctr"/>
          <a:lstStyle>
            <a:defPPr>
              <a:defRPr lang="en-US"/>
            </a:defPPr>
            <a:lvl1pPr algn="r">
              <a:spcBef>
                <a:spcPct val="0"/>
              </a:spcBef>
              <a:buNone/>
              <a:defRPr sz="2800">
                <a:solidFill>
                  <a:srgbClr val="669900"/>
                </a:solidFill>
                <a:latin typeface="Arial" panose="020B0604020202020204" pitchFamily="34" charset="0"/>
                <a:ea typeface="+mj-ea"/>
                <a:cs typeface="Arial" panose="020B0604020202020204" pitchFamily="34" charset="0"/>
              </a:defRPr>
            </a:lvl1pPr>
          </a:lstStyle>
          <a:p>
            <a:pPr algn="l"/>
            <a:r>
              <a:rPr lang="en-GB" sz="3600" dirty="0">
                <a:latin typeface="Calibri" panose="020F0502020204030204" pitchFamily="34" charset="0"/>
              </a:rPr>
              <a:t>B£ST has three components</a:t>
            </a:r>
          </a:p>
        </p:txBody>
      </p:sp>
      <p:graphicFrame>
        <p:nvGraphicFramePr>
          <p:cNvPr id="4" name="Diagram 3"/>
          <p:cNvGraphicFramePr/>
          <p:nvPr>
            <p:extLst>
              <p:ext uri="{D42A27DB-BD31-4B8C-83A1-F6EECF244321}">
                <p14:modId xmlns:p14="http://schemas.microsoft.com/office/powerpoint/2010/main" val="2915940349"/>
              </p:ext>
            </p:extLst>
          </p:nvPr>
        </p:nvGraphicFramePr>
        <p:xfrm>
          <a:off x="4644008" y="2276872"/>
          <a:ext cx="4464496" cy="41764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47601"/>
          <a:stretch/>
        </p:blipFill>
        <p:spPr>
          <a:xfrm>
            <a:off x="0" y="1409087"/>
            <a:ext cx="4399916" cy="5447000"/>
          </a:xfrm>
          <a:prstGeom prst="rect">
            <a:avLst/>
          </a:prstGeom>
        </p:spPr>
      </p:pic>
      <p:sp>
        <p:nvSpPr>
          <p:cNvPr id="3" name="Slide Number Placeholder 2"/>
          <p:cNvSpPr>
            <a:spLocks noGrp="1"/>
          </p:cNvSpPr>
          <p:nvPr>
            <p:ph type="sldNum" sz="quarter" idx="12"/>
          </p:nvPr>
        </p:nvSpPr>
        <p:spPr/>
        <p:txBody>
          <a:bodyPr/>
          <a:lstStyle/>
          <a:p>
            <a:fld id="{965C3C67-3C32-408B-8F4D-15A0DCCECB11}" type="slidenum">
              <a:rPr lang="en-GB" smtClean="0">
                <a:solidFill>
                  <a:prstClr val="black">
                    <a:tint val="75000"/>
                  </a:prstClr>
                </a:solidFill>
              </a:rPr>
              <a:pPr/>
              <a:t>17</a:t>
            </a:fld>
            <a:endParaRPr lang="en-GB" dirty="0">
              <a:solidFill>
                <a:prstClr val="black">
                  <a:tint val="75000"/>
                </a:prstClr>
              </a:solidFill>
            </a:endParaRPr>
          </a:p>
        </p:txBody>
      </p:sp>
      <p:pic>
        <p:nvPicPr>
          <p:cNvPr id="8194" name="Picture 2" descr="C:\Users\Louise.Walker\AppData\Local\Microsoft\Windows\Temporary Internet Files\Content.IE5\26NLER4F\logitechmouse[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4750" y="5714661"/>
            <a:ext cx="763251" cy="540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6660232" y="4869160"/>
            <a:ext cx="864518" cy="845501"/>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8100219" y="5291911"/>
            <a:ext cx="288205" cy="422750"/>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67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  workflow</a:t>
            </a: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18</a:t>
            </a:fld>
            <a:endParaRPr lang="en-GB" dirty="0">
              <a:solidFill>
                <a:prstClr val="black">
                  <a:tint val="75000"/>
                </a:prstClr>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7603" b="6842"/>
          <a:stretch/>
        </p:blipFill>
        <p:spPr bwMode="auto">
          <a:xfrm>
            <a:off x="971600" y="1484784"/>
            <a:ext cx="7362566"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979712" y="3645024"/>
            <a:ext cx="648072"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8225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  Coarse assessment</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19</a:t>
            </a:fld>
            <a:endParaRPr lang="en-GB" dirty="0">
              <a:solidFill>
                <a:prstClr val="black">
                  <a:tint val="75000"/>
                </a:prstClr>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266" y="1496332"/>
            <a:ext cx="7470900" cy="48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744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r="39990" b="6250"/>
          <a:stretch/>
        </p:blipFill>
        <p:spPr bwMode="auto">
          <a:xfrm rot="1142936">
            <a:off x="4897724" y="1986297"/>
            <a:ext cx="4027605" cy="2598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3573016"/>
            <a:ext cx="9144000" cy="266429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6" name="Picture 7" descr="CIRIA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normAutofit fontScale="90000"/>
          </a:bodyPr>
          <a:lstStyle/>
          <a:p>
            <a:pPr algn="l"/>
            <a:br>
              <a:rPr lang="en-GB" dirty="0">
                <a:solidFill>
                  <a:srgbClr val="78BE20"/>
                </a:solidFill>
              </a:rPr>
            </a:br>
            <a:r>
              <a:rPr lang="en-GB" sz="3600" dirty="0">
                <a:solidFill>
                  <a:srgbClr val="78BE20"/>
                </a:solidFill>
              </a:rPr>
              <a:t>Benefits Estimation Tool</a:t>
            </a:r>
          </a:p>
        </p:txBody>
      </p:sp>
      <p:sp>
        <p:nvSpPr>
          <p:cNvPr id="7" name="Content Placeholder 6"/>
          <p:cNvSpPr>
            <a:spLocks noGrp="1"/>
          </p:cNvSpPr>
          <p:nvPr>
            <p:ph sz="half" idx="1"/>
          </p:nvPr>
        </p:nvSpPr>
        <p:spPr>
          <a:xfrm>
            <a:off x="457200" y="1988840"/>
            <a:ext cx="4038600" cy="4137323"/>
          </a:xfrm>
        </p:spPr>
        <p:txBody>
          <a:bodyPr>
            <a:normAutofit fontScale="92500" lnSpcReduction="10000"/>
          </a:bodyPr>
          <a:lstStyle/>
          <a:p>
            <a:r>
              <a:rPr lang="en-GB" dirty="0"/>
              <a:t>Supports: </a:t>
            </a:r>
          </a:p>
          <a:p>
            <a:pPr lvl="1"/>
            <a:r>
              <a:rPr lang="en-GB" dirty="0"/>
              <a:t>evaluation of benefits of BGI</a:t>
            </a:r>
          </a:p>
          <a:p>
            <a:pPr lvl="1"/>
            <a:r>
              <a:rPr lang="en-GB" dirty="0"/>
              <a:t>Collaborative decision making</a:t>
            </a:r>
          </a:p>
          <a:p>
            <a:pPr lvl="1"/>
            <a:r>
              <a:rPr lang="en-GB" dirty="0"/>
              <a:t>Business case development</a:t>
            </a:r>
          </a:p>
          <a:p>
            <a:r>
              <a:rPr lang="en-GB" dirty="0"/>
              <a:t>Structured approach</a:t>
            </a:r>
          </a:p>
          <a:p>
            <a:r>
              <a:rPr lang="en-GB" dirty="0"/>
              <a:t>Robust evidence base</a:t>
            </a:r>
          </a:p>
          <a:p>
            <a:r>
              <a:rPr lang="en-GB" dirty="0"/>
              <a:t>Online guidance</a:t>
            </a:r>
          </a:p>
          <a:p>
            <a:r>
              <a:rPr lang="en-GB" dirty="0"/>
              <a:t>Options comparison</a:t>
            </a:r>
          </a:p>
          <a:p>
            <a:endParaRPr lang="en-GB" dirty="0"/>
          </a:p>
          <a:p>
            <a:endParaRPr lang="en-GB" dirty="0"/>
          </a:p>
        </p:txBody>
      </p:sp>
      <p:sp>
        <p:nvSpPr>
          <p:cNvPr id="4" name="Slide Number Placeholder 3"/>
          <p:cNvSpPr>
            <a:spLocks noGrp="1"/>
          </p:cNvSpPr>
          <p:nvPr>
            <p:ph type="sldNum" sz="quarter" idx="12"/>
          </p:nvPr>
        </p:nvSpPr>
        <p:spPr/>
        <p:txBody>
          <a:bodyPr/>
          <a:lstStyle/>
          <a:p>
            <a:fld id="{965C3C67-3C32-408B-8F4D-15A0DCCECB11}" type="slidenum">
              <a:rPr lang="en-GB" smtClean="0">
                <a:solidFill>
                  <a:prstClr val="black">
                    <a:tint val="75000"/>
                  </a:prstClr>
                </a:solidFill>
              </a:rPr>
              <a:pPr/>
              <a:t>2</a:t>
            </a:fld>
            <a:endParaRPr lang="en-GB" dirty="0">
              <a:solidFill>
                <a:prstClr val="black">
                  <a:tint val="75000"/>
                </a:prstClr>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85" y="286230"/>
            <a:ext cx="1885067" cy="69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260350"/>
            <a:ext cx="1819305" cy="485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Grp="1" noChangeAspect="1" noChangeArrowheads="1"/>
          </p:cNvPicPr>
          <p:nvPr>
            <p:ph sz="half" idx="2"/>
          </p:nvPr>
        </p:nvPicPr>
        <p:blipFill rotWithShape="1">
          <a:blip r:embed="rId7" cstate="print">
            <a:extLst>
              <a:ext uri="{28A0092B-C50C-407E-A947-70E740481C1C}">
                <a14:useLocalDpi xmlns:a14="http://schemas.microsoft.com/office/drawing/2010/main" val="0"/>
              </a:ext>
            </a:extLst>
          </a:blip>
          <a:srcRect l="1482" t="25658" r="17765" b="6249"/>
          <a:stretch/>
        </p:blipFill>
        <p:spPr bwMode="auto">
          <a:xfrm rot="20378068">
            <a:off x="4791446" y="3828777"/>
            <a:ext cx="4038600" cy="1917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5035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  workflow</a:t>
            </a: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20</a:t>
            </a:fld>
            <a:endParaRPr lang="en-GB" dirty="0">
              <a:solidFill>
                <a:prstClr val="black">
                  <a:tint val="75000"/>
                </a:prstClr>
              </a:solidFill>
            </a:endParaRPr>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07878" y="1600200"/>
            <a:ext cx="712824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15816" y="3140968"/>
            <a:ext cx="648072"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4679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  Screening questions</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21</a:t>
            </a:fld>
            <a:endParaRPr lang="en-GB" dirty="0">
              <a:solidFill>
                <a:prstClr val="black">
                  <a:tint val="75000"/>
                </a:prstClr>
              </a:solidFill>
            </a:endParaRP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239" r="11276" b="7965"/>
          <a:stretch/>
        </p:blipFill>
        <p:spPr bwMode="auto">
          <a:xfrm>
            <a:off x="971600" y="1484784"/>
            <a:ext cx="7069540" cy="4230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059832" y="1484784"/>
            <a:ext cx="259228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315934" y="3717032"/>
            <a:ext cx="33618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2761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  workflow</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22</a:t>
            </a:fld>
            <a:endParaRPr lang="en-GB" dirty="0">
              <a:solidFill>
                <a:prstClr val="black">
                  <a:tint val="75000"/>
                </a:prstClr>
              </a:solidFill>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323" y="1484784"/>
            <a:ext cx="7132637"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15816" y="3933056"/>
            <a:ext cx="648072"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0353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  avoiding double counting</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23</a:t>
            </a:fld>
            <a:endParaRPr lang="en-GB" dirty="0">
              <a:solidFill>
                <a:prstClr val="black">
                  <a:tint val="75000"/>
                </a:prstClr>
              </a:solidFill>
            </a:endParaRPr>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0958" r="63130" b="16832"/>
          <a:stretch/>
        </p:blipFill>
        <p:spPr bwMode="auto">
          <a:xfrm>
            <a:off x="2344687" y="1628800"/>
            <a:ext cx="4712125" cy="447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323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workflow</a:t>
            </a: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24</a:t>
            </a:fld>
            <a:endParaRPr lang="en-GB" dirty="0">
              <a:solidFill>
                <a:prstClr val="black">
                  <a:tint val="75000"/>
                </a:prstClr>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547" y="1700808"/>
            <a:ext cx="7132637" cy="45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23928" y="3212976"/>
            <a:ext cx="625937"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3649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example benefit sheet</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25</a:t>
            </a:fld>
            <a:endParaRPr lang="en-GB" dirty="0">
              <a:solidFill>
                <a:prstClr val="black">
                  <a:tint val="75000"/>
                </a:prstClr>
              </a:solidFill>
            </a:endParaRP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9287" b="4093"/>
          <a:stretch/>
        </p:blipFill>
        <p:spPr bwMode="auto">
          <a:xfrm>
            <a:off x="848512" y="1693946"/>
            <a:ext cx="7631055" cy="45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987824" y="2708920"/>
            <a:ext cx="124907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2901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example benefit sheet: air quality</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26</a:t>
            </a:fld>
            <a:endParaRPr lang="en-GB" dirty="0">
              <a:solidFill>
                <a:prstClr val="black">
                  <a:tint val="75000"/>
                </a:prstClr>
              </a:solidFill>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519" r="20706" b="7225"/>
          <a:stretch/>
        </p:blipFill>
        <p:spPr bwMode="auto">
          <a:xfrm>
            <a:off x="1259632" y="1700808"/>
            <a:ext cx="6127845" cy="4187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505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27</a:t>
            </a:fld>
            <a:endParaRPr lang="en-GB" dirty="0">
              <a:solidFill>
                <a:prstClr val="black">
                  <a:tint val="75000"/>
                </a:prstClr>
              </a:solidFill>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827" r="20880" b="7513"/>
          <a:stretch/>
        </p:blipFill>
        <p:spPr bwMode="auto">
          <a:xfrm>
            <a:off x="1547664" y="1844824"/>
            <a:ext cx="6228309" cy="4230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457200" y="274638"/>
            <a:ext cx="7067550" cy="1143000"/>
          </a:xfrm>
        </p:spPr>
        <p:txBody>
          <a:bodyPr/>
          <a:lstStyle/>
          <a:p>
            <a:r>
              <a:rPr lang="en-GB" dirty="0">
                <a:latin typeface="Calibri" panose="020F0502020204030204" pitchFamily="34" charset="0"/>
              </a:rPr>
              <a:t>Using B£ST–  example benefit sheet: air quality</a:t>
            </a:r>
            <a:endParaRPr lang="en-GB" dirty="0"/>
          </a:p>
        </p:txBody>
      </p:sp>
    </p:spTree>
    <p:extLst>
      <p:ext uri="{BB962C8B-B14F-4D97-AF65-F5344CB8AC3E}">
        <p14:creationId xmlns:p14="http://schemas.microsoft.com/office/powerpoint/2010/main" val="10063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example assessment: amenity</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28</a:t>
            </a:fld>
            <a:endParaRPr lang="en-GB" dirty="0">
              <a:solidFill>
                <a:prstClr val="black">
                  <a:tint val="75000"/>
                </a:prstClr>
              </a:solidFill>
            </a:endParaRP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93" y="1845070"/>
            <a:ext cx="8116143" cy="423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770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example benefit sheet: asset performance</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29</a:t>
            </a:fld>
            <a:endParaRPr lang="en-GB" dirty="0">
              <a:solidFill>
                <a:prstClr val="black">
                  <a:tint val="75000"/>
                </a:prstClr>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602" r="19968" b="7821"/>
          <a:stretch/>
        </p:blipFill>
        <p:spPr bwMode="auto">
          <a:xfrm>
            <a:off x="1489823" y="1844824"/>
            <a:ext cx="5754544" cy="3859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5374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4725144"/>
            <a:ext cx="9144000" cy="144016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Title 1"/>
          <p:cNvSpPr>
            <a:spLocks noGrp="1"/>
          </p:cNvSpPr>
          <p:nvPr>
            <p:ph type="title" idx="4294967295"/>
          </p:nvPr>
        </p:nvSpPr>
        <p:spPr>
          <a:xfrm>
            <a:off x="61862" y="5013176"/>
            <a:ext cx="8830618" cy="1080120"/>
          </a:xfrm>
        </p:spPr>
        <p:txBody>
          <a:bodyPr>
            <a:noAutofit/>
          </a:bodyPr>
          <a:lstStyle/>
          <a:p>
            <a:pPr algn="r"/>
            <a:r>
              <a:rPr lang="en-GB" sz="3200" b="1" dirty="0">
                <a:solidFill>
                  <a:srgbClr val="669900"/>
                </a:solidFill>
                <a:latin typeface="+mn-lt"/>
                <a:cs typeface="Arial" panose="020B0604020202020204" pitchFamily="34" charset="0"/>
              </a:rPr>
              <a:t>Assessing benefits – why should we?</a:t>
            </a:r>
            <a:br>
              <a:rPr lang="en-GB" sz="3200" b="1" dirty="0">
                <a:solidFill>
                  <a:srgbClr val="669900"/>
                </a:solidFill>
                <a:latin typeface="Arial" panose="020B0604020202020204" pitchFamily="34" charset="0"/>
                <a:cs typeface="Arial" panose="020B0604020202020204" pitchFamily="34" charset="0"/>
              </a:rPr>
            </a:br>
            <a:r>
              <a:rPr lang="en-GB" sz="2400" dirty="0">
                <a:solidFill>
                  <a:srgbClr val="669900"/>
                </a:solidFill>
                <a:latin typeface="Arial" panose="020B0604020202020204" pitchFamily="34" charset="0"/>
                <a:cs typeface="Arial" panose="020B0604020202020204" pitchFamily="34" charset="0"/>
              </a:rPr>
              <a:t> </a:t>
            </a:r>
            <a:endParaRPr lang="en-GB" sz="2000" b="1" dirty="0">
              <a:solidFill>
                <a:srgbClr val="669900"/>
              </a:solidFill>
              <a:latin typeface="Arial" panose="020B0604020202020204" pitchFamily="34" charset="0"/>
              <a:cs typeface="Arial" panose="020B0604020202020204" pitchFamily="34" charset="0"/>
            </a:endParaRPr>
          </a:p>
        </p:txBody>
      </p:sp>
      <p:sp>
        <p:nvSpPr>
          <p:cNvPr id="2" name="TextBox 1"/>
          <p:cNvSpPr txBox="1"/>
          <p:nvPr/>
        </p:nvSpPr>
        <p:spPr>
          <a:xfrm>
            <a:off x="107504" y="6516052"/>
            <a:ext cx="2855333" cy="369332"/>
          </a:xfrm>
          <a:prstGeom prst="rect">
            <a:avLst/>
          </a:prstGeom>
          <a:noFill/>
        </p:spPr>
        <p:txBody>
          <a:bodyPr wrap="none" rtlCol="0">
            <a:spAutoFit/>
          </a:bodyPr>
          <a:lstStyle/>
          <a:p>
            <a:r>
              <a:rPr lang="en-GB" b="1" i="1" dirty="0" err="1">
                <a:solidFill>
                  <a:srgbClr val="F79646">
                    <a:lumMod val="75000"/>
                  </a:srgbClr>
                </a:solidFill>
              </a:rPr>
              <a:t>Elvetham</a:t>
            </a:r>
            <a:r>
              <a:rPr lang="en-GB" b="1" i="1" dirty="0">
                <a:solidFill>
                  <a:srgbClr val="F79646">
                    <a:lumMod val="75000"/>
                  </a:srgbClr>
                </a:solidFill>
              </a:rPr>
              <a:t> Heath, Hampshire</a:t>
            </a:r>
          </a:p>
        </p:txBody>
      </p:sp>
      <p:pic>
        <p:nvPicPr>
          <p:cNvPr id="6" name="Picture 7" descr="CIRIA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965C3C67-3C32-408B-8F4D-15A0DCCECB11}" type="slidenum">
              <a:rPr lang="en-GB" smtClean="0">
                <a:solidFill>
                  <a:prstClr val="black">
                    <a:tint val="75000"/>
                  </a:prstClr>
                </a:solidFill>
              </a:rPr>
              <a:pPr/>
              <a:t>3</a:t>
            </a:fld>
            <a:endParaRPr lang="en-GB" dirty="0">
              <a:solidFill>
                <a:prstClr val="black">
                  <a:tint val="75000"/>
                </a:prstClr>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260350"/>
            <a:ext cx="18161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783" y="260350"/>
            <a:ext cx="117633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043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example benefit sheet: biodiversity &amp; ecology</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30</a:t>
            </a:fld>
            <a:endParaRPr lang="en-GB" dirty="0">
              <a:solidFill>
                <a:prstClr val="black">
                  <a:tint val="75000"/>
                </a:prstClr>
              </a:solidFill>
            </a:endParaRP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395" r="1924" b="7863"/>
          <a:stretch/>
        </p:blipFill>
        <p:spPr bwMode="auto">
          <a:xfrm>
            <a:off x="886855" y="1700808"/>
            <a:ext cx="7438030" cy="408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5770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example benefit sheet: tourism</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31</a:t>
            </a:fld>
            <a:endParaRPr lang="en-GB" dirty="0">
              <a:solidFill>
                <a:prstClr val="black">
                  <a:tint val="75000"/>
                </a:prstClr>
              </a:solidFill>
            </a:endParaRP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594" r="1890" b="7563"/>
          <a:stretch/>
        </p:blipFill>
        <p:spPr bwMode="auto">
          <a:xfrm>
            <a:off x="827584" y="1700808"/>
            <a:ext cx="7629099" cy="418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5770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workflow</a:t>
            </a: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32</a:t>
            </a:fld>
            <a:endParaRPr lang="en-GB" dirty="0">
              <a:solidFill>
                <a:prstClr val="black">
                  <a:tint val="75000"/>
                </a:prstClr>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1700808"/>
            <a:ext cx="7132637"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60032" y="3284984"/>
            <a:ext cx="57606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3835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results dashboard</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33</a:t>
            </a:fld>
            <a:endParaRPr lang="en-GB" dirty="0">
              <a:solidFill>
                <a:prstClr val="black">
                  <a:tint val="75000"/>
                </a:prstClr>
              </a:solidFill>
            </a:endParaRP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0310" b="6928"/>
          <a:stretch/>
        </p:blipFill>
        <p:spPr bwMode="auto">
          <a:xfrm>
            <a:off x="1211782" y="1484784"/>
            <a:ext cx="6718848" cy="5044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5942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workflow</a:t>
            </a: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34</a:t>
            </a:fld>
            <a:endParaRPr lang="en-GB" dirty="0">
              <a:solidFill>
                <a:prstClr val="black">
                  <a:tint val="75000"/>
                </a:prstClr>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1700808"/>
            <a:ext cx="7132637"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796136" y="3284984"/>
            <a:ext cx="57606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8806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sensitivity analysis</a:t>
            </a: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35</a:t>
            </a:fld>
            <a:endParaRPr lang="en-GB" dirty="0">
              <a:solidFill>
                <a:prstClr val="black">
                  <a:tint val="75000"/>
                </a:prstClr>
              </a:solidFill>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003" r="34871" b="6250"/>
          <a:stretch/>
        </p:blipFill>
        <p:spPr bwMode="auto">
          <a:xfrm>
            <a:off x="1187624" y="1988840"/>
            <a:ext cx="6876255" cy="4027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806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workflow</a:t>
            </a: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36</a:t>
            </a:fld>
            <a:endParaRPr lang="en-GB" dirty="0">
              <a:solidFill>
                <a:prstClr val="black">
                  <a:tint val="75000"/>
                </a:prstClr>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1700808"/>
            <a:ext cx="7132637"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88224" y="3861048"/>
            <a:ext cx="57606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8806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scenario assessment</a:t>
            </a: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37</a:t>
            </a:fld>
            <a:endParaRPr lang="en-GB" dirty="0">
              <a:solidFill>
                <a:prstClr val="black">
                  <a:tint val="75000"/>
                </a:prstClr>
              </a:solidFill>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592" b="6250"/>
          <a:stretch/>
        </p:blipFill>
        <p:spPr bwMode="auto">
          <a:xfrm>
            <a:off x="395536" y="2237874"/>
            <a:ext cx="7896291" cy="28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806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workflow</a:t>
            </a: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38</a:t>
            </a:fld>
            <a:endParaRPr lang="en-GB" dirty="0">
              <a:solidFill>
                <a:prstClr val="black">
                  <a:tint val="75000"/>
                </a:prstClr>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1700808"/>
            <a:ext cx="7132637"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466754" y="3298632"/>
            <a:ext cx="57606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8806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Comparison Tool W047b</a:t>
            </a: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39</a:t>
            </a:fld>
            <a:endParaRPr lang="en-GB" dirty="0">
              <a:solidFill>
                <a:prstClr val="black">
                  <a:tint val="75000"/>
                </a:prstClr>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9605" r="42028" b="14145"/>
          <a:stretch/>
        </p:blipFill>
        <p:spPr bwMode="auto">
          <a:xfrm>
            <a:off x="971600" y="1772816"/>
            <a:ext cx="7531768"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806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7067550" cy="864319"/>
          </a:xfrm>
        </p:spPr>
        <p:txBody>
          <a:bodyPr/>
          <a:lstStyle/>
          <a:p>
            <a:r>
              <a:rPr lang="en-GB" dirty="0">
                <a:latin typeface="Calibri" panose="020F0502020204030204" pitchFamily="34" charset="0"/>
              </a:rPr>
              <a:t>Should we value benefits?</a:t>
            </a:r>
          </a:p>
        </p:txBody>
      </p:sp>
      <p:sp>
        <p:nvSpPr>
          <p:cNvPr id="3" name="Content Placeholder 2"/>
          <p:cNvSpPr>
            <a:spLocks noGrp="1"/>
          </p:cNvSpPr>
          <p:nvPr>
            <p:ph idx="1"/>
          </p:nvPr>
        </p:nvSpPr>
        <p:spPr>
          <a:xfrm>
            <a:off x="442346" y="1600201"/>
            <a:ext cx="8229600" cy="3931170"/>
          </a:xfrm>
        </p:spPr>
        <p:txBody>
          <a:bodyPr>
            <a:normAutofit/>
          </a:bodyPr>
          <a:lstStyle/>
          <a:p>
            <a:r>
              <a:rPr lang="en-GB" dirty="0">
                <a:latin typeface="Calibri" panose="020F0502020204030204" pitchFamily="34" charset="0"/>
              </a:rPr>
              <a:t>It is difficult to:</a:t>
            </a:r>
          </a:p>
          <a:p>
            <a:pPr lvl="1"/>
            <a:r>
              <a:rPr lang="en-GB" dirty="0">
                <a:latin typeface="Calibri" panose="020F0502020204030204" pitchFamily="34" charset="0"/>
              </a:rPr>
              <a:t>Identify &amp; link benefits to quantifiable outcomes</a:t>
            </a:r>
          </a:p>
          <a:p>
            <a:pPr lvl="1"/>
            <a:r>
              <a:rPr lang="en-GB" dirty="0">
                <a:latin typeface="Calibri" panose="020F0502020204030204" pitchFamily="34" charset="0"/>
              </a:rPr>
              <a:t>Value quantified benefits (reliance on transfers)</a:t>
            </a:r>
          </a:p>
          <a:p>
            <a:pPr lvl="1"/>
            <a:r>
              <a:rPr lang="en-GB" dirty="0">
                <a:latin typeface="Calibri" panose="020F0502020204030204" pitchFamily="34" charset="0"/>
              </a:rPr>
              <a:t>Aggregate (benefits, populations, time)</a:t>
            </a:r>
          </a:p>
          <a:p>
            <a:r>
              <a:rPr lang="en-GB" dirty="0">
                <a:latin typeface="Calibri" panose="020F0502020204030204" pitchFamily="34" charset="0"/>
              </a:rPr>
              <a:t>Uncertainty</a:t>
            </a:r>
          </a:p>
          <a:p>
            <a:r>
              <a:rPr lang="en-GB" dirty="0">
                <a:latin typeface="Calibri" panose="020F0502020204030204" pitchFamily="34" charset="0"/>
              </a:rPr>
              <a:t>Takes time and resources</a:t>
            </a:r>
          </a:p>
          <a:p>
            <a:r>
              <a:rPr lang="en-GB" dirty="0">
                <a:latin typeface="Calibri" panose="020F0502020204030204" pitchFamily="34" charset="0"/>
              </a:rPr>
              <a:t>Moral concerns</a:t>
            </a:r>
          </a:p>
        </p:txBody>
      </p:sp>
      <p:sp>
        <p:nvSpPr>
          <p:cNvPr id="4" name="Slide Number Placeholder 3"/>
          <p:cNvSpPr>
            <a:spLocks noGrp="1"/>
          </p:cNvSpPr>
          <p:nvPr>
            <p:ph type="sldNum" sz="quarter" idx="4"/>
          </p:nvPr>
        </p:nvSpPr>
        <p:spPr/>
        <p:txBody>
          <a:bodyPr/>
          <a:lstStyle/>
          <a:p>
            <a:fld id="{C848A9FF-0681-B546-AA01-2CEFCC3B2527}" type="slidenum">
              <a:rPr lang="en-US" smtClean="0"/>
              <a:t>4</a:t>
            </a:fld>
            <a:endParaRPr lang="en-US"/>
          </a:p>
        </p:txBody>
      </p:sp>
      <p:sp>
        <p:nvSpPr>
          <p:cNvPr id="5" name="Rectangle 4"/>
          <p:cNvSpPr/>
          <p:nvPr/>
        </p:nvSpPr>
        <p:spPr>
          <a:xfrm>
            <a:off x="442346" y="5537830"/>
            <a:ext cx="4811061" cy="584775"/>
          </a:xfrm>
          <a:prstGeom prst="rect">
            <a:avLst/>
          </a:prstGeom>
        </p:spPr>
        <p:txBody>
          <a:bodyPr wrap="none">
            <a:spAutoFit/>
          </a:bodyPr>
          <a:lstStyle/>
          <a:p>
            <a:pPr marL="360363" indent="-360363">
              <a:buFont typeface="Arial" pitchFamily="34" charset="0"/>
              <a:buChar char="•"/>
            </a:pPr>
            <a:r>
              <a:rPr lang="en-GB" sz="3200" b="1" dirty="0">
                <a:solidFill>
                  <a:srgbClr val="FF0000"/>
                </a:solidFill>
                <a:latin typeface="Calibri" panose="020F0502020204030204" pitchFamily="34" charset="0"/>
                <a:cs typeface="Arial" panose="020B0604020202020204" pitchFamily="34" charset="0"/>
              </a:rPr>
              <a:t>If we don’t, they are zero</a:t>
            </a:r>
          </a:p>
        </p:txBody>
      </p:sp>
    </p:spTree>
    <p:extLst>
      <p:ext uri="{BB962C8B-B14F-4D97-AF65-F5344CB8AC3E}">
        <p14:creationId xmlns:p14="http://schemas.microsoft.com/office/powerpoint/2010/main" val="2070274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8369" r="24061"/>
          <a:stretch/>
        </p:blipFill>
        <p:spPr>
          <a:xfrm>
            <a:off x="35496" y="0"/>
            <a:ext cx="7442868" cy="7345748"/>
          </a:xfrm>
          <a:prstGeom prst="rect">
            <a:avLst/>
          </a:prstGeom>
        </p:spPr>
      </p:pic>
      <p:sp>
        <p:nvSpPr>
          <p:cNvPr id="3" name="Rectangle 2"/>
          <p:cNvSpPr/>
          <p:nvPr/>
        </p:nvSpPr>
        <p:spPr>
          <a:xfrm>
            <a:off x="-10468" y="0"/>
            <a:ext cx="7488832" cy="7128792"/>
          </a:xfrm>
          <a:prstGeom prst="rect">
            <a:avLst/>
          </a:prstGeom>
          <a:solidFill>
            <a:schemeClr val="accent3">
              <a:lumMod val="95000"/>
              <a:alpha val="63000"/>
            </a:schemeClr>
          </a:solidFill>
          <a:ln>
            <a:noFill/>
          </a:ln>
          <a:effectLst>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rot="5400000">
            <a:off x="5892180" y="3534171"/>
            <a:ext cx="4551313" cy="1143000"/>
          </a:xfrm>
        </p:spPr>
        <p:txBody>
          <a:bodyPr/>
          <a:lstStyle/>
          <a:p>
            <a:pPr algn="ctr"/>
            <a:r>
              <a:rPr lang="en-GB" dirty="0">
                <a:latin typeface="Calibri" panose="020F0502020204030204" pitchFamily="34" charset="0"/>
              </a:rPr>
              <a:t>Thank you</a:t>
            </a:r>
          </a:p>
        </p:txBody>
      </p:sp>
      <p:sp>
        <p:nvSpPr>
          <p:cNvPr id="4" name="Content Placeholder 3"/>
          <p:cNvSpPr>
            <a:spLocks noGrp="1"/>
          </p:cNvSpPr>
          <p:nvPr>
            <p:ph idx="1"/>
          </p:nvPr>
        </p:nvSpPr>
        <p:spPr>
          <a:xfrm>
            <a:off x="333996" y="1783357"/>
            <a:ext cx="7478364" cy="4525963"/>
          </a:xfrm>
        </p:spPr>
        <p:txBody>
          <a:bodyPr/>
          <a:lstStyle/>
          <a:p>
            <a:pPr marL="0" indent="0">
              <a:buNone/>
            </a:pPr>
            <a:r>
              <a:rPr lang="en-GB" dirty="0">
                <a:latin typeface="Calibri" panose="020F0502020204030204" pitchFamily="34" charset="0"/>
              </a:rPr>
              <a:t>Want to know more?</a:t>
            </a:r>
          </a:p>
          <a:p>
            <a:pPr marL="0" indent="0">
              <a:buNone/>
            </a:pPr>
            <a:endParaRPr lang="en-GB" dirty="0">
              <a:latin typeface="Calibri" panose="020F0502020204030204" pitchFamily="34" charset="0"/>
            </a:endParaRPr>
          </a:p>
          <a:p>
            <a:pPr marL="0" indent="0">
              <a:buNone/>
            </a:pPr>
            <a:r>
              <a:rPr lang="en-GB" sz="2800" dirty="0">
                <a:latin typeface="Calibri" panose="020F0502020204030204" pitchFamily="34" charset="0"/>
              </a:rPr>
              <a:t>http://www.susdrain.org/resources/best.html</a:t>
            </a:r>
          </a:p>
          <a:p>
            <a:pPr marL="0" indent="0">
              <a:buNone/>
            </a:pPr>
            <a:endParaRPr lang="en-GB" dirty="0">
              <a:latin typeface="Calibri" panose="020F0502020204030204" pitchFamily="34" charset="0"/>
            </a:endParaRPr>
          </a:p>
          <a:p>
            <a:pPr marL="0" indent="0">
              <a:spcAft>
                <a:spcPts val="1200"/>
              </a:spcAft>
              <a:buNone/>
            </a:pPr>
            <a:r>
              <a:rPr lang="en-GB" sz="2800" dirty="0">
                <a:latin typeface="Calibri" panose="020F0502020204030204" pitchFamily="34" charset="0"/>
              </a:rPr>
              <a:t>best@susdrain.org</a:t>
            </a:r>
          </a:p>
          <a:p>
            <a:pPr marL="0" indent="0">
              <a:spcAft>
                <a:spcPts val="1200"/>
              </a:spcAft>
              <a:buNone/>
            </a:pPr>
            <a:endParaRPr lang="en-GB" sz="2800" dirty="0">
              <a:latin typeface="Calibri" panose="020F0502020204030204" pitchFamily="34" charset="0"/>
            </a:endParaRPr>
          </a:p>
          <a:p>
            <a:endParaRPr lang="en-GB" dirty="0">
              <a:latin typeface="Calibri" panose="020F0502020204030204" pitchFamily="34" charset="0"/>
            </a:endParaRPr>
          </a:p>
        </p:txBody>
      </p:sp>
      <p:sp>
        <p:nvSpPr>
          <p:cNvPr id="6" name="Rectangle 5"/>
          <p:cNvSpPr/>
          <p:nvPr/>
        </p:nvSpPr>
        <p:spPr>
          <a:xfrm>
            <a:off x="107504" y="6392361"/>
            <a:ext cx="4572000" cy="276999"/>
          </a:xfrm>
          <a:prstGeom prst="rect">
            <a:avLst/>
          </a:prstGeom>
        </p:spPr>
        <p:txBody>
          <a:bodyPr>
            <a:spAutoFit/>
          </a:bodyPr>
          <a:lstStyle/>
          <a:p>
            <a:r>
              <a:rPr lang="en-GB" sz="1200" b="1" i="1" dirty="0">
                <a:solidFill>
                  <a:schemeClr val="bg1"/>
                </a:solidFill>
                <a:latin typeface="Arial" panose="020B0604020202020204" pitchFamily="34" charset="0"/>
                <a:ea typeface="Times New Roman" panose="02020603050405020304" pitchFamily="18" charset="0"/>
              </a:rPr>
              <a:t>Studio </a:t>
            </a:r>
            <a:r>
              <a:rPr lang="en-GB" sz="1200" b="1" i="1" dirty="0" err="1">
                <a:solidFill>
                  <a:schemeClr val="bg1"/>
                </a:solidFill>
                <a:latin typeface="Arial" panose="020B0604020202020204" pitchFamily="34" charset="0"/>
                <a:ea typeface="Times New Roman" panose="02020603050405020304" pitchFamily="18" charset="0"/>
              </a:rPr>
              <a:t>Engleback</a:t>
            </a:r>
            <a:r>
              <a:rPr lang="en-GB" sz="1200" b="1" i="1" dirty="0">
                <a:solidFill>
                  <a:schemeClr val="bg1"/>
                </a:solidFill>
                <a:latin typeface="Arial" panose="020B0604020202020204" pitchFamily="34" charset="0"/>
                <a:ea typeface="Times New Roman" panose="02020603050405020304" pitchFamily="18" charset="0"/>
              </a:rPr>
              <a:t>, </a:t>
            </a:r>
            <a:r>
              <a:rPr lang="en-GB" sz="1200" b="1" i="1" dirty="0" err="1">
                <a:solidFill>
                  <a:schemeClr val="bg1"/>
                </a:solidFill>
                <a:latin typeface="Arial" panose="020B0604020202020204" pitchFamily="34" charset="0"/>
                <a:ea typeface="Times New Roman" panose="02020603050405020304" pitchFamily="18" charset="0"/>
              </a:rPr>
              <a:t>Curtins</a:t>
            </a:r>
            <a:r>
              <a:rPr lang="en-GB" sz="1200" b="1" i="1" dirty="0">
                <a:solidFill>
                  <a:schemeClr val="bg1"/>
                </a:solidFill>
                <a:latin typeface="Arial" panose="020B0604020202020204" pitchFamily="34" charset="0"/>
                <a:ea typeface="Times New Roman" panose="02020603050405020304" pitchFamily="18" charset="0"/>
              </a:rPr>
              <a:t> Consulting &amp; Kevin McCloud </a:t>
            </a:r>
            <a:endParaRPr lang="en-GB" sz="1200" dirty="0">
              <a:solidFill>
                <a:schemeClr val="bg1"/>
              </a:solidFill>
            </a:endParaRPr>
          </a:p>
        </p:txBody>
      </p:sp>
      <p:sp>
        <p:nvSpPr>
          <p:cNvPr id="7" name="Slide Number Placeholder 6"/>
          <p:cNvSpPr>
            <a:spLocks noGrp="1"/>
          </p:cNvSpPr>
          <p:nvPr>
            <p:ph type="sldNum" sz="quarter" idx="4"/>
          </p:nvPr>
        </p:nvSpPr>
        <p:spPr>
          <a:xfrm>
            <a:off x="6553200" y="6245225"/>
            <a:ext cx="2133600" cy="476250"/>
          </a:xfrm>
        </p:spPr>
        <p:txBody>
          <a:bodyPr/>
          <a:lstStyle/>
          <a:p>
            <a:pPr>
              <a:defRPr/>
            </a:pPr>
            <a:fld id="{A8A8A9D6-CFA6-4E73-B380-98D5547BE6B1}" type="slidenum">
              <a:rPr lang="en-GB" altLang="en-US" smtClean="0">
                <a:solidFill>
                  <a:srgbClr val="000000"/>
                </a:solidFill>
              </a:rPr>
              <a:pPr>
                <a:defRPr/>
              </a:pPr>
              <a:t>40</a:t>
            </a:fld>
            <a:endParaRPr lang="en-GB" altLang="en-US" dirty="0">
              <a:solidFill>
                <a:srgbClr val="000000"/>
              </a:solidFill>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9926" y="260648"/>
            <a:ext cx="18224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3589" y="253457"/>
            <a:ext cx="117633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5365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237312"/>
            <a:ext cx="7632848" cy="6206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2" name="Title 1"/>
          <p:cNvSpPr>
            <a:spLocks noGrp="1"/>
          </p:cNvSpPr>
          <p:nvPr>
            <p:ph type="title"/>
          </p:nvPr>
        </p:nvSpPr>
        <p:spPr/>
        <p:txBody>
          <a:bodyPr/>
          <a:lstStyle/>
          <a:p>
            <a:r>
              <a:rPr lang="en-GB" dirty="0">
                <a:latin typeface="Calibri" panose="020F0502020204030204" pitchFamily="34" charset="0"/>
              </a:rPr>
              <a:t>We have challenges now and in the future</a:t>
            </a:r>
          </a:p>
        </p:txBody>
      </p:sp>
      <p:grpSp>
        <p:nvGrpSpPr>
          <p:cNvPr id="7" name="Group 6"/>
          <p:cNvGrpSpPr/>
          <p:nvPr/>
        </p:nvGrpSpPr>
        <p:grpSpPr>
          <a:xfrm>
            <a:off x="365331" y="1459049"/>
            <a:ext cx="2026249" cy="2618023"/>
            <a:chOff x="400956" y="1459049"/>
            <a:chExt cx="2026249" cy="2618023"/>
          </a:xfrm>
        </p:grpSpPr>
        <p:pic>
          <p:nvPicPr>
            <p:cNvPr id="3074" name="Picture 2" descr="S:\Paul\C724\Figure p4a.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0956" y="1459049"/>
              <a:ext cx="2026249" cy="205115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93796" y="3501008"/>
              <a:ext cx="1872208" cy="576064"/>
            </a:xfrm>
            <a:prstGeom prst="roundRect">
              <a:avLst/>
            </a:prstGeom>
            <a:solidFill>
              <a:srgbClr val="669900"/>
            </a:solidFill>
            <a:ln>
              <a:solidFill>
                <a:srgbClr val="3399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fontAlgn="base">
                <a:spcBef>
                  <a:spcPct val="0"/>
                </a:spcBef>
                <a:spcAft>
                  <a:spcPct val="0"/>
                </a:spcAft>
              </a:pPr>
              <a:r>
                <a:rPr lang="en-GB" sz="1400" dirty="0">
                  <a:solidFill>
                    <a:srgbClr val="FFFFFF"/>
                  </a:solidFill>
                  <a:latin typeface="Calibri" panose="020F0502020204030204" pitchFamily="34" charset="0"/>
                  <a:cs typeface="Arial" panose="020B0604020202020204" pitchFamily="34" charset="0"/>
                </a:rPr>
                <a:t>Flooding – people and property</a:t>
              </a:r>
            </a:p>
          </p:txBody>
        </p:sp>
      </p:grpSp>
      <p:grpSp>
        <p:nvGrpSpPr>
          <p:cNvPr id="8" name="Group 7"/>
          <p:cNvGrpSpPr/>
          <p:nvPr/>
        </p:nvGrpSpPr>
        <p:grpSpPr>
          <a:xfrm>
            <a:off x="308421" y="4145952"/>
            <a:ext cx="2010522" cy="2598047"/>
            <a:chOff x="2588459" y="4205329"/>
            <a:chExt cx="2010522" cy="2598047"/>
          </a:xfrm>
        </p:grpSpPr>
        <p:pic>
          <p:nvPicPr>
            <p:cNvPr id="3078" name="Picture 6" descr="S:\Paul\C724\Figure p4f.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88459" y="4205329"/>
              <a:ext cx="2010522" cy="2066879"/>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2588459" y="6227312"/>
              <a:ext cx="1942261" cy="576064"/>
            </a:xfrm>
            <a:prstGeom prst="roundRect">
              <a:avLst/>
            </a:prstGeom>
            <a:solidFill>
              <a:srgbClr val="669900"/>
            </a:solidFill>
            <a:ln>
              <a:solidFill>
                <a:srgbClr val="3399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fontAlgn="base">
                <a:spcBef>
                  <a:spcPct val="0"/>
                </a:spcBef>
                <a:spcAft>
                  <a:spcPct val="0"/>
                </a:spcAft>
              </a:pPr>
              <a:r>
                <a:rPr lang="en-GB" sz="1400" dirty="0">
                  <a:solidFill>
                    <a:srgbClr val="FFFFFF"/>
                  </a:solidFill>
                  <a:latin typeface="Calibri" panose="020F0502020204030204" pitchFamily="34" charset="0"/>
                  <a:cs typeface="Arial" panose="020B0604020202020204" pitchFamily="34" charset="0"/>
                </a:rPr>
                <a:t>Legislation and planning</a:t>
              </a:r>
            </a:p>
          </p:txBody>
        </p:sp>
      </p:grpSp>
      <p:grpSp>
        <p:nvGrpSpPr>
          <p:cNvPr id="4" name="Group 3"/>
          <p:cNvGrpSpPr/>
          <p:nvPr/>
        </p:nvGrpSpPr>
        <p:grpSpPr>
          <a:xfrm>
            <a:off x="3600517" y="1527231"/>
            <a:ext cx="1994794" cy="2549841"/>
            <a:chOff x="2596752" y="1527231"/>
            <a:chExt cx="1994794" cy="2549841"/>
          </a:xfrm>
        </p:grpSpPr>
        <p:pic>
          <p:nvPicPr>
            <p:cNvPr id="3075" name="Picture 3" descr="S:\Paul\C724\Figure p4c.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6752" y="1527231"/>
              <a:ext cx="1994794" cy="2036735"/>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2650117" y="3501008"/>
              <a:ext cx="1880603" cy="576064"/>
            </a:xfrm>
            <a:prstGeom prst="roundRect">
              <a:avLst/>
            </a:prstGeom>
            <a:solidFill>
              <a:srgbClr val="669900"/>
            </a:solidFill>
            <a:ln>
              <a:solidFill>
                <a:srgbClr val="3399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fontAlgn="base">
                <a:spcBef>
                  <a:spcPct val="0"/>
                </a:spcBef>
                <a:spcAft>
                  <a:spcPct val="0"/>
                </a:spcAft>
              </a:pPr>
              <a:r>
                <a:rPr lang="en-GB" sz="1400" dirty="0">
                  <a:solidFill>
                    <a:srgbClr val="FFFFFF"/>
                  </a:solidFill>
                  <a:latin typeface="Calibri" panose="020F0502020204030204" pitchFamily="34" charset="0"/>
                  <a:cs typeface="Arial" panose="020B0604020202020204" pitchFamily="34" charset="0"/>
                </a:rPr>
                <a:t>Water quality of urban watercourses</a:t>
              </a:r>
            </a:p>
            <a:p>
              <a:pPr fontAlgn="base">
                <a:spcBef>
                  <a:spcPct val="0"/>
                </a:spcBef>
                <a:spcAft>
                  <a:spcPct val="0"/>
                </a:spcAft>
              </a:pPr>
              <a:endParaRPr lang="en-GB" sz="1400" dirty="0">
                <a:solidFill>
                  <a:srgbClr val="FFFFFF"/>
                </a:solidFill>
                <a:latin typeface="Arial" panose="020B0604020202020204" pitchFamily="34" charset="0"/>
                <a:cs typeface="Arial" panose="020B0604020202020204" pitchFamily="34" charset="0"/>
              </a:endParaRPr>
            </a:p>
          </p:txBody>
        </p:sp>
      </p:grpSp>
      <p:grpSp>
        <p:nvGrpSpPr>
          <p:cNvPr id="3" name="Group 2"/>
          <p:cNvGrpSpPr/>
          <p:nvPr/>
        </p:nvGrpSpPr>
        <p:grpSpPr>
          <a:xfrm>
            <a:off x="6804248" y="1441654"/>
            <a:ext cx="2011832" cy="2635418"/>
            <a:chOff x="6804248" y="1441654"/>
            <a:chExt cx="2011832" cy="2635418"/>
          </a:xfrm>
        </p:grpSpPr>
        <p:pic>
          <p:nvPicPr>
            <p:cNvPr id="3077" name="Picture 5" descr="S:\Paul\C724\Figure p4e.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04248" y="1441654"/>
              <a:ext cx="2011832" cy="206687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876256" y="3501008"/>
              <a:ext cx="1872208" cy="576064"/>
            </a:xfrm>
            <a:prstGeom prst="roundRect">
              <a:avLst/>
            </a:prstGeom>
            <a:solidFill>
              <a:srgbClr val="669900"/>
            </a:solidFill>
            <a:ln>
              <a:solidFill>
                <a:srgbClr val="3399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fontAlgn="base">
                <a:spcBef>
                  <a:spcPct val="0"/>
                </a:spcBef>
                <a:spcAft>
                  <a:spcPct val="0"/>
                </a:spcAft>
              </a:pPr>
              <a:r>
                <a:rPr lang="en-GB" sz="1400" dirty="0">
                  <a:solidFill>
                    <a:srgbClr val="FFFFFF"/>
                  </a:solidFill>
                  <a:latin typeface="Calibri" panose="020F0502020204030204" pitchFamily="34" charset="0"/>
                  <a:cs typeface="Arial" panose="020B0604020202020204" pitchFamily="34" charset="0"/>
                </a:rPr>
                <a:t>Connecting with water (on the surface)</a:t>
              </a:r>
            </a:p>
          </p:txBody>
        </p:sp>
      </p:grpSp>
      <p:grpSp>
        <p:nvGrpSpPr>
          <p:cNvPr id="11" name="Group 10"/>
          <p:cNvGrpSpPr/>
          <p:nvPr/>
        </p:nvGrpSpPr>
        <p:grpSpPr>
          <a:xfrm>
            <a:off x="6804248" y="4186584"/>
            <a:ext cx="2060326" cy="2616792"/>
            <a:chOff x="6804248" y="4186584"/>
            <a:chExt cx="2060326" cy="2616792"/>
          </a:xfrm>
        </p:grpSpPr>
        <p:pic>
          <p:nvPicPr>
            <p:cNvPr id="3080" name="Picture 8" descr="S:\Paul\C724 - images etc\Figure p4h.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248" y="4186584"/>
              <a:ext cx="2060326" cy="2055084"/>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6948264" y="6227312"/>
              <a:ext cx="1872208" cy="576064"/>
            </a:xfrm>
            <a:prstGeom prst="roundRect">
              <a:avLst/>
            </a:prstGeom>
            <a:solidFill>
              <a:srgbClr val="669900"/>
            </a:solidFill>
            <a:ln>
              <a:solidFill>
                <a:srgbClr val="3399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fontAlgn="base">
                <a:spcBef>
                  <a:spcPct val="0"/>
                </a:spcBef>
                <a:spcAft>
                  <a:spcPct val="0"/>
                </a:spcAft>
              </a:pPr>
              <a:r>
                <a:rPr lang="en-GB" sz="1400" dirty="0">
                  <a:solidFill>
                    <a:srgbClr val="FFFFFF"/>
                  </a:solidFill>
                  <a:latin typeface="Calibri" panose="020F0502020204030204" pitchFamily="34" charset="0"/>
                  <a:cs typeface="Arial" panose="020B0604020202020204" pitchFamily="34" charset="0"/>
                </a:rPr>
                <a:t>Liveability – quality of life</a:t>
              </a:r>
            </a:p>
          </p:txBody>
        </p:sp>
      </p:grpSp>
      <p:grpSp>
        <p:nvGrpSpPr>
          <p:cNvPr id="9" name="Group 8"/>
          <p:cNvGrpSpPr/>
          <p:nvPr/>
        </p:nvGrpSpPr>
        <p:grpSpPr>
          <a:xfrm>
            <a:off x="3574028" y="4219247"/>
            <a:ext cx="1975134" cy="2584129"/>
            <a:chOff x="4804704" y="4219247"/>
            <a:chExt cx="1975134" cy="2584129"/>
          </a:xfrm>
        </p:grpSpPr>
        <p:pic>
          <p:nvPicPr>
            <p:cNvPr id="2051" name="Picture 3" descr="S:\Paul\C724 - images etc\Figure p4g.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04704" y="4219247"/>
              <a:ext cx="1975134" cy="2002658"/>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4824755" y="6227312"/>
              <a:ext cx="1942261" cy="576064"/>
            </a:xfrm>
            <a:prstGeom prst="roundRect">
              <a:avLst/>
            </a:prstGeom>
            <a:solidFill>
              <a:srgbClr val="669900"/>
            </a:solidFill>
            <a:ln>
              <a:solidFill>
                <a:srgbClr val="3399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fontAlgn="base">
                <a:spcBef>
                  <a:spcPct val="0"/>
                </a:spcBef>
                <a:spcAft>
                  <a:spcPct val="0"/>
                </a:spcAft>
              </a:pPr>
              <a:r>
                <a:rPr lang="en-GB" sz="1400" dirty="0">
                  <a:solidFill>
                    <a:srgbClr val="FFFFFF"/>
                  </a:solidFill>
                  <a:latin typeface="Calibri" panose="020F0502020204030204" pitchFamily="34" charset="0"/>
                  <a:cs typeface="Arial" panose="020B0604020202020204" pitchFamily="34" charset="0"/>
                </a:rPr>
                <a:t>Support growth – population &amp; economy</a:t>
              </a:r>
            </a:p>
          </p:txBody>
        </p:sp>
      </p:grpSp>
      <p:sp>
        <p:nvSpPr>
          <p:cNvPr id="10" name="Slide Number Placeholder 9"/>
          <p:cNvSpPr>
            <a:spLocks noGrp="1"/>
          </p:cNvSpPr>
          <p:nvPr>
            <p:ph type="sldNum" sz="quarter" idx="4"/>
          </p:nvPr>
        </p:nvSpPr>
        <p:spPr>
          <a:xfrm>
            <a:off x="6553200" y="6245225"/>
            <a:ext cx="2133600" cy="476250"/>
          </a:xfrm>
        </p:spPr>
        <p:txBody>
          <a:bodyPr/>
          <a:lstStyle/>
          <a:p>
            <a:pPr>
              <a:defRPr/>
            </a:pPr>
            <a:fld id="{A8A8A9D6-CFA6-4E73-B380-98D5547BE6B1}" type="slidenum">
              <a:rPr lang="en-GB" altLang="en-US" smtClean="0">
                <a:solidFill>
                  <a:srgbClr val="000000"/>
                </a:solidFill>
              </a:rPr>
              <a:pPr>
                <a:defRPr/>
              </a:pPr>
              <a:t>5</a:t>
            </a:fld>
            <a:endParaRPr lang="en-GB" altLang="en-US" dirty="0">
              <a:solidFill>
                <a:srgbClr val="000000"/>
              </a:solidFill>
            </a:endParaRPr>
          </a:p>
        </p:txBody>
      </p:sp>
    </p:spTree>
    <p:extLst>
      <p:ext uri="{BB962C8B-B14F-4D97-AF65-F5344CB8AC3E}">
        <p14:creationId xmlns:p14="http://schemas.microsoft.com/office/powerpoint/2010/main" val="3758453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67544" y="188640"/>
            <a:ext cx="6984776" cy="648072"/>
          </a:xfrm>
          <a:prstGeom prst="rect">
            <a:avLst/>
          </a:prstGeom>
          <a:solidFill>
            <a:srgbClr val="FFFFFF">
              <a:alpha val="80000"/>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a:spcBef>
                <a:spcPts val="0"/>
              </a:spcBef>
            </a:pPr>
            <a:r>
              <a:rPr lang="en-GB" sz="2800" dirty="0">
                <a:solidFill>
                  <a:srgbClr val="669900"/>
                </a:solidFill>
                <a:latin typeface="Calibri" panose="020F0502020204030204" pitchFamily="34" charset="0"/>
                <a:ea typeface="+mn-ea"/>
                <a:cs typeface="Arial" panose="020B0604020202020204" pitchFamily="34" charset="0"/>
              </a:rPr>
              <a:t>What is possible?  How do we account for the benefits and should we?  </a:t>
            </a:r>
          </a:p>
        </p:txBody>
      </p:sp>
      <p:sp>
        <p:nvSpPr>
          <p:cNvPr id="7" name="Content Placeholder 2"/>
          <p:cNvSpPr>
            <a:spLocks noGrp="1"/>
          </p:cNvSpPr>
          <p:nvPr>
            <p:ph idx="1"/>
          </p:nvPr>
        </p:nvSpPr>
        <p:spPr>
          <a:xfrm>
            <a:off x="442346" y="2258663"/>
            <a:ext cx="8229600" cy="4525963"/>
          </a:xfrm>
        </p:spPr>
        <p:txBody>
          <a:bodyPr/>
          <a:lstStyle/>
          <a:p>
            <a:endParaRPr lang="en-GB"/>
          </a:p>
        </p:txBody>
      </p:sp>
      <p:pic>
        <p:nvPicPr>
          <p:cNvPr id="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b="-2026"/>
          <a:stretch>
            <a:fillRect/>
          </a:stretch>
        </p:blipFill>
        <p:spPr bwMode="auto">
          <a:xfrm>
            <a:off x="0" y="1629866"/>
            <a:ext cx="91440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3838" y="1695101"/>
            <a:ext cx="875665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67544" y="6463008"/>
            <a:ext cx="388843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167830" y="1083042"/>
            <a:ext cx="8868666" cy="5814573"/>
            <a:chOff x="167830" y="939026"/>
            <a:chExt cx="8868666" cy="5814573"/>
          </a:xfrm>
        </p:grpSpPr>
        <p:sp>
          <p:nvSpPr>
            <p:cNvPr id="2" name="Rounded Rectangular Callout 1"/>
            <p:cNvSpPr/>
            <p:nvPr/>
          </p:nvSpPr>
          <p:spPr>
            <a:xfrm>
              <a:off x="7020272" y="2996952"/>
              <a:ext cx="1870182" cy="792088"/>
            </a:xfrm>
            <a:prstGeom prst="wedgeRoundRectCallout">
              <a:avLst>
                <a:gd name="adj1" fmla="val -135304"/>
                <a:gd name="adj2" fmla="val 114723"/>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a:solidFill>
                    <a:srgbClr val="FFFFFF"/>
                  </a:solidFill>
                  <a:latin typeface="Calibri" panose="020F0502020204030204" pitchFamily="34" charset="0"/>
                  <a:cs typeface="Arial" panose="020B0604020202020204" pitchFamily="34" charset="0"/>
                </a:rPr>
                <a:t>Provide amenity and recreation</a:t>
              </a:r>
            </a:p>
          </p:txBody>
        </p:sp>
        <p:sp>
          <p:nvSpPr>
            <p:cNvPr id="13" name="Rounded Rectangular Callout 12"/>
            <p:cNvSpPr/>
            <p:nvPr/>
          </p:nvSpPr>
          <p:spPr>
            <a:xfrm>
              <a:off x="2483768" y="6033599"/>
              <a:ext cx="1512168" cy="720000"/>
            </a:xfrm>
            <a:prstGeom prst="wedgeRoundRectCallout">
              <a:avLst>
                <a:gd name="adj1" fmla="val 99315"/>
                <a:gd name="adj2" fmla="val -93809"/>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a:solidFill>
                    <a:srgbClr val="FFFFFF"/>
                  </a:solidFill>
                  <a:latin typeface="Calibri" panose="020F0502020204030204" pitchFamily="34" charset="0"/>
                  <a:cs typeface="Arial" panose="020B0604020202020204" pitchFamily="34" charset="0"/>
                </a:rPr>
                <a:t>Improve water quality</a:t>
              </a:r>
            </a:p>
          </p:txBody>
        </p:sp>
        <p:sp>
          <p:nvSpPr>
            <p:cNvPr id="14" name="Rounded Rectangular Callout 13"/>
            <p:cNvSpPr/>
            <p:nvPr/>
          </p:nvSpPr>
          <p:spPr>
            <a:xfrm>
              <a:off x="179512" y="1268760"/>
              <a:ext cx="1872208" cy="720000"/>
            </a:xfrm>
            <a:prstGeom prst="wedgeRoundRectCallout">
              <a:avLst>
                <a:gd name="adj1" fmla="val 54910"/>
                <a:gd name="adj2" fmla="val 127092"/>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a:solidFill>
                    <a:srgbClr val="FFFFFF"/>
                  </a:solidFill>
                  <a:latin typeface="Calibri" panose="020F0502020204030204" pitchFamily="34" charset="0"/>
                  <a:cs typeface="Arial" panose="020B0604020202020204" pitchFamily="34" charset="0"/>
                </a:rPr>
                <a:t>Limit flows entering system</a:t>
              </a:r>
            </a:p>
          </p:txBody>
        </p:sp>
        <p:sp>
          <p:nvSpPr>
            <p:cNvPr id="15" name="Rounded Rectangular Callout 14"/>
            <p:cNvSpPr/>
            <p:nvPr/>
          </p:nvSpPr>
          <p:spPr>
            <a:xfrm>
              <a:off x="7812360" y="5805264"/>
              <a:ext cx="1224136" cy="720000"/>
            </a:xfrm>
            <a:prstGeom prst="wedgeRoundRectCallout">
              <a:avLst>
                <a:gd name="adj1" fmla="val -98441"/>
                <a:gd name="adj2" fmla="val -17210"/>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a:solidFill>
                    <a:srgbClr val="FFFFFF"/>
                  </a:solidFill>
                  <a:latin typeface="Calibri" panose="020F0502020204030204" pitchFamily="34" charset="0"/>
                  <a:cs typeface="Arial" panose="020B0604020202020204" pitchFamily="34" charset="0"/>
                </a:rPr>
                <a:t>Use as a resource</a:t>
              </a:r>
            </a:p>
          </p:txBody>
        </p:sp>
        <p:sp>
          <p:nvSpPr>
            <p:cNvPr id="16" name="Rounded Rectangular Callout 15"/>
            <p:cNvSpPr/>
            <p:nvPr/>
          </p:nvSpPr>
          <p:spPr>
            <a:xfrm>
              <a:off x="596140" y="4715822"/>
              <a:ext cx="1656184" cy="720000"/>
            </a:xfrm>
            <a:prstGeom prst="wedgeRoundRectCallout">
              <a:avLst>
                <a:gd name="adj1" fmla="val 112282"/>
                <a:gd name="adj2" fmla="val -139523"/>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a:solidFill>
                    <a:srgbClr val="FFFFFF"/>
                  </a:solidFill>
                  <a:latin typeface="Calibri" panose="020F0502020204030204" pitchFamily="34" charset="0"/>
                  <a:cs typeface="Arial" panose="020B0604020202020204" pitchFamily="34" charset="0"/>
                </a:rPr>
                <a:t>Improve health and wellbeing</a:t>
              </a:r>
            </a:p>
          </p:txBody>
        </p:sp>
        <p:sp>
          <p:nvSpPr>
            <p:cNvPr id="17" name="Rounded Rectangular Callout 16"/>
            <p:cNvSpPr/>
            <p:nvPr/>
          </p:nvSpPr>
          <p:spPr>
            <a:xfrm>
              <a:off x="5383149" y="1975767"/>
              <a:ext cx="1224136" cy="720000"/>
            </a:xfrm>
            <a:prstGeom prst="wedgeRoundRectCallout">
              <a:avLst>
                <a:gd name="adj1" fmla="val -77637"/>
                <a:gd name="adj2" fmla="val 129381"/>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a:solidFill>
                    <a:srgbClr val="FFFFFF"/>
                  </a:solidFill>
                  <a:latin typeface="Calibri" panose="020F0502020204030204" pitchFamily="34" charset="0"/>
                  <a:cs typeface="Arial" panose="020B0604020202020204" pitchFamily="34" charset="0"/>
                </a:rPr>
                <a:t>Provide education</a:t>
              </a:r>
            </a:p>
          </p:txBody>
        </p:sp>
        <p:sp>
          <p:nvSpPr>
            <p:cNvPr id="18" name="Rounded Rectangular Callout 17"/>
            <p:cNvSpPr/>
            <p:nvPr/>
          </p:nvSpPr>
          <p:spPr>
            <a:xfrm>
              <a:off x="2374056" y="939026"/>
              <a:ext cx="1621880" cy="747881"/>
            </a:xfrm>
            <a:prstGeom prst="wedgeRoundRectCallout">
              <a:avLst>
                <a:gd name="adj1" fmla="val 2541"/>
                <a:gd name="adj2" fmla="val 197766"/>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a:solidFill>
                    <a:srgbClr val="FFFFFF"/>
                  </a:solidFill>
                  <a:latin typeface="Calibri" panose="020F0502020204030204" pitchFamily="34" charset="0"/>
                  <a:cs typeface="Arial" panose="020B0604020202020204" pitchFamily="34" charset="0"/>
                </a:rPr>
                <a:t>Increase property value</a:t>
              </a:r>
            </a:p>
          </p:txBody>
        </p:sp>
        <p:sp>
          <p:nvSpPr>
            <p:cNvPr id="19" name="Rounded Rectangular Callout 18"/>
            <p:cNvSpPr/>
            <p:nvPr/>
          </p:nvSpPr>
          <p:spPr>
            <a:xfrm>
              <a:off x="167830" y="2456932"/>
              <a:ext cx="1584176" cy="720000"/>
            </a:xfrm>
            <a:prstGeom prst="wedgeRoundRectCallout">
              <a:avLst>
                <a:gd name="adj1" fmla="val 128185"/>
                <a:gd name="adj2" fmla="val 79087"/>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a:solidFill>
                    <a:srgbClr val="FFFFFF"/>
                  </a:solidFill>
                  <a:latin typeface="Calibri" panose="020F0502020204030204" pitchFamily="34" charset="0"/>
                  <a:cs typeface="Arial" panose="020B0604020202020204" pitchFamily="34" charset="0"/>
                </a:rPr>
                <a:t>Help manage air quality</a:t>
              </a:r>
            </a:p>
          </p:txBody>
        </p:sp>
        <p:sp>
          <p:nvSpPr>
            <p:cNvPr id="20" name="Rounded Rectangular Callout 19"/>
            <p:cNvSpPr/>
            <p:nvPr/>
          </p:nvSpPr>
          <p:spPr>
            <a:xfrm>
              <a:off x="6876256" y="1772816"/>
              <a:ext cx="1872208" cy="720000"/>
            </a:xfrm>
            <a:prstGeom prst="wedgeRoundRectCallout">
              <a:avLst>
                <a:gd name="adj1" fmla="val -125559"/>
                <a:gd name="adj2" fmla="val 153204"/>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a:solidFill>
                    <a:srgbClr val="FFFFFF"/>
                  </a:solidFill>
                  <a:latin typeface="Calibri" panose="020F0502020204030204" pitchFamily="34" charset="0"/>
                  <a:cs typeface="Arial" panose="020B0604020202020204" pitchFamily="34" charset="0"/>
                </a:rPr>
                <a:t>Improve thermal comfort</a:t>
              </a:r>
            </a:p>
          </p:txBody>
        </p:sp>
        <p:sp>
          <p:nvSpPr>
            <p:cNvPr id="21" name="Rounded Rectangular Callout 20"/>
            <p:cNvSpPr/>
            <p:nvPr/>
          </p:nvSpPr>
          <p:spPr>
            <a:xfrm>
              <a:off x="380116" y="5769260"/>
              <a:ext cx="1872208" cy="720080"/>
            </a:xfrm>
            <a:prstGeom prst="wedgeRoundRectCallout">
              <a:avLst>
                <a:gd name="adj1" fmla="val 115271"/>
                <a:gd name="adj2" fmla="val -78891"/>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a:solidFill>
                    <a:srgbClr val="FFFFFF"/>
                  </a:solidFill>
                  <a:latin typeface="Calibri" panose="020F0502020204030204" pitchFamily="34" charset="0"/>
                  <a:cs typeface="Arial" panose="020B0604020202020204" pitchFamily="34" charset="0"/>
                </a:rPr>
                <a:t>Maximise network capacity</a:t>
              </a:r>
            </a:p>
          </p:txBody>
        </p:sp>
      </p:grpSp>
      <p:sp>
        <p:nvSpPr>
          <p:cNvPr id="22" name="Rounded Rectangular Callout 21"/>
          <p:cNvSpPr/>
          <p:nvPr/>
        </p:nvSpPr>
        <p:spPr>
          <a:xfrm>
            <a:off x="167830" y="3767700"/>
            <a:ext cx="1584176" cy="720000"/>
          </a:xfrm>
          <a:prstGeom prst="wedgeRoundRectCallout">
            <a:avLst>
              <a:gd name="adj1" fmla="val 162584"/>
              <a:gd name="adj2" fmla="val -47913"/>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a:solidFill>
                  <a:srgbClr val="FFFFFF"/>
                </a:solidFill>
                <a:latin typeface="Calibri" panose="020F0502020204030204" pitchFamily="34" charset="0"/>
                <a:cs typeface="Arial" panose="020B0604020202020204" pitchFamily="34" charset="0"/>
              </a:rPr>
              <a:t>Enhance quality of urban space</a:t>
            </a:r>
          </a:p>
        </p:txBody>
      </p:sp>
      <p:sp>
        <p:nvSpPr>
          <p:cNvPr id="23" name="Rounded Rectangular Callout 22"/>
          <p:cNvSpPr/>
          <p:nvPr/>
        </p:nvSpPr>
        <p:spPr>
          <a:xfrm>
            <a:off x="4557146" y="1340768"/>
            <a:ext cx="1671038" cy="720000"/>
          </a:xfrm>
          <a:prstGeom prst="wedgeRoundRectCallout">
            <a:avLst>
              <a:gd name="adj1" fmla="val -58019"/>
              <a:gd name="adj2" fmla="val 201219"/>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a:solidFill>
                  <a:srgbClr val="FFFFFF"/>
                </a:solidFill>
                <a:latin typeface="Calibri" panose="020F0502020204030204" pitchFamily="34" charset="0"/>
                <a:cs typeface="Arial" panose="020B0604020202020204" pitchFamily="34" charset="0"/>
              </a:rPr>
              <a:t>Enhance biodiversity</a:t>
            </a:r>
          </a:p>
        </p:txBody>
      </p:sp>
      <p:sp>
        <p:nvSpPr>
          <p:cNvPr id="3" name="Slide Number Placeholder 2"/>
          <p:cNvSpPr>
            <a:spLocks noGrp="1"/>
          </p:cNvSpPr>
          <p:nvPr>
            <p:ph type="sldNum" sz="quarter" idx="4"/>
          </p:nvPr>
        </p:nvSpPr>
        <p:spPr>
          <a:xfrm>
            <a:off x="6553200" y="6245225"/>
            <a:ext cx="2133600" cy="476250"/>
          </a:xfrm>
        </p:spPr>
        <p:txBody>
          <a:bodyPr/>
          <a:lstStyle/>
          <a:p>
            <a:pPr>
              <a:defRPr/>
            </a:pPr>
            <a:fld id="{A8A8A9D6-CFA6-4E73-B380-98D5547BE6B1}" type="slidenum">
              <a:rPr lang="en-GB" altLang="en-US" smtClean="0">
                <a:solidFill>
                  <a:srgbClr val="000000"/>
                </a:solidFill>
              </a:rPr>
              <a:pPr>
                <a:defRPr/>
              </a:pPr>
              <a:t>6</a:t>
            </a:fld>
            <a:endParaRPr lang="en-GB" altLang="en-US" dirty="0">
              <a:solidFill>
                <a:srgbClr val="000000"/>
              </a:solidFill>
            </a:endParaRPr>
          </a:p>
        </p:txBody>
      </p:sp>
    </p:spTree>
    <p:extLst>
      <p:ext uri="{BB962C8B-B14F-4D97-AF65-F5344CB8AC3E}">
        <p14:creationId xmlns:p14="http://schemas.microsoft.com/office/powerpoint/2010/main" val="3161198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740"/>
          <a:stretch/>
        </p:blipFill>
        <p:spPr>
          <a:xfrm>
            <a:off x="3419872" y="1682092"/>
            <a:ext cx="5184576" cy="4223408"/>
          </a:xfrm>
          <a:prstGeom prst="rect">
            <a:avLst/>
          </a:prstGeom>
        </p:spPr>
      </p:pic>
      <p:sp>
        <p:nvSpPr>
          <p:cNvPr id="2" name="Title 1"/>
          <p:cNvSpPr>
            <a:spLocks noGrp="1"/>
          </p:cNvSpPr>
          <p:nvPr>
            <p:ph type="title"/>
          </p:nvPr>
        </p:nvSpPr>
        <p:spPr>
          <a:xfrm>
            <a:off x="457200" y="404664"/>
            <a:ext cx="7067550" cy="792311"/>
          </a:xfrm>
        </p:spPr>
        <p:txBody>
          <a:bodyPr/>
          <a:lstStyle/>
          <a:p>
            <a:r>
              <a:rPr lang="en-GB" dirty="0">
                <a:latin typeface="Calibri" panose="020F0502020204030204" pitchFamily="34" charset="0"/>
              </a:rPr>
              <a:t>How do we change?</a:t>
            </a:r>
          </a:p>
        </p:txBody>
      </p:sp>
      <p:sp>
        <p:nvSpPr>
          <p:cNvPr id="3" name="Content Placeholder 2"/>
          <p:cNvSpPr>
            <a:spLocks noGrp="1"/>
          </p:cNvSpPr>
          <p:nvPr>
            <p:ph idx="1"/>
          </p:nvPr>
        </p:nvSpPr>
        <p:spPr>
          <a:xfrm>
            <a:off x="457200" y="1659784"/>
            <a:ext cx="3250704" cy="4525963"/>
          </a:xfrm>
        </p:spPr>
        <p:txBody>
          <a:bodyPr/>
          <a:lstStyle/>
          <a:p>
            <a:pPr marL="0" indent="0">
              <a:buFontTx/>
              <a:buNone/>
            </a:pPr>
            <a:r>
              <a:rPr lang="en-US" sz="2400" dirty="0">
                <a:solidFill>
                  <a:srgbClr val="0096F1"/>
                </a:solidFill>
                <a:latin typeface="Calibri" panose="020F0502020204030204" pitchFamily="34" charset="0"/>
                <a:ea typeface="Tahoma" pitchFamily="34" charset="0"/>
              </a:rPr>
              <a:t>Sustainable Drainage Systems </a:t>
            </a:r>
            <a:r>
              <a:rPr lang="en-US" sz="2400" dirty="0">
                <a:latin typeface="Calibri" panose="020F0502020204030204" pitchFamily="34" charset="0"/>
                <a:ea typeface="Tahoma" pitchFamily="34" charset="0"/>
              </a:rPr>
              <a:t>manage impacts from development on the quantity and quality of runoff, provide amenity and biodiversity as well as other potential benefits</a:t>
            </a:r>
          </a:p>
          <a:p>
            <a:pPr marL="0" indent="0">
              <a:buNone/>
            </a:pPr>
            <a:endParaRPr lang="en-GB" dirty="0"/>
          </a:p>
        </p:txBody>
      </p:sp>
      <p:sp>
        <p:nvSpPr>
          <p:cNvPr id="5" name="Slide Number Placeholder 4"/>
          <p:cNvSpPr>
            <a:spLocks noGrp="1"/>
          </p:cNvSpPr>
          <p:nvPr>
            <p:ph type="sldNum" sz="quarter" idx="4"/>
          </p:nvPr>
        </p:nvSpPr>
        <p:spPr>
          <a:xfrm>
            <a:off x="6553200" y="6245225"/>
            <a:ext cx="2133600" cy="476250"/>
          </a:xfrm>
        </p:spPr>
        <p:txBody>
          <a:bodyPr/>
          <a:lstStyle/>
          <a:p>
            <a:pPr>
              <a:defRPr/>
            </a:pPr>
            <a:fld id="{A8A8A9D6-CFA6-4E73-B380-98D5547BE6B1}" type="slidenum">
              <a:rPr lang="en-GB" altLang="en-US" smtClean="0">
                <a:solidFill>
                  <a:srgbClr val="000000"/>
                </a:solidFill>
              </a:rPr>
              <a:pPr>
                <a:defRPr/>
              </a:pPr>
              <a:t>7</a:t>
            </a:fld>
            <a:endParaRPr lang="en-GB" altLang="en-US" dirty="0">
              <a:solidFill>
                <a:srgbClr val="000000"/>
              </a:solidFill>
            </a:endParaRPr>
          </a:p>
        </p:txBody>
      </p:sp>
      <p:sp>
        <p:nvSpPr>
          <p:cNvPr id="6" name="TextBox 5"/>
          <p:cNvSpPr txBox="1"/>
          <p:nvPr/>
        </p:nvSpPr>
        <p:spPr>
          <a:xfrm>
            <a:off x="5292080" y="5738167"/>
            <a:ext cx="2360711" cy="369332"/>
          </a:xfrm>
          <a:prstGeom prst="rect">
            <a:avLst/>
          </a:prstGeom>
          <a:noFill/>
        </p:spPr>
        <p:txBody>
          <a:bodyPr wrap="none" rtlCol="0">
            <a:spAutoFit/>
          </a:bodyPr>
          <a:lstStyle/>
          <a:p>
            <a:r>
              <a:rPr lang="en-GB" dirty="0">
                <a:latin typeface="Calibri" panose="020F0502020204030204" pitchFamily="34" charset="0"/>
              </a:rPr>
              <a:t>The four pillars of SuDS</a:t>
            </a:r>
          </a:p>
        </p:txBody>
      </p:sp>
    </p:spTree>
    <p:extLst>
      <p:ext uri="{BB962C8B-B14F-4D97-AF65-F5344CB8AC3E}">
        <p14:creationId xmlns:p14="http://schemas.microsoft.com/office/powerpoint/2010/main" val="1924690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067550" cy="792311"/>
          </a:xfrm>
        </p:spPr>
        <p:txBody>
          <a:bodyPr/>
          <a:lstStyle/>
          <a:p>
            <a:r>
              <a:rPr lang="en-GB" dirty="0">
                <a:latin typeface="Calibri" panose="020F0502020204030204" pitchFamily="34" charset="0"/>
              </a:rPr>
              <a:t>How do we change?</a:t>
            </a:r>
          </a:p>
        </p:txBody>
      </p:sp>
      <p:sp>
        <p:nvSpPr>
          <p:cNvPr id="5" name="Content Placeholder 4"/>
          <p:cNvSpPr>
            <a:spLocks noGrp="1"/>
          </p:cNvSpPr>
          <p:nvPr>
            <p:ph sz="half" idx="1"/>
          </p:nvPr>
        </p:nvSpPr>
        <p:spPr>
          <a:xfrm>
            <a:off x="457200" y="1600200"/>
            <a:ext cx="3610744" cy="4525963"/>
          </a:xfrm>
        </p:spPr>
        <p:txBody>
          <a:bodyPr/>
          <a:lstStyle/>
          <a:p>
            <a:pPr marL="0" indent="0">
              <a:buNone/>
            </a:pPr>
            <a:r>
              <a:rPr lang="en-GB" sz="2400" dirty="0">
                <a:solidFill>
                  <a:srgbClr val="3399FF"/>
                </a:solidFill>
                <a:latin typeface="Calibri" panose="020F0502020204030204" pitchFamily="34" charset="0"/>
                <a:cs typeface="Arial" panose="020B0604020202020204" pitchFamily="34" charset="0"/>
              </a:rPr>
              <a:t>Natural Flood Management (NFM)</a:t>
            </a:r>
          </a:p>
          <a:p>
            <a:pPr>
              <a:buFontTx/>
              <a:buChar char="-"/>
            </a:pPr>
            <a:r>
              <a:rPr lang="en-GB" sz="2400" dirty="0">
                <a:latin typeface="Calibri" panose="020F0502020204030204" pitchFamily="34" charset="0"/>
                <a:cs typeface="Arial" panose="020B0604020202020204" pitchFamily="34" charset="0"/>
              </a:rPr>
              <a:t>working with natural processes, features and characteristics to manage the sources and pathways of flood water</a:t>
            </a:r>
          </a:p>
          <a:p>
            <a:pPr>
              <a:buFontTx/>
              <a:buChar char="-"/>
            </a:pPr>
            <a:r>
              <a:rPr lang="en-GB" sz="2400" dirty="0">
                <a:latin typeface="Calibri" panose="020F0502020204030204" pitchFamily="34" charset="0"/>
                <a:cs typeface="Arial" panose="020B0604020202020204" pitchFamily="34" charset="0"/>
              </a:rPr>
              <a:t>to protect, restore and emulate natural functions</a:t>
            </a: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8</a:t>
            </a:fld>
            <a:endParaRPr lang="en-GB" dirty="0">
              <a:solidFill>
                <a:prstClr val="black">
                  <a:tint val="75000"/>
                </a:prstClr>
              </a:solidFill>
            </a:endParaRPr>
          </a:p>
        </p:txBody>
      </p:sp>
      <p:sp>
        <p:nvSpPr>
          <p:cNvPr id="9" name="TextBox 8"/>
          <p:cNvSpPr txBox="1"/>
          <p:nvPr/>
        </p:nvSpPr>
        <p:spPr>
          <a:xfrm>
            <a:off x="5410780" y="4321026"/>
            <a:ext cx="3041858" cy="1077218"/>
          </a:xfrm>
          <a:prstGeom prst="rect">
            <a:avLst/>
          </a:prstGeom>
          <a:solidFill>
            <a:srgbClr val="92D050"/>
          </a:solidFill>
        </p:spPr>
        <p:txBody>
          <a:bodyPr wrap="none" rtlCol="0">
            <a:spAutoFit/>
          </a:bodyPr>
          <a:lstStyle/>
          <a:p>
            <a:r>
              <a:rPr lang="en-GB" sz="1600" b="1" dirty="0">
                <a:latin typeface="Calibri" panose="020F0502020204030204" pitchFamily="34" charset="0"/>
                <a:cs typeface="Arial" panose="020B0604020202020204" pitchFamily="34" charset="0"/>
              </a:rPr>
              <a:t>‘Leaky dam’</a:t>
            </a:r>
          </a:p>
          <a:p>
            <a:r>
              <a:rPr lang="en-GB" sz="1600" dirty="0">
                <a:latin typeface="Calibri" panose="020F0502020204030204" pitchFamily="34" charset="0"/>
                <a:cs typeface="Arial" panose="020B0604020202020204" pitchFamily="34" charset="0"/>
              </a:rPr>
              <a:t>Deliberately placed but </a:t>
            </a:r>
          </a:p>
          <a:p>
            <a:r>
              <a:rPr lang="en-GB" sz="1600" dirty="0">
                <a:latin typeface="Calibri" panose="020F0502020204030204" pitchFamily="34" charset="0"/>
                <a:cs typeface="Arial" panose="020B0604020202020204" pitchFamily="34" charset="0"/>
              </a:rPr>
              <a:t>mimicking natural process of trees</a:t>
            </a:r>
          </a:p>
          <a:p>
            <a:r>
              <a:rPr lang="en-GB" sz="1600" dirty="0">
                <a:latin typeface="Calibri" panose="020F0502020204030204" pitchFamily="34" charset="0"/>
                <a:cs typeface="Arial" panose="020B0604020202020204" pitchFamily="34" charset="0"/>
              </a:rPr>
              <a:t>falling across watercourses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056" y="1628800"/>
            <a:ext cx="4470025" cy="2520000"/>
          </a:xfrm>
          <a:prstGeom prst="rect">
            <a:avLst/>
          </a:prstGeom>
        </p:spPr>
      </p:pic>
    </p:spTree>
    <p:extLst>
      <p:ext uri="{BB962C8B-B14F-4D97-AF65-F5344CB8AC3E}">
        <p14:creationId xmlns:p14="http://schemas.microsoft.com/office/powerpoint/2010/main" val="3974368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188640"/>
            <a:ext cx="7056437" cy="1143000"/>
          </a:xfrm>
        </p:spPr>
        <p:txBody>
          <a:bodyPr>
            <a:noAutofit/>
          </a:bodyPr>
          <a:lstStyle/>
          <a:p>
            <a:r>
              <a:rPr lang="en-GB" sz="2800" dirty="0">
                <a:latin typeface="Calibri" panose="020F0502020204030204" pitchFamily="34" charset="0"/>
              </a:rPr>
              <a:t>Surface water management approaches to cope with different size storms in different ways can create a range of benefits</a:t>
            </a:r>
          </a:p>
        </p:txBody>
      </p:sp>
      <p:sp>
        <p:nvSpPr>
          <p:cNvPr id="4" name="Slide Number Placeholder 3"/>
          <p:cNvSpPr>
            <a:spLocks noGrp="1"/>
          </p:cNvSpPr>
          <p:nvPr>
            <p:ph type="sldNum" sz="quarter" idx="4"/>
          </p:nvPr>
        </p:nvSpPr>
        <p:spPr/>
        <p:txBody>
          <a:bodyPr/>
          <a:lstStyle/>
          <a:p>
            <a:fld id="{C848A9FF-0681-B546-AA01-2CEFCC3B2527}" type="slidenum">
              <a:rPr lang="en-US" smtClean="0"/>
              <a:t>9</a:t>
            </a:fld>
            <a:endParaRPr lang="en-US"/>
          </a:p>
        </p:txBody>
      </p:sp>
      <p:pic>
        <p:nvPicPr>
          <p:cNvPr id="5" name="Picture 4" descr="D:\MWH\Research\CIRIA\Surface Water Management\Guidance Document\Version D\Images\Part B\B1\B1-1\0872_00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56" y="1464837"/>
            <a:ext cx="1740140" cy="250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ORTON_TRIPLE_SHAFT"/>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8592" b="30321"/>
          <a:stretch/>
        </p:blipFill>
        <p:spPr bwMode="auto">
          <a:xfrm>
            <a:off x="-33456" y="4140002"/>
            <a:ext cx="2826926" cy="21662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rotWithShape="1">
          <a:blip r:embed="rId5" cstate="screen">
            <a:extLst>
              <a:ext uri="{28A0092B-C50C-407E-A947-70E740481C1C}">
                <a14:useLocalDpi xmlns:a14="http://schemas.microsoft.com/office/drawing/2010/main"/>
              </a:ext>
            </a:extLst>
          </a:blip>
          <a:srcRect b="4231"/>
          <a:stretch/>
        </p:blipFill>
        <p:spPr bwMode="auto">
          <a:xfrm>
            <a:off x="6099173" y="4140003"/>
            <a:ext cx="3240360" cy="2149642"/>
          </a:xfrm>
          <a:prstGeom prst="rect">
            <a:avLst/>
          </a:prstGeom>
          <a:ln>
            <a:noFill/>
          </a:ln>
          <a:extLst>
            <a:ext uri="{53640926-AAD7-44D8-BBD7-CCE9431645EC}">
              <a14:shadowObscured xmlns:a14="http://schemas.microsoft.com/office/drawing/2010/main"/>
            </a:ext>
          </a:extLst>
        </p:spPr>
      </p:pic>
      <p:pic>
        <p:nvPicPr>
          <p:cNvPr id="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02828" y="4156616"/>
            <a:ext cx="2843808" cy="2133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94716" y="1464837"/>
            <a:ext cx="4464496" cy="250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03228" y="1459430"/>
            <a:ext cx="252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03228" y="1464837"/>
            <a:ext cx="2540772"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6459411"/>
      </p:ext>
    </p:extLst>
  </p:cSld>
  <p:clrMapOvr>
    <a:masterClrMapping/>
  </p:clrMapOvr>
</p:sld>
</file>

<file path=ppt/theme/theme1.xml><?xml version="1.0" encoding="utf-8"?>
<a:theme xmlns:a="http://schemas.openxmlformats.org/drawingml/2006/main" name="CIRIA slide master">
  <a:themeElements>
    <a:clrScheme name="CIRIA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RIA slide mas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IRIA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IA 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IA 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RIA 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RIA 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RIA 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RIA 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RIA 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RIA 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RIA 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RIA 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RIA 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IRIA slide master">
  <a:themeElements>
    <a:clrScheme name="CIRIA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RIA slide mas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IRIA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IA 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IA 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RIA 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RIA 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RIA 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RIA 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RIA 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RIA 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RIA 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RIA 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RIA 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IRIA Slide Master">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IRIA Slide Master">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IRIA Slide Master">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10277</TotalTime>
  <Words>3800</Words>
  <Application>Microsoft Office PowerPoint</Application>
  <PresentationFormat>On-screen Show (4:3)</PresentationFormat>
  <Paragraphs>416</Paragraphs>
  <Slides>40</Slides>
  <Notes>40</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40</vt:i4>
      </vt:variant>
    </vt:vector>
  </HeadingPairs>
  <TitlesOfParts>
    <vt:vector size="53" baseType="lpstr">
      <vt:lpstr>Arial</vt:lpstr>
      <vt:lpstr>Calibri</vt:lpstr>
      <vt:lpstr>Tahoma</vt:lpstr>
      <vt:lpstr>Times New Roman</vt:lpstr>
      <vt:lpstr>Wingdings</vt:lpstr>
      <vt:lpstr>CIRIA slide master</vt:lpstr>
      <vt:lpstr>Custom Design</vt:lpstr>
      <vt:lpstr>1_CIRIA slide master</vt:lpstr>
      <vt:lpstr>1_Custom Design</vt:lpstr>
      <vt:lpstr>2_CIRIA Slide Master</vt:lpstr>
      <vt:lpstr>3_CIRIA Slide Master</vt:lpstr>
      <vt:lpstr>5_CIRIA Slide Master</vt:lpstr>
      <vt:lpstr>2_Custom Design</vt:lpstr>
      <vt:lpstr> Using CIRIA’s B£ST:  Benefits Estimation Tool - Valuing the benefits of blue-green infrastructure   February 2019 </vt:lpstr>
      <vt:lpstr> Benefits Estimation Tool</vt:lpstr>
      <vt:lpstr>Assessing benefits – why should we?  </vt:lpstr>
      <vt:lpstr>Should we value benefits?</vt:lpstr>
      <vt:lpstr>We have challenges now and in the future</vt:lpstr>
      <vt:lpstr>PowerPoint Presentation</vt:lpstr>
      <vt:lpstr>How do we change?</vt:lpstr>
      <vt:lpstr>How do we change?</vt:lpstr>
      <vt:lpstr>Surface water management approaches to cope with different size storms in different ways can create a range of benefits</vt:lpstr>
      <vt:lpstr>Evaluating the benefits unlocks the potential for…</vt:lpstr>
      <vt:lpstr>PowerPoint Presentation</vt:lpstr>
      <vt:lpstr>Overall aim of B£ST</vt:lpstr>
      <vt:lpstr>Thanks to our funders</vt:lpstr>
      <vt:lpstr>PowerPoint Presentation</vt:lpstr>
      <vt:lpstr>PowerPoint Presentation</vt:lpstr>
      <vt:lpstr>PowerPoint Presentation</vt:lpstr>
      <vt:lpstr>PowerPoint Presentation</vt:lpstr>
      <vt:lpstr>Using B£ST –  workflow</vt:lpstr>
      <vt:lpstr>Using B£ST –  Coarse assessment</vt:lpstr>
      <vt:lpstr>Using B£ST –  workflow</vt:lpstr>
      <vt:lpstr>Using B£ST –  Screening questions</vt:lpstr>
      <vt:lpstr>Using B£ST –  workflow</vt:lpstr>
      <vt:lpstr>Using B£ST –  avoiding double counting</vt:lpstr>
      <vt:lpstr>Using B£ST–  workflow</vt:lpstr>
      <vt:lpstr>Using B£ST–  example benefit sheet</vt:lpstr>
      <vt:lpstr>Using B£ST–  example benefit sheet: air quality</vt:lpstr>
      <vt:lpstr>Using B£ST–  example benefit sheet: air quality</vt:lpstr>
      <vt:lpstr>Using B£ST–  example assessment: amenity</vt:lpstr>
      <vt:lpstr>Using B£ST–  example benefit sheet: asset performance</vt:lpstr>
      <vt:lpstr>Using B£ST–  example benefit sheet: biodiversity &amp; ecology</vt:lpstr>
      <vt:lpstr>Using B£ST–  example benefit sheet: tourism</vt:lpstr>
      <vt:lpstr>Using B£ST–  workflow</vt:lpstr>
      <vt:lpstr>Using B£ST–  results dashboard</vt:lpstr>
      <vt:lpstr>Using B£ST–  workflow</vt:lpstr>
      <vt:lpstr>Using B£ST–  sensitivity analysis</vt:lpstr>
      <vt:lpstr>Using B£ST–  workflow</vt:lpstr>
      <vt:lpstr>Using B£ST–  scenario assessment</vt:lpstr>
      <vt:lpstr>Using B£ST–  workflow</vt:lpstr>
      <vt:lpstr>Using B£ST–  Comparison Tool W047b</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Sensitive Urban Design (WSUD)</dc:title>
  <dc:creator>Louise Clarke</dc:creator>
  <cp:lastModifiedBy>Paul Shaffer</cp:lastModifiedBy>
  <cp:revision>616</cp:revision>
  <cp:lastPrinted>2015-05-16T15:20:04Z</cp:lastPrinted>
  <dcterms:created xsi:type="dcterms:W3CDTF">2012-10-09T09:23:27Z</dcterms:created>
  <dcterms:modified xsi:type="dcterms:W3CDTF">2019-11-24T13:59:20Z</dcterms:modified>
</cp:coreProperties>
</file>