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Lst>
  <p:notesMasterIdLst>
    <p:notesMasterId r:id="rId20"/>
  </p:notesMasterIdLst>
  <p:handoutMasterIdLst>
    <p:handoutMasterId r:id="rId21"/>
  </p:handoutMasterIdLst>
  <p:sldIdLst>
    <p:sldId id="356" r:id="rId4"/>
    <p:sldId id="361" r:id="rId5"/>
    <p:sldId id="360" r:id="rId6"/>
    <p:sldId id="362" r:id="rId7"/>
    <p:sldId id="381" r:id="rId8"/>
    <p:sldId id="384" r:id="rId9"/>
    <p:sldId id="406" r:id="rId10"/>
    <p:sldId id="408" r:id="rId11"/>
    <p:sldId id="410" r:id="rId12"/>
    <p:sldId id="411" r:id="rId13"/>
    <p:sldId id="412" r:id="rId14"/>
    <p:sldId id="334" r:id="rId15"/>
    <p:sldId id="387" r:id="rId16"/>
    <p:sldId id="413" r:id="rId17"/>
    <p:sldId id="372" r:id="rId18"/>
    <p:sldId id="301"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Tittle" initials="PT" lastIdx="26" clrIdx="0"/>
  <p:cmAuthor id="1" name="Mark Manning" initials="M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FC6"/>
    <a:srgbClr val="EBEBEB"/>
    <a:srgbClr val="D8E0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99FFEB-D467-49BA-B67E-5B8A6F04E9B7}" v="4" dt="2024-11-22T17:06:04.9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75" autoAdjust="0"/>
    <p:restoredTop sz="75000" autoAdjust="0"/>
  </p:normalViewPr>
  <p:slideViewPr>
    <p:cSldViewPr>
      <p:cViewPr varScale="1">
        <p:scale>
          <a:sx n="62" d="100"/>
          <a:sy n="62" d="100"/>
        </p:scale>
        <p:origin x="1296" y="4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79" d="100"/>
          <a:sy n="79" d="100"/>
        </p:scale>
        <p:origin x="403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 Id="rId27" Type="http://schemas.microsoft.com/office/2015/10/relationships/revisionInfo" Target="revisionInfo.xml"/><Relationship Id="rId30"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17502B1-AE73-491A-A58E-089D60273C48}" type="datetimeFigureOut">
              <a:rPr lang="en-GB" smtClean="0"/>
              <a:t>25/11/2024</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CF61A49-BB8C-41B7-9D22-47B23D692A2A}" type="slidenum">
              <a:rPr lang="en-GB" smtClean="0"/>
              <a:t>‹#›</a:t>
            </a:fld>
            <a:endParaRPr lang="en-GB"/>
          </a:p>
        </p:txBody>
      </p:sp>
    </p:spTree>
    <p:extLst>
      <p:ext uri="{BB962C8B-B14F-4D97-AF65-F5344CB8AC3E}">
        <p14:creationId xmlns:p14="http://schemas.microsoft.com/office/powerpoint/2010/main" val="4095813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ABEBC7F-6DD2-4DE0-92C6-0CBB29B54ECB}" type="datetimeFigureOut">
              <a:rPr lang="en-GB" smtClean="0"/>
              <a:t>25/11/2024</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96DB651-B9E7-49E3-B03E-41EB38251A1B}" type="slidenum">
              <a:rPr lang="en-GB" smtClean="0"/>
              <a:t>‹#›</a:t>
            </a:fld>
            <a:endParaRPr lang="en-GB"/>
          </a:p>
        </p:txBody>
      </p:sp>
    </p:spTree>
    <p:extLst>
      <p:ext uri="{BB962C8B-B14F-4D97-AF65-F5344CB8AC3E}">
        <p14:creationId xmlns:p14="http://schemas.microsoft.com/office/powerpoint/2010/main" val="3860414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6DB651-B9E7-49E3-B03E-41EB38251A1B}" type="slidenum">
              <a:rPr lang="en-GB" smtClean="0"/>
              <a:t>1</a:t>
            </a:fld>
            <a:endParaRPr lang="en-GB"/>
          </a:p>
        </p:txBody>
      </p:sp>
    </p:spTree>
    <p:extLst>
      <p:ext uri="{BB962C8B-B14F-4D97-AF65-F5344CB8AC3E}">
        <p14:creationId xmlns:p14="http://schemas.microsoft.com/office/powerpoint/2010/main" val="3763696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6DB651-B9E7-49E3-B03E-41EB38251A1B}" type="slidenum">
              <a:rPr lang="en-GB" smtClean="0"/>
              <a:t>3</a:t>
            </a:fld>
            <a:endParaRPr lang="en-GB"/>
          </a:p>
        </p:txBody>
      </p:sp>
    </p:spTree>
    <p:extLst>
      <p:ext uri="{BB962C8B-B14F-4D97-AF65-F5344CB8AC3E}">
        <p14:creationId xmlns:p14="http://schemas.microsoft.com/office/powerpoint/2010/main" val="3891040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6DB651-B9E7-49E3-B03E-41EB38251A1B}" type="slidenum">
              <a:rPr lang="en-GB" smtClean="0"/>
              <a:t>4</a:t>
            </a:fld>
            <a:endParaRPr lang="en-GB"/>
          </a:p>
        </p:txBody>
      </p:sp>
    </p:spTree>
    <p:extLst>
      <p:ext uri="{BB962C8B-B14F-4D97-AF65-F5344CB8AC3E}">
        <p14:creationId xmlns:p14="http://schemas.microsoft.com/office/powerpoint/2010/main" val="1830322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DB651-B9E7-49E3-B03E-41EB38251A1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6029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6DB651-B9E7-49E3-B03E-41EB38251A1B}" type="slidenum">
              <a:rPr lang="en-GB" smtClean="0"/>
              <a:t>6</a:t>
            </a:fld>
            <a:endParaRPr lang="en-GB"/>
          </a:p>
        </p:txBody>
      </p:sp>
    </p:spTree>
    <p:extLst>
      <p:ext uri="{BB962C8B-B14F-4D97-AF65-F5344CB8AC3E}">
        <p14:creationId xmlns:p14="http://schemas.microsoft.com/office/powerpoint/2010/main" val="36687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6DB651-B9E7-49E3-B03E-41EB38251A1B}" type="slidenum">
              <a:rPr lang="en-GB" smtClean="0"/>
              <a:t>7</a:t>
            </a:fld>
            <a:endParaRPr lang="en-GB"/>
          </a:p>
        </p:txBody>
      </p:sp>
    </p:spTree>
    <p:extLst>
      <p:ext uri="{BB962C8B-B14F-4D97-AF65-F5344CB8AC3E}">
        <p14:creationId xmlns:p14="http://schemas.microsoft.com/office/powerpoint/2010/main" val="2823508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9CB7E-9898-779D-7CE4-2CDC935767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DE2FFF-A361-CA33-E3EF-60B956C6B6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477224-FAA6-C4E4-AEA6-B4658B6D7D3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7C32AAD-85E4-E315-52AF-E19BFF0B8DAE}"/>
              </a:ext>
            </a:extLst>
          </p:cNvPr>
          <p:cNvSpPr>
            <a:spLocks noGrp="1"/>
          </p:cNvSpPr>
          <p:nvPr>
            <p:ph type="sldNum" sz="quarter" idx="5"/>
          </p:nvPr>
        </p:nvSpPr>
        <p:spPr/>
        <p:txBody>
          <a:bodyPr/>
          <a:lstStyle/>
          <a:p>
            <a:fld id="{596DB651-B9E7-49E3-B03E-41EB38251A1B}" type="slidenum">
              <a:rPr lang="en-GB" smtClean="0"/>
              <a:t>9</a:t>
            </a:fld>
            <a:endParaRPr lang="en-GB"/>
          </a:p>
        </p:txBody>
      </p:sp>
    </p:spTree>
    <p:extLst>
      <p:ext uri="{BB962C8B-B14F-4D97-AF65-F5344CB8AC3E}">
        <p14:creationId xmlns:p14="http://schemas.microsoft.com/office/powerpoint/2010/main" val="2223078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6DB651-B9E7-49E3-B03E-41EB38251A1B}" type="slidenum">
              <a:rPr lang="en-GB" smtClean="0"/>
              <a:t>12</a:t>
            </a:fld>
            <a:endParaRPr lang="en-GB"/>
          </a:p>
        </p:txBody>
      </p:sp>
    </p:spTree>
    <p:extLst>
      <p:ext uri="{BB962C8B-B14F-4D97-AF65-F5344CB8AC3E}">
        <p14:creationId xmlns:p14="http://schemas.microsoft.com/office/powerpoint/2010/main" val="190521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6DB651-B9E7-49E3-B03E-41EB38251A1B}" type="slidenum">
              <a:rPr lang="en-GB" smtClean="0"/>
              <a:t>13</a:t>
            </a:fld>
            <a:endParaRPr lang="en-GB"/>
          </a:p>
        </p:txBody>
      </p:sp>
    </p:spTree>
    <p:extLst>
      <p:ext uri="{BB962C8B-B14F-4D97-AF65-F5344CB8AC3E}">
        <p14:creationId xmlns:p14="http://schemas.microsoft.com/office/powerpoint/2010/main" val="1115200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dirty="0"/>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ABD8424-381B-45BA-910B-7EE036BA3F27}" type="datetime1">
              <a:rPr lang="en-GB" smtClean="0"/>
              <a:t>25/11/2024</a:t>
            </a:fld>
            <a:endParaRPr lang="en-GB"/>
          </a:p>
        </p:txBody>
      </p:sp>
      <p:sp>
        <p:nvSpPr>
          <p:cNvPr id="5" name="Footer Placeholder 4"/>
          <p:cNvSpPr>
            <a:spLocks noGrp="1"/>
          </p:cNvSpPr>
          <p:nvPr>
            <p:ph type="ftr" sz="quarter" idx="11"/>
          </p:nvPr>
        </p:nvSpPr>
        <p:spPr>
          <a:xfrm>
            <a:off x="3556000" y="6356351"/>
            <a:ext cx="44704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10566400" y="6356351"/>
            <a:ext cx="1016000" cy="365125"/>
          </a:xfrm>
          <a:prstGeom prst="rect">
            <a:avLst/>
          </a:prstGeom>
        </p:spPr>
        <p:txBody>
          <a:bodyPr/>
          <a:lstStyle/>
          <a:p>
            <a:fld id="{3ACC8DF2-E28C-4892-A502-D762B67CF805}"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A8C8A-77C2-4F11-AC96-4A8D998105CB}"/>
              </a:ext>
            </a:extLst>
          </p:cNvPr>
          <p:cNvSpPr>
            <a:spLocks noGrp="1"/>
          </p:cNvSpPr>
          <p:nvPr>
            <p:ph idx="1" hasCustomPrompt="1"/>
          </p:nvPr>
        </p:nvSpPr>
        <p:spPr>
          <a:xfrm>
            <a:off x="838200" y="2133600"/>
            <a:ext cx="10515600" cy="4219951"/>
          </a:xfrm>
        </p:spPr>
        <p:txBody>
          <a:bodyPr/>
          <a:lstStyle>
            <a:lvl1pPr>
              <a:defRPr/>
            </a:lvl1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4B9F1FE8-0471-43A5-9008-91B5AFA7FD9B}"/>
              </a:ext>
            </a:extLst>
          </p:cNvPr>
          <p:cNvSpPr>
            <a:spLocks noGrp="1"/>
          </p:cNvSpPr>
          <p:nvPr>
            <p:ph type="dt" sz="half" idx="10"/>
          </p:nvPr>
        </p:nvSpPr>
        <p:spPr>
          <a:xfrm>
            <a:off x="838200" y="6356354"/>
            <a:ext cx="2743200" cy="365125"/>
          </a:xfrm>
          <a:prstGeom prst="rect">
            <a:avLst/>
          </a:prstGeom>
        </p:spPr>
        <p:txBody>
          <a:bodyPr/>
          <a:lstStyle/>
          <a:p>
            <a:fld id="{91A75FF8-45A6-495C-BAF4-9C74FCA584C4}" type="datetimeFigureOut">
              <a:rPr lang="en-GB" smtClean="0"/>
              <a:t>25/11/2024</a:t>
            </a:fld>
            <a:endParaRPr lang="en-GB"/>
          </a:p>
        </p:txBody>
      </p:sp>
      <p:sp>
        <p:nvSpPr>
          <p:cNvPr id="5" name="Footer Placeholder 4">
            <a:extLst>
              <a:ext uri="{FF2B5EF4-FFF2-40B4-BE49-F238E27FC236}">
                <a16:creationId xmlns:a16="http://schemas.microsoft.com/office/drawing/2014/main" id="{BFAD6964-0F81-41AF-8818-34889915D845}"/>
              </a:ext>
            </a:extLst>
          </p:cNvPr>
          <p:cNvSpPr>
            <a:spLocks noGrp="1"/>
          </p:cNvSpPr>
          <p:nvPr>
            <p:ph type="ftr" sz="quarter" idx="11"/>
          </p:nvPr>
        </p:nvSpPr>
        <p:spPr>
          <a:xfrm>
            <a:off x="3556000" y="6356351"/>
            <a:ext cx="4470400" cy="365125"/>
          </a:xfrm>
          <a:prstGeom prst="rect">
            <a:avLst/>
          </a:prstGeom>
        </p:spPr>
        <p:txBody>
          <a:bodyPr/>
          <a:lstStyle/>
          <a:p>
            <a:r>
              <a:rPr lang="en-US" dirty="0"/>
              <a:t>Collection, Treatment, Storage and Release</a:t>
            </a:r>
          </a:p>
        </p:txBody>
      </p:sp>
      <p:sp>
        <p:nvSpPr>
          <p:cNvPr id="6" name="Slide Number Placeholder 5">
            <a:extLst>
              <a:ext uri="{FF2B5EF4-FFF2-40B4-BE49-F238E27FC236}">
                <a16:creationId xmlns:a16="http://schemas.microsoft.com/office/drawing/2014/main" id="{7235CA59-03AD-4EC2-A110-14FAAE359039}"/>
              </a:ext>
            </a:extLst>
          </p:cNvPr>
          <p:cNvSpPr>
            <a:spLocks noGrp="1"/>
          </p:cNvSpPr>
          <p:nvPr>
            <p:ph type="sldNum" sz="quarter" idx="12"/>
          </p:nvPr>
        </p:nvSpPr>
        <p:spPr>
          <a:xfrm>
            <a:off x="10566400" y="6356351"/>
            <a:ext cx="1016000" cy="365125"/>
          </a:xfrm>
          <a:prstGeom prst="rect">
            <a:avLst/>
          </a:prstGeom>
        </p:spPr>
        <p:txBody>
          <a:bodyPr/>
          <a:lstStyle/>
          <a:p>
            <a:fld id="{B36DDC65-0B8D-41E8-81FE-7ACAB4DB8DCD}" type="slidenum">
              <a:rPr lang="en-GB" smtClean="0"/>
              <a:t>‹#›</a:t>
            </a:fld>
            <a:endParaRPr lang="en-GB"/>
          </a:p>
        </p:txBody>
      </p:sp>
      <p:sp>
        <p:nvSpPr>
          <p:cNvPr id="11" name="Content Placeholder 10">
            <a:extLst>
              <a:ext uri="{FF2B5EF4-FFF2-40B4-BE49-F238E27FC236}">
                <a16:creationId xmlns:a16="http://schemas.microsoft.com/office/drawing/2014/main" id="{EC4BF18C-70CB-46B0-B323-FF91C7856469}"/>
              </a:ext>
            </a:extLst>
          </p:cNvPr>
          <p:cNvSpPr>
            <a:spLocks noGrp="1"/>
          </p:cNvSpPr>
          <p:nvPr>
            <p:ph sz="quarter" idx="13" hasCustomPrompt="1"/>
          </p:nvPr>
        </p:nvSpPr>
        <p:spPr>
          <a:xfrm>
            <a:off x="838203" y="1536387"/>
            <a:ext cx="10515598" cy="504448"/>
          </a:xfrm>
          <a:noFill/>
        </p:spPr>
        <p:txBody>
          <a:bodyPr anchor="ctr">
            <a:normAutofit/>
          </a:bodyPr>
          <a:lstStyle>
            <a:lvl1pPr marL="0" indent="0" algn="ctr">
              <a:buNone/>
              <a:defRPr sz="2800" b="1" i="0" baseline="0"/>
            </a:lvl1pPr>
          </a:lstStyle>
          <a:p>
            <a:pPr lvl="0"/>
            <a:r>
              <a:rPr lang="en-GB" dirty="0"/>
              <a:t>Insert slide title</a:t>
            </a:r>
          </a:p>
        </p:txBody>
      </p:sp>
    </p:spTree>
    <p:extLst>
      <p:ext uri="{BB962C8B-B14F-4D97-AF65-F5344CB8AC3E}">
        <p14:creationId xmlns:p14="http://schemas.microsoft.com/office/powerpoint/2010/main" val="30641881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FD723B0A-C25A-4018-801C-1D98A92486F0}"/>
              </a:ext>
            </a:extLst>
          </p:cNvPr>
          <p:cNvSpPr>
            <a:spLocks noGrp="1"/>
          </p:cNvSpPr>
          <p:nvPr>
            <p:ph type="title"/>
          </p:nvPr>
        </p:nvSpPr>
        <p:spPr>
          <a:xfrm>
            <a:off x="623391" y="836712"/>
            <a:ext cx="8208913" cy="851580"/>
          </a:xfrm>
          <a:prstGeom prst="rect">
            <a:avLst/>
          </a:prstGeom>
        </p:spPr>
        <p:txBody>
          <a:bodyPr vert="horz" lIns="91440" tIns="45720" rIns="91440" bIns="45720" rtlCol="0" anchor="ctr">
            <a:normAutofit/>
          </a:bodyPr>
          <a:lstStyle>
            <a:lvl1pPr algn="l">
              <a:defRPr>
                <a:solidFill>
                  <a:schemeClr val="bg1"/>
                </a:solidFill>
              </a:defRPr>
            </a:lvl1pPr>
          </a:lstStyle>
          <a:p>
            <a:r>
              <a:rPr lang="en-US" dirty="0"/>
              <a:t>Click to edit Master title style</a:t>
            </a:r>
            <a:endParaRPr lang="en-GB" dirty="0"/>
          </a:p>
        </p:txBody>
      </p:sp>
      <p:sp>
        <p:nvSpPr>
          <p:cNvPr id="14" name="Subtitle 16">
            <a:extLst>
              <a:ext uri="{FF2B5EF4-FFF2-40B4-BE49-F238E27FC236}">
                <a16:creationId xmlns:a16="http://schemas.microsoft.com/office/drawing/2014/main" id="{C14A95A7-5B2B-456F-9A5F-0AA080102925}"/>
              </a:ext>
            </a:extLst>
          </p:cNvPr>
          <p:cNvSpPr>
            <a:spLocks noGrp="1"/>
          </p:cNvSpPr>
          <p:nvPr>
            <p:ph type="subTitle" idx="1"/>
          </p:nvPr>
        </p:nvSpPr>
        <p:spPr>
          <a:xfrm>
            <a:off x="767408" y="1688292"/>
            <a:ext cx="8064896" cy="851580"/>
          </a:xfrm>
          <a:prstGeom prst="rect">
            <a:avLst/>
          </a:prstGeom>
        </p:spPr>
        <p:txBody>
          <a:bodyPr lIns="0" rIns="18288"/>
          <a:lstStyle>
            <a:lvl1pPr marL="0" marR="45720" indent="0" algn="l">
              <a:buNone/>
              <a:defRPr>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Tree>
    <p:extLst>
      <p:ext uri="{BB962C8B-B14F-4D97-AF65-F5344CB8AC3E}">
        <p14:creationId xmlns:p14="http://schemas.microsoft.com/office/powerpoint/2010/main" val="2607479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971B475-23D2-4C1D-9FD4-6A774DD43AC8}"/>
              </a:ext>
            </a:extLst>
          </p:cNvPr>
          <p:cNvSpPr>
            <a:spLocks noGrp="1"/>
          </p:cNvSpPr>
          <p:nvPr>
            <p:ph type="dt" sz="half" idx="10"/>
          </p:nvPr>
        </p:nvSpPr>
        <p:spPr>
          <a:xfrm>
            <a:off x="838200" y="6356350"/>
            <a:ext cx="2743200" cy="365125"/>
          </a:xfrm>
          <a:prstGeom prst="rect">
            <a:avLst/>
          </a:prstGeom>
        </p:spPr>
        <p:txBody>
          <a:bodyPr/>
          <a:lstStyle/>
          <a:p>
            <a:fld id="{1514430B-99D9-40DE-8BC9-64B5487A8866}" type="datetimeFigureOut">
              <a:rPr lang="en-GB" smtClean="0"/>
              <a:t>25/11/2024</a:t>
            </a:fld>
            <a:endParaRPr lang="en-GB"/>
          </a:p>
        </p:txBody>
      </p:sp>
      <p:sp>
        <p:nvSpPr>
          <p:cNvPr id="6" name="Footer Placeholder 5">
            <a:extLst>
              <a:ext uri="{FF2B5EF4-FFF2-40B4-BE49-F238E27FC236}">
                <a16:creationId xmlns:a16="http://schemas.microsoft.com/office/drawing/2014/main" id="{B0110018-66E9-4B16-BCC5-033B59673BA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3195786-7A7B-4DB7-AC4B-8B1A3B4B75A7}"/>
              </a:ext>
            </a:extLst>
          </p:cNvPr>
          <p:cNvSpPr>
            <a:spLocks noGrp="1"/>
          </p:cNvSpPr>
          <p:nvPr>
            <p:ph type="sldNum" sz="quarter" idx="12"/>
          </p:nvPr>
        </p:nvSpPr>
        <p:spPr>
          <a:xfrm>
            <a:off x="8610600" y="6356350"/>
            <a:ext cx="2743200" cy="365125"/>
          </a:xfrm>
          <a:prstGeom prst="rect">
            <a:avLst/>
          </a:prstGeom>
        </p:spPr>
        <p:txBody>
          <a:bodyPr/>
          <a:lstStyle/>
          <a:p>
            <a:fld id="{AAE234AA-887F-4087-AC08-94E30D744B61}" type="slidenum">
              <a:rPr lang="en-GB" smtClean="0"/>
              <a:t>‹#›</a:t>
            </a:fld>
            <a:endParaRPr lang="en-GB"/>
          </a:p>
        </p:txBody>
      </p:sp>
    </p:spTree>
    <p:extLst>
      <p:ext uri="{BB962C8B-B14F-4D97-AF65-F5344CB8AC3E}">
        <p14:creationId xmlns:p14="http://schemas.microsoft.com/office/powerpoint/2010/main" val="3540079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FD723B0A-C25A-4018-801C-1D98A92486F0}"/>
              </a:ext>
            </a:extLst>
          </p:cNvPr>
          <p:cNvSpPr>
            <a:spLocks noGrp="1"/>
          </p:cNvSpPr>
          <p:nvPr>
            <p:ph type="title"/>
          </p:nvPr>
        </p:nvSpPr>
        <p:spPr>
          <a:xfrm>
            <a:off x="3215680" y="3003210"/>
            <a:ext cx="8712968" cy="851580"/>
          </a:xfrm>
          <a:prstGeom prst="rect">
            <a:avLst/>
          </a:prstGeom>
        </p:spPr>
        <p:txBody>
          <a:bodyPr vert="horz" lIns="91440" tIns="45720" rIns="91440" bIns="45720" rtlCol="0" anchor="ctr">
            <a:normAutofit/>
          </a:bodyPr>
          <a:lstStyle>
            <a:lvl1pPr algn="l">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130999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04088"/>
            <a:ext cx="10972800" cy="1143000"/>
          </a:xfrm>
        </p:spPr>
        <p:txBody>
          <a:bodyPr/>
          <a:lstStyle>
            <a:lvl1pPr>
              <a:defRPr/>
            </a:lvl1pPr>
          </a:lstStyle>
          <a:p>
            <a:r>
              <a:rPr kumimoji="0" lang="en-US" dirty="0"/>
              <a:t>d</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8103ED7-22D7-4E4F-9DFD-102054AC6276}" type="datetime1">
              <a:rPr lang="en-GB" smtClean="0"/>
              <a:t>25/11/2024</a:t>
            </a:fld>
            <a:endParaRPr lang="en-GB"/>
          </a:p>
        </p:txBody>
      </p:sp>
      <p:sp>
        <p:nvSpPr>
          <p:cNvPr id="6" name="Footer Placeholder 5"/>
          <p:cNvSpPr>
            <a:spLocks noGrp="1"/>
          </p:cNvSpPr>
          <p:nvPr>
            <p:ph type="ftr" sz="quarter" idx="11"/>
          </p:nvPr>
        </p:nvSpPr>
        <p:spPr>
          <a:xfrm>
            <a:off x="3556000" y="6356351"/>
            <a:ext cx="44704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10566400" y="6356351"/>
            <a:ext cx="1016000" cy="365125"/>
          </a:xfrm>
          <a:prstGeom prst="rect">
            <a:avLst/>
          </a:prstGeom>
        </p:spPr>
        <p:txBody>
          <a:bodyPr/>
          <a:lstStyle/>
          <a:p>
            <a:fld id="{3ACC8DF2-E28C-4892-A502-D762B67CF805}"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BD68FF99-CDF1-4427-A187-45CD291A35AC}" type="datetime1">
              <a:rPr lang="en-GB" smtClean="0"/>
              <a:t>25/11/2024</a:t>
            </a:fld>
            <a:endParaRPr lang="en-GB"/>
          </a:p>
        </p:txBody>
      </p:sp>
      <p:sp>
        <p:nvSpPr>
          <p:cNvPr id="8" name="Footer Placeholder 7"/>
          <p:cNvSpPr>
            <a:spLocks noGrp="1"/>
          </p:cNvSpPr>
          <p:nvPr>
            <p:ph type="ftr" sz="quarter" idx="11"/>
          </p:nvPr>
        </p:nvSpPr>
        <p:spPr>
          <a:xfrm>
            <a:off x="3556000" y="6356351"/>
            <a:ext cx="44704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10566400" y="6356351"/>
            <a:ext cx="1016000" cy="365125"/>
          </a:xfrm>
          <a:prstGeom prst="rect">
            <a:avLst/>
          </a:prstGeom>
        </p:spPr>
        <p:txBody>
          <a:bodyPr/>
          <a:lstStyle/>
          <a:p>
            <a:fld id="{3ACC8DF2-E28C-4892-A502-D762B67CF805}"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492530A4-CF03-461A-BCD2-CC8FC2B25A3F}" type="datetime1">
              <a:rPr lang="en-GB" smtClean="0"/>
              <a:t>25/11/2024</a:t>
            </a:fld>
            <a:endParaRPr lang="en-GB" dirty="0"/>
          </a:p>
        </p:txBody>
      </p:sp>
      <p:sp>
        <p:nvSpPr>
          <p:cNvPr id="4" name="Footer Placeholder 3"/>
          <p:cNvSpPr>
            <a:spLocks noGrp="1"/>
          </p:cNvSpPr>
          <p:nvPr>
            <p:ph type="ftr" sz="quarter" idx="11"/>
          </p:nvPr>
        </p:nvSpPr>
        <p:spPr>
          <a:xfrm>
            <a:off x="3556000" y="6356351"/>
            <a:ext cx="44704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10566400" y="6356351"/>
            <a:ext cx="1016000" cy="365125"/>
          </a:xfrm>
          <a:prstGeom prst="rect">
            <a:avLst/>
          </a:prstGeom>
        </p:spPr>
        <p:txBody>
          <a:bodyPr/>
          <a:lstStyle/>
          <a:p>
            <a:fld id="{3ACC8DF2-E28C-4892-A502-D762B67CF805}"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F303BA6-932D-4806-832B-A6A25A9B0611}" type="datetime1">
              <a:rPr lang="en-GB" smtClean="0"/>
              <a:t>25/11/2024</a:t>
            </a:fld>
            <a:endParaRPr lang="en-GB"/>
          </a:p>
        </p:txBody>
      </p:sp>
      <p:sp>
        <p:nvSpPr>
          <p:cNvPr id="3" name="Footer Placeholder 2"/>
          <p:cNvSpPr>
            <a:spLocks noGrp="1"/>
          </p:cNvSpPr>
          <p:nvPr>
            <p:ph type="ftr" sz="quarter" idx="11"/>
          </p:nvPr>
        </p:nvSpPr>
        <p:spPr>
          <a:xfrm>
            <a:off x="3556000" y="6356351"/>
            <a:ext cx="44704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10566400" y="6356351"/>
            <a:ext cx="1016000" cy="365125"/>
          </a:xfrm>
          <a:prstGeom prst="rect">
            <a:avLst/>
          </a:prstGeom>
        </p:spPr>
        <p:txBody>
          <a:bodyPr/>
          <a:lstStyle/>
          <a:p>
            <a:fld id="{3ACC8DF2-E28C-4892-A502-D762B67CF805}"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91CC74E-21E0-447F-AA75-97F3E7E2B3E2}" type="datetime1">
              <a:rPr lang="en-GB" smtClean="0"/>
              <a:t>25/11/2024</a:t>
            </a:fld>
            <a:endParaRPr lang="en-GB"/>
          </a:p>
        </p:txBody>
      </p:sp>
      <p:sp>
        <p:nvSpPr>
          <p:cNvPr id="6" name="Footer Placeholder 5"/>
          <p:cNvSpPr>
            <a:spLocks noGrp="1"/>
          </p:cNvSpPr>
          <p:nvPr>
            <p:ph type="ftr" sz="quarter" idx="11"/>
          </p:nvPr>
        </p:nvSpPr>
        <p:spPr>
          <a:xfrm>
            <a:off x="3556000" y="6356351"/>
            <a:ext cx="44704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10566400" y="6356351"/>
            <a:ext cx="1016000" cy="365125"/>
          </a:xfrm>
          <a:prstGeom prst="rect">
            <a:avLst/>
          </a:prstGeom>
        </p:spPr>
        <p:txBody>
          <a:bodyPr/>
          <a:lstStyle/>
          <a:p>
            <a:fld id="{3ACC8DF2-E28C-4892-A502-D762B67CF805}" type="slidenum">
              <a:rPr lang="en-GB" smtClean="0"/>
              <a:t>‹#›</a:t>
            </a:fld>
            <a:endParaRPr lang="en-GB"/>
          </a:p>
        </p:txBody>
      </p:sp>
      <p:pic>
        <p:nvPicPr>
          <p:cNvPr id="8" name="Picture 7">
            <a:extLst>
              <a:ext uri="{FF2B5EF4-FFF2-40B4-BE49-F238E27FC236}">
                <a16:creationId xmlns:a16="http://schemas.microsoft.com/office/drawing/2014/main" id="{3297CCF2-DF84-4DEF-BE69-36644B0EF1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2504" y="160493"/>
            <a:ext cx="1055440" cy="105544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99C1822-D85C-4C7B-A6F8-9868187E1721}" type="datetime1">
              <a:rPr lang="en-GB" smtClean="0"/>
              <a:t>25/11/2024</a:t>
            </a:fld>
            <a:endParaRPr lang="en-GB"/>
          </a:p>
        </p:txBody>
      </p:sp>
      <p:sp>
        <p:nvSpPr>
          <p:cNvPr id="6" name="Footer Placeholder 5"/>
          <p:cNvSpPr>
            <a:spLocks noGrp="1"/>
          </p:cNvSpPr>
          <p:nvPr>
            <p:ph type="ftr" sz="quarter" idx="11"/>
          </p:nvPr>
        </p:nvSpPr>
        <p:spPr>
          <a:xfrm>
            <a:off x="3556000" y="6356351"/>
            <a:ext cx="44704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10769600" y="6356351"/>
            <a:ext cx="812800" cy="365125"/>
          </a:xfrm>
          <a:prstGeom prst="rect">
            <a:avLst/>
          </a:prstGeom>
        </p:spPr>
        <p:txBody>
          <a:bodyPr/>
          <a:lstStyle/>
          <a:p>
            <a:fld id="{3ACC8DF2-E28C-4892-A502-D762B67CF805}" type="slidenum">
              <a:rPr lang="en-GB" smtClean="0"/>
              <a:t>‹#›</a:t>
            </a:fld>
            <a:endParaRPr lang="en-GB"/>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pic>
        <p:nvPicPr>
          <p:cNvPr id="13" name="Picture 12">
            <a:extLst>
              <a:ext uri="{FF2B5EF4-FFF2-40B4-BE49-F238E27FC236}">
                <a16:creationId xmlns:a16="http://schemas.microsoft.com/office/drawing/2014/main" id="{9ACC1923-7DFD-467B-B368-D991BEF5A9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2504" y="160493"/>
            <a:ext cx="1055440" cy="105544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B8FB4AE-CC83-4FB1-8900-A08D252BCC44}" type="datetime1">
              <a:rPr lang="en-GB" smtClean="0"/>
              <a:t>25/11/2024</a:t>
            </a:fld>
            <a:endParaRPr lang="en-GB"/>
          </a:p>
        </p:txBody>
      </p:sp>
      <p:sp>
        <p:nvSpPr>
          <p:cNvPr id="5" name="Footer Placeholder 4"/>
          <p:cNvSpPr>
            <a:spLocks noGrp="1"/>
          </p:cNvSpPr>
          <p:nvPr>
            <p:ph type="ftr" sz="quarter" idx="11"/>
          </p:nvPr>
        </p:nvSpPr>
        <p:spPr>
          <a:xfrm>
            <a:off x="3556000" y="6356351"/>
            <a:ext cx="44704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10566400" y="6356351"/>
            <a:ext cx="1016000" cy="365125"/>
          </a:xfrm>
          <a:prstGeom prst="rect">
            <a:avLst/>
          </a:prstGeom>
        </p:spPr>
        <p:txBody>
          <a:bodyPr/>
          <a:lstStyle/>
          <a:p>
            <a:fld id="{3ACC8DF2-E28C-4892-A502-D762B67CF805}" type="slidenum">
              <a:rPr lang="en-GB" smtClean="0"/>
              <a:t>‹#›</a:t>
            </a:fld>
            <a:endParaRPr lang="en-GB"/>
          </a:p>
        </p:txBody>
      </p:sp>
      <p:pic>
        <p:nvPicPr>
          <p:cNvPr id="9" name="Picture 8">
            <a:extLst>
              <a:ext uri="{FF2B5EF4-FFF2-40B4-BE49-F238E27FC236}">
                <a16:creationId xmlns:a16="http://schemas.microsoft.com/office/drawing/2014/main" id="{B689EE8A-F627-4F59-A12F-7CC12857FE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2504" y="160493"/>
            <a:ext cx="1055440" cy="105544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GB" dirty="0"/>
          </a:p>
        </p:txBody>
      </p:sp>
      <p:sp>
        <p:nvSpPr>
          <p:cNvPr id="5" name="Footer Placeholder 4"/>
          <p:cNvSpPr>
            <a:spLocks noGrp="1"/>
          </p:cNvSpPr>
          <p:nvPr>
            <p:ph type="ftr" sz="quarter" idx="11"/>
          </p:nvPr>
        </p:nvSpPr>
        <p:spPr>
          <a:xfrm>
            <a:off x="3556000" y="6356351"/>
            <a:ext cx="44704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10566400" y="6356351"/>
            <a:ext cx="1016000" cy="365125"/>
          </a:xfrm>
          <a:prstGeom prst="rect">
            <a:avLst/>
          </a:prstGeom>
        </p:spPr>
        <p:txBody>
          <a:bodyPr/>
          <a:lstStyle/>
          <a:p>
            <a:fld id="{3ACC8DF2-E28C-4892-A502-D762B67CF805}" type="slidenum">
              <a:rPr lang="en-GB" smtClean="0"/>
              <a:t>‹#›</a:t>
            </a:fld>
            <a:endParaRPr lang="en-GB"/>
          </a:p>
        </p:txBody>
      </p:sp>
    </p:spTree>
    <p:extLst>
      <p:ext uri="{BB962C8B-B14F-4D97-AF65-F5344CB8AC3E}">
        <p14:creationId xmlns:p14="http://schemas.microsoft.com/office/powerpoint/2010/main" val="4254159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8263825-C6BB-73BC-7802-035EC8433CE5}"/>
              </a:ext>
            </a:extLst>
          </p:cNvPr>
          <p:cNvSpPr/>
          <p:nvPr userDrawn="1"/>
        </p:nvSpPr>
        <p:spPr>
          <a:xfrm>
            <a:off x="0" y="0"/>
            <a:ext cx="12192000" cy="1168400"/>
          </a:xfrm>
          <a:prstGeom prst="rect">
            <a:avLst/>
          </a:prstGeom>
          <a:solidFill>
            <a:srgbClr val="0020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9"/>
          <p:cNvSpPr>
            <a:spLocks noGrp="1"/>
          </p:cNvSpPr>
          <p:nvPr>
            <p:ph type="body" idx="1"/>
          </p:nvPr>
        </p:nvSpPr>
        <p:spPr>
          <a:xfrm>
            <a:off x="609600" y="1557456"/>
            <a:ext cx="10972800" cy="4767144"/>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pic>
        <p:nvPicPr>
          <p:cNvPr id="4" name="Picture 3" descr="A black and white logo&#10;&#10;Description automatically generated">
            <a:extLst>
              <a:ext uri="{FF2B5EF4-FFF2-40B4-BE49-F238E27FC236}">
                <a16:creationId xmlns:a16="http://schemas.microsoft.com/office/drawing/2014/main" id="{353EA2D5-9FF9-554B-7BC1-4123CF8F7C4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906760" y="88900"/>
            <a:ext cx="990600" cy="990600"/>
          </a:xfrm>
          <a:prstGeom prst="rect">
            <a:avLst/>
          </a:prstGeom>
        </p:spPr>
      </p:pic>
      <p:sp>
        <p:nvSpPr>
          <p:cNvPr id="5" name="Rectangle 4">
            <a:extLst>
              <a:ext uri="{FF2B5EF4-FFF2-40B4-BE49-F238E27FC236}">
                <a16:creationId xmlns:a16="http://schemas.microsoft.com/office/drawing/2014/main" id="{121F7340-23AC-8789-2199-8C8F657CFC51}"/>
              </a:ext>
            </a:extLst>
          </p:cNvPr>
          <p:cNvSpPr/>
          <p:nvPr userDrawn="1"/>
        </p:nvSpPr>
        <p:spPr>
          <a:xfrm>
            <a:off x="0" y="6573520"/>
            <a:ext cx="12192000" cy="284480"/>
          </a:xfrm>
          <a:prstGeom prst="rect">
            <a:avLst/>
          </a:prstGeom>
          <a:solidFill>
            <a:srgbClr val="66FFDD"/>
          </a:solidFill>
          <a:ln>
            <a:solidFill>
              <a:srgbClr val="66FFD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Protecting </a:t>
            </a:r>
            <a:r>
              <a:rPr lang="en-US" u="sng" dirty="0">
                <a:solidFill>
                  <a:schemeClr val="tx1"/>
                </a:solidFill>
                <a:latin typeface="+mj-lt"/>
              </a:rPr>
              <a:t>water</a:t>
            </a:r>
            <a:r>
              <a:rPr lang="en-US" dirty="0">
                <a:solidFill>
                  <a:schemeClr val="tx1"/>
                </a:solidFill>
                <a:latin typeface="+mj-lt"/>
              </a:rPr>
              <a:t>, protecting </a:t>
            </a:r>
            <a:r>
              <a:rPr lang="en-US" u="sng" dirty="0">
                <a:solidFill>
                  <a:schemeClr val="tx1"/>
                </a:solidFill>
                <a:latin typeface="+mj-lt"/>
              </a:rPr>
              <a:t>life</a:t>
            </a:r>
          </a:p>
        </p:txBody>
      </p:sp>
      <p:sp>
        <p:nvSpPr>
          <p:cNvPr id="9" name="Title Placeholder 8"/>
          <p:cNvSpPr>
            <a:spLocks noGrp="1"/>
          </p:cNvSpPr>
          <p:nvPr>
            <p:ph type="title"/>
          </p:nvPr>
        </p:nvSpPr>
        <p:spPr>
          <a:xfrm>
            <a:off x="609600" y="0"/>
            <a:ext cx="10972800" cy="1168400"/>
          </a:xfrm>
          <a:prstGeom prst="rect">
            <a:avLst/>
          </a:prstGeom>
        </p:spPr>
        <p:txBody>
          <a:bodyPr vert="horz" lIns="0" rIns="0" bIns="0" anchor="b">
            <a:normAutofit/>
          </a:bodyPr>
          <a:lstStyle/>
          <a:p>
            <a:r>
              <a:rPr kumimoji="0" lang="en-US" dirty="0"/>
              <a:t>Click to edit Master title style</a:t>
            </a:r>
          </a:p>
        </p:txBody>
      </p:sp>
    </p:spTree>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84" r:id="rId9"/>
    <p:sldLayoutId id="2147483685" r:id="rId10"/>
  </p:sldLayoutIdLst>
  <p:hf sldNum="0" hdr="0" ftr="0" dt="0"/>
  <p:txStyles>
    <p:titleStyle>
      <a:lvl1pPr algn="l" rtl="0" eaLnBrk="1" latinLnBrk="0" hangingPunct="1">
        <a:spcBef>
          <a:spcPct val="0"/>
        </a:spcBef>
        <a:buNone/>
        <a:defRPr kumimoji="0" sz="4400" b="0" kern="1200">
          <a:ln>
            <a:noFill/>
          </a:ln>
          <a:solidFill>
            <a:schemeClr val="bg1"/>
          </a:solidFill>
          <a:effectLst/>
          <a:latin typeface="+mj-lt"/>
          <a:ea typeface="+mj-ea"/>
          <a:cs typeface="+mj-cs"/>
        </a:defRPr>
      </a:lvl1pPr>
    </p:titleStyle>
    <p:bodyStyle>
      <a:lvl1pPr marL="274320" indent="-274320" algn="l" rtl="0" eaLnBrk="1" latinLnBrk="0" hangingPunct="1">
        <a:spcBef>
          <a:spcPct val="20000"/>
        </a:spcBef>
        <a:buClr>
          <a:srgbClr val="69FFDD"/>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rgbClr val="69FFDD"/>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rgbClr val="69FFDD"/>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rgbClr val="69FFDD"/>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rgbClr val="69FFDD"/>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Ripple ripples on water&#10;&#10;Description automatically generated">
            <a:extLst>
              <a:ext uri="{FF2B5EF4-FFF2-40B4-BE49-F238E27FC236}">
                <a16:creationId xmlns:a16="http://schemas.microsoft.com/office/drawing/2014/main" id="{FC50F1B1-AFD0-645B-3ECF-3E07CB378F4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974422" y="0"/>
            <a:ext cx="10288697" cy="6858000"/>
          </a:xfrm>
          <a:prstGeom prst="rect">
            <a:avLst/>
          </a:prstGeom>
        </p:spPr>
      </p:pic>
      <p:sp>
        <p:nvSpPr>
          <p:cNvPr id="2" name="Rectangle 1">
            <a:extLst>
              <a:ext uri="{FF2B5EF4-FFF2-40B4-BE49-F238E27FC236}">
                <a16:creationId xmlns:a16="http://schemas.microsoft.com/office/drawing/2014/main" id="{5047BDB2-3C2E-4737-8DEC-849C0944F701}"/>
              </a:ext>
            </a:extLst>
          </p:cNvPr>
          <p:cNvSpPr/>
          <p:nvPr userDrawn="1"/>
        </p:nvSpPr>
        <p:spPr>
          <a:xfrm>
            <a:off x="0" y="0"/>
            <a:ext cx="9204960" cy="6858000"/>
          </a:xfrm>
          <a:prstGeom prst="rect">
            <a:avLst/>
          </a:prstGeom>
          <a:solidFill>
            <a:srgbClr val="00202C"/>
          </a:solidFill>
          <a:ln>
            <a:solidFill>
              <a:srgbClr val="0020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2">
            <a:extLst>
              <a:ext uri="{FF2B5EF4-FFF2-40B4-BE49-F238E27FC236}">
                <a16:creationId xmlns:a16="http://schemas.microsoft.com/office/drawing/2014/main" id="{047F4A89-33B1-4A4A-ACFF-226925794FA1}"/>
              </a:ext>
            </a:extLst>
          </p:cNvPr>
          <p:cNvSpPr txBox="1">
            <a:spLocks/>
          </p:cNvSpPr>
          <p:nvPr userDrawn="1"/>
        </p:nvSpPr>
        <p:spPr>
          <a:xfrm>
            <a:off x="609600" y="6356351"/>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9" name="Slide Number Placeholder 4">
            <a:extLst>
              <a:ext uri="{FF2B5EF4-FFF2-40B4-BE49-F238E27FC236}">
                <a16:creationId xmlns:a16="http://schemas.microsoft.com/office/drawing/2014/main" id="{D5B5B65D-9457-4211-BB99-03A5B2823259}"/>
              </a:ext>
            </a:extLst>
          </p:cNvPr>
          <p:cNvSpPr txBox="1">
            <a:spLocks/>
          </p:cNvSpPr>
          <p:nvPr userDrawn="1"/>
        </p:nvSpPr>
        <p:spPr>
          <a:xfrm>
            <a:off x="10566400" y="6356351"/>
            <a:ext cx="1016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C8DF2-E28C-4892-A502-D762B67CF805}" type="slidenum">
              <a:rPr lang="en-GB" smtClean="0"/>
              <a:pPr/>
              <a:t>‹#›</a:t>
            </a:fld>
            <a:endParaRPr lang="en-GB"/>
          </a:p>
        </p:txBody>
      </p:sp>
      <p:pic>
        <p:nvPicPr>
          <p:cNvPr id="4" name="Picture 3" descr="A black and white logo&#10;&#10;Description automatically generated">
            <a:extLst>
              <a:ext uri="{FF2B5EF4-FFF2-40B4-BE49-F238E27FC236}">
                <a16:creationId xmlns:a16="http://schemas.microsoft.com/office/drawing/2014/main" id="{E9DEE069-49C6-3A56-6625-8797B87D859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602891" y="418484"/>
            <a:ext cx="2301241" cy="2301241"/>
          </a:xfrm>
          <a:prstGeom prst="rect">
            <a:avLst/>
          </a:prstGeom>
        </p:spPr>
      </p:pic>
      <p:sp>
        <p:nvSpPr>
          <p:cNvPr id="5" name="Rectangle 4">
            <a:extLst>
              <a:ext uri="{FF2B5EF4-FFF2-40B4-BE49-F238E27FC236}">
                <a16:creationId xmlns:a16="http://schemas.microsoft.com/office/drawing/2014/main" id="{0C5D1A00-5476-1212-07ED-4366AD927533}"/>
              </a:ext>
            </a:extLst>
          </p:cNvPr>
          <p:cNvSpPr/>
          <p:nvPr userDrawn="1"/>
        </p:nvSpPr>
        <p:spPr>
          <a:xfrm>
            <a:off x="8045443" y="4277360"/>
            <a:ext cx="3027680" cy="2580640"/>
          </a:xfrm>
          <a:prstGeom prst="rect">
            <a:avLst/>
          </a:prstGeom>
          <a:solidFill>
            <a:srgbClr val="0C89FF"/>
          </a:solidFill>
          <a:ln>
            <a:solidFill>
              <a:srgbClr val="0C8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77481E3-C2BA-BC0A-A9FF-26365D6B23FA}"/>
              </a:ext>
            </a:extLst>
          </p:cNvPr>
          <p:cNvSpPr txBox="1"/>
          <p:nvPr userDrawn="1"/>
        </p:nvSpPr>
        <p:spPr>
          <a:xfrm>
            <a:off x="8166521" y="4690517"/>
            <a:ext cx="2872740" cy="1754326"/>
          </a:xfrm>
          <a:prstGeom prst="rect">
            <a:avLst/>
          </a:prstGeom>
          <a:noFill/>
        </p:spPr>
        <p:txBody>
          <a:bodyPr wrap="square" rtlCol="0">
            <a:spAutoFit/>
          </a:bodyPr>
          <a:lstStyle/>
          <a:p>
            <a:r>
              <a:rPr lang="en-GB" b="1" dirty="0">
                <a:solidFill>
                  <a:srgbClr val="00202C"/>
                </a:solidFill>
                <a:latin typeface="Calibri" panose="020F0502020204030204" pitchFamily="34" charset="0"/>
                <a:ea typeface="Calibri" panose="020F0502020204030204" pitchFamily="34" charset="0"/>
                <a:cs typeface="Times New Roman" panose="02020603050405020304" pitchFamily="18" charset="0"/>
              </a:rPr>
              <a:t>Dr Neil Sewell </a:t>
            </a:r>
          </a:p>
          <a:p>
            <a:endParaRPr lang="en-GB" b="1" dirty="0">
              <a:solidFill>
                <a:srgbClr val="00202C"/>
              </a:solidFill>
              <a:latin typeface="Calibri" panose="020F0502020204030204" pitchFamily="34" charset="0"/>
              <a:ea typeface="Calibri" panose="020F0502020204030204" pitchFamily="34" charset="0"/>
              <a:cs typeface="Times New Roman" panose="02020603050405020304" pitchFamily="18" charset="0"/>
            </a:endParaRPr>
          </a:p>
          <a:p>
            <a:r>
              <a:rPr lang="en-GB" dirty="0">
                <a:solidFill>
                  <a:srgbClr val="00202C"/>
                </a:solidFill>
                <a:latin typeface="Calibri" panose="020F0502020204030204" pitchFamily="34" charset="0"/>
                <a:ea typeface="Calibri" panose="020F0502020204030204" pitchFamily="34" charset="0"/>
                <a:cs typeface="Times New Roman" panose="02020603050405020304" pitchFamily="18" charset="0"/>
              </a:rPr>
              <a:t>Director of New </a:t>
            </a:r>
          </a:p>
          <a:p>
            <a:r>
              <a:rPr lang="en-GB" dirty="0">
                <a:solidFill>
                  <a:srgbClr val="00202C"/>
                </a:solidFill>
                <a:latin typeface="Calibri" panose="020F0502020204030204" pitchFamily="34" charset="0"/>
                <a:ea typeface="Calibri" panose="020F0502020204030204" pitchFamily="34" charset="0"/>
                <a:cs typeface="Times New Roman" panose="02020603050405020304" pitchFamily="18" charset="0"/>
              </a:rPr>
              <a:t>Technology Services</a:t>
            </a:r>
          </a:p>
          <a:p>
            <a:endParaRPr lang="en-GB" dirty="0">
              <a:solidFill>
                <a:srgbClr val="00202C"/>
              </a:solidFill>
              <a:latin typeface="Calibri" panose="020F0502020204030204" pitchFamily="34" charset="0"/>
              <a:ea typeface="Calibri" panose="020F0502020204030204" pitchFamily="34" charset="0"/>
              <a:cs typeface="Times New Roman" panose="02020603050405020304" pitchFamily="18" charset="0"/>
            </a:endParaRPr>
          </a:p>
          <a:p>
            <a:r>
              <a:rPr lang="en-GB" dirty="0">
                <a:solidFill>
                  <a:srgbClr val="00202C"/>
                </a:solidFill>
              </a:rPr>
              <a:t>Neil.Sewell@sdslimited.com</a:t>
            </a:r>
          </a:p>
        </p:txBody>
      </p:sp>
    </p:spTree>
    <p:extLst>
      <p:ext uri="{BB962C8B-B14F-4D97-AF65-F5344CB8AC3E}">
        <p14:creationId xmlns:p14="http://schemas.microsoft.com/office/powerpoint/2010/main" val="2447399155"/>
      </p:ext>
    </p:extLst>
  </p:cSld>
  <p:clrMap bg1="lt1" tx1="dk1" bg2="lt2" tx2="dk2" accent1="accent1" accent2="accent2" accent3="accent3" accent4="accent4" accent5="accent5" accent6="accent6" hlink="hlink" folHlink="folHlink"/>
  <p:sldLayoutIdLst>
    <p:sldLayoutId id="2147483675" r:id="rId1"/>
    <p:sldLayoutId id="2147483683" r:id="rId2"/>
  </p:sldLayoutIdLst>
  <p:txStyles>
    <p:titleStyle>
      <a:lvl1pPr algn="ctr"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Ripple ripples on water&#10;&#10;Description automatically generated">
            <a:extLst>
              <a:ext uri="{FF2B5EF4-FFF2-40B4-BE49-F238E27FC236}">
                <a16:creationId xmlns:a16="http://schemas.microsoft.com/office/drawing/2014/main" id="{FC50F1B1-AFD0-645B-3ECF-3E07CB378F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680" y="0"/>
            <a:ext cx="10288697" cy="6858000"/>
          </a:xfrm>
          <a:prstGeom prst="rect">
            <a:avLst/>
          </a:prstGeom>
        </p:spPr>
      </p:pic>
      <p:sp>
        <p:nvSpPr>
          <p:cNvPr id="2" name="Rectangle 1">
            <a:extLst>
              <a:ext uri="{FF2B5EF4-FFF2-40B4-BE49-F238E27FC236}">
                <a16:creationId xmlns:a16="http://schemas.microsoft.com/office/drawing/2014/main" id="{5047BDB2-3C2E-4737-8DEC-849C0944F701}"/>
              </a:ext>
            </a:extLst>
          </p:cNvPr>
          <p:cNvSpPr/>
          <p:nvPr userDrawn="1"/>
        </p:nvSpPr>
        <p:spPr>
          <a:xfrm>
            <a:off x="2968869" y="-2097"/>
            <a:ext cx="9204960" cy="6858000"/>
          </a:xfrm>
          <a:prstGeom prst="rect">
            <a:avLst/>
          </a:prstGeom>
          <a:solidFill>
            <a:srgbClr val="00202C"/>
          </a:solidFill>
          <a:ln>
            <a:solidFill>
              <a:srgbClr val="0020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4">
            <a:extLst>
              <a:ext uri="{FF2B5EF4-FFF2-40B4-BE49-F238E27FC236}">
                <a16:creationId xmlns:a16="http://schemas.microsoft.com/office/drawing/2014/main" id="{D5B5B65D-9457-4211-BB99-03A5B2823259}"/>
              </a:ext>
            </a:extLst>
          </p:cNvPr>
          <p:cNvSpPr txBox="1">
            <a:spLocks/>
          </p:cNvSpPr>
          <p:nvPr userDrawn="1"/>
        </p:nvSpPr>
        <p:spPr>
          <a:xfrm>
            <a:off x="10566400" y="6356351"/>
            <a:ext cx="1016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C8DF2-E28C-4892-A502-D762B67CF805}" type="slidenum">
              <a:rPr lang="en-GB" smtClean="0"/>
              <a:pPr/>
              <a:t>‹#›</a:t>
            </a:fld>
            <a:endParaRPr lang="en-GB"/>
          </a:p>
        </p:txBody>
      </p:sp>
      <p:pic>
        <p:nvPicPr>
          <p:cNvPr id="4" name="Picture 3" descr="A black and white logo&#10;&#10;Description automatically generated">
            <a:extLst>
              <a:ext uri="{FF2B5EF4-FFF2-40B4-BE49-F238E27FC236}">
                <a16:creationId xmlns:a16="http://schemas.microsoft.com/office/drawing/2014/main" id="{E9DEE069-49C6-3A56-6625-8797B87D859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02891" y="418484"/>
            <a:ext cx="2301241" cy="2301241"/>
          </a:xfrm>
          <a:prstGeom prst="rect">
            <a:avLst/>
          </a:prstGeom>
        </p:spPr>
      </p:pic>
      <p:sp>
        <p:nvSpPr>
          <p:cNvPr id="5" name="Rectangle 4">
            <a:extLst>
              <a:ext uri="{FF2B5EF4-FFF2-40B4-BE49-F238E27FC236}">
                <a16:creationId xmlns:a16="http://schemas.microsoft.com/office/drawing/2014/main" id="{0C5D1A00-5476-1212-07ED-4366AD927533}"/>
              </a:ext>
            </a:extLst>
          </p:cNvPr>
          <p:cNvSpPr/>
          <p:nvPr userDrawn="1"/>
        </p:nvSpPr>
        <p:spPr>
          <a:xfrm>
            <a:off x="1631504" y="4277360"/>
            <a:ext cx="3027680" cy="2580640"/>
          </a:xfrm>
          <a:prstGeom prst="rect">
            <a:avLst/>
          </a:prstGeom>
          <a:solidFill>
            <a:srgbClr val="0C89FF"/>
          </a:solidFill>
          <a:ln>
            <a:solidFill>
              <a:srgbClr val="0C8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77481E3-C2BA-BC0A-A9FF-26365D6B23FA}"/>
              </a:ext>
            </a:extLst>
          </p:cNvPr>
          <p:cNvSpPr txBox="1"/>
          <p:nvPr userDrawn="1"/>
        </p:nvSpPr>
        <p:spPr>
          <a:xfrm>
            <a:off x="1736487" y="4690517"/>
            <a:ext cx="2872740" cy="1754326"/>
          </a:xfrm>
          <a:prstGeom prst="rect">
            <a:avLst/>
          </a:prstGeom>
          <a:noFill/>
        </p:spPr>
        <p:txBody>
          <a:bodyPr wrap="square" rtlCol="0">
            <a:spAutoFit/>
          </a:bodyPr>
          <a:lstStyle/>
          <a:p>
            <a:r>
              <a:rPr lang="en-GB" b="1" dirty="0">
                <a:solidFill>
                  <a:srgbClr val="00202C"/>
                </a:solidFill>
                <a:latin typeface="Calibri" panose="020F0502020204030204" pitchFamily="34" charset="0"/>
                <a:ea typeface="Calibri" panose="020F0502020204030204" pitchFamily="34" charset="0"/>
                <a:cs typeface="Times New Roman" panose="02020603050405020304" pitchFamily="18" charset="0"/>
              </a:rPr>
              <a:t>Dr Neil Sewell </a:t>
            </a:r>
          </a:p>
          <a:p>
            <a:endParaRPr lang="en-GB" b="1" dirty="0">
              <a:solidFill>
                <a:srgbClr val="00202C"/>
              </a:solidFill>
              <a:latin typeface="Calibri" panose="020F0502020204030204" pitchFamily="34" charset="0"/>
              <a:ea typeface="Calibri" panose="020F0502020204030204" pitchFamily="34" charset="0"/>
              <a:cs typeface="Times New Roman" panose="02020603050405020304" pitchFamily="18" charset="0"/>
            </a:endParaRPr>
          </a:p>
          <a:p>
            <a:r>
              <a:rPr lang="en-GB" dirty="0">
                <a:solidFill>
                  <a:srgbClr val="00202C"/>
                </a:solidFill>
                <a:latin typeface="Calibri" panose="020F0502020204030204" pitchFamily="34" charset="0"/>
                <a:ea typeface="Calibri" panose="020F0502020204030204" pitchFamily="34" charset="0"/>
                <a:cs typeface="Times New Roman" panose="02020603050405020304" pitchFamily="18" charset="0"/>
              </a:rPr>
              <a:t>Director of New </a:t>
            </a:r>
          </a:p>
          <a:p>
            <a:r>
              <a:rPr lang="en-GB" dirty="0">
                <a:solidFill>
                  <a:srgbClr val="00202C"/>
                </a:solidFill>
                <a:latin typeface="Calibri" panose="020F0502020204030204" pitchFamily="34" charset="0"/>
                <a:ea typeface="Calibri" panose="020F0502020204030204" pitchFamily="34" charset="0"/>
                <a:cs typeface="Times New Roman" panose="02020603050405020304" pitchFamily="18" charset="0"/>
              </a:rPr>
              <a:t>Technology Services</a:t>
            </a:r>
          </a:p>
          <a:p>
            <a:endParaRPr lang="en-GB" dirty="0">
              <a:solidFill>
                <a:srgbClr val="00202C"/>
              </a:solidFill>
              <a:latin typeface="Calibri" panose="020F0502020204030204" pitchFamily="34" charset="0"/>
              <a:ea typeface="Calibri" panose="020F0502020204030204" pitchFamily="34" charset="0"/>
              <a:cs typeface="Times New Roman" panose="02020603050405020304" pitchFamily="18" charset="0"/>
            </a:endParaRPr>
          </a:p>
          <a:p>
            <a:r>
              <a:rPr lang="en-GB" dirty="0">
                <a:solidFill>
                  <a:srgbClr val="00202C"/>
                </a:solidFill>
              </a:rPr>
              <a:t>Neil.Sewell@sdslimited.com</a:t>
            </a:r>
          </a:p>
        </p:txBody>
      </p:sp>
    </p:spTree>
    <p:extLst>
      <p:ext uri="{BB962C8B-B14F-4D97-AF65-F5344CB8AC3E}">
        <p14:creationId xmlns:p14="http://schemas.microsoft.com/office/powerpoint/2010/main" val="2330558570"/>
      </p:ext>
    </p:extLst>
  </p:cSld>
  <p:clrMap bg1="lt1" tx1="dk1" bg2="lt2" tx2="dk2" accent1="accent1" accent2="accent2" accent3="accent3" accent4="accent4" accent5="accent5" accent6="accent6" hlink="hlink" folHlink="folHlink"/>
  <p:sldLayoutIdLst>
    <p:sldLayoutId id="2147483687" r:id="rId1"/>
  </p:sldLayoutIdLst>
  <p:txStyles>
    <p:titleStyle>
      <a:lvl1pPr algn="ctr"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18" Type="http://schemas.openxmlformats.org/officeDocument/2006/relationships/image" Target="../media/image41.jpeg"/><Relationship Id="rId3" Type="http://schemas.openxmlformats.org/officeDocument/2006/relationships/image" Target="../media/image26.png"/><Relationship Id="rId21" Type="http://schemas.openxmlformats.org/officeDocument/2006/relationships/image" Target="../media/image44.jpeg"/><Relationship Id="rId7" Type="http://schemas.openxmlformats.org/officeDocument/2006/relationships/image" Target="../media/image30.png"/><Relationship Id="rId12" Type="http://schemas.openxmlformats.org/officeDocument/2006/relationships/image" Target="../media/image35.svg"/><Relationship Id="rId17" Type="http://schemas.openxmlformats.org/officeDocument/2006/relationships/image" Target="../media/image40.jpeg"/><Relationship Id="rId2" Type="http://schemas.openxmlformats.org/officeDocument/2006/relationships/notesSlide" Target="../notesSlides/notesSlide7.xml"/><Relationship Id="rId16" Type="http://schemas.openxmlformats.org/officeDocument/2006/relationships/image" Target="../media/image39.jpeg"/><Relationship Id="rId20" Type="http://schemas.openxmlformats.org/officeDocument/2006/relationships/image" Target="../media/image43.jpeg"/><Relationship Id="rId1" Type="http://schemas.openxmlformats.org/officeDocument/2006/relationships/slideLayout" Target="../slideLayouts/slideLayout1.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jpeg"/><Relationship Id="rId10" Type="http://schemas.openxmlformats.org/officeDocument/2006/relationships/image" Target="../media/image33.svg"/><Relationship Id="rId19" Type="http://schemas.openxmlformats.org/officeDocument/2006/relationships/image" Target="../media/image42.jpe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jpeg"/><Relationship Id="rId22" Type="http://schemas.openxmlformats.org/officeDocument/2006/relationships/image" Target="../media/image4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7BC31B-36B3-4055-9725-091DBB98A1FE}"/>
              </a:ext>
            </a:extLst>
          </p:cNvPr>
          <p:cNvSpPr>
            <a:spLocks noGrp="1"/>
          </p:cNvSpPr>
          <p:nvPr>
            <p:ph type="title"/>
          </p:nvPr>
        </p:nvSpPr>
        <p:spPr>
          <a:xfrm>
            <a:off x="623392" y="2420888"/>
            <a:ext cx="8208913" cy="851580"/>
          </a:xfrm>
        </p:spPr>
        <p:txBody>
          <a:bodyPr>
            <a:normAutofit fontScale="90000"/>
          </a:bodyPr>
          <a:lstStyle/>
          <a:p>
            <a:br>
              <a:rPr lang="en-GB" dirty="0"/>
            </a:br>
            <a:r>
              <a:rPr lang="en-US" dirty="0"/>
              <a:t>The best of both worlds:</a:t>
            </a:r>
            <a:br>
              <a:rPr lang="en-US" dirty="0"/>
            </a:br>
            <a:br>
              <a:rPr lang="en-US" dirty="0"/>
            </a:br>
            <a:r>
              <a:rPr lang="en-US" dirty="0"/>
              <a:t>SuDS and rainwater reuse in business, residential properties and at a community level</a:t>
            </a:r>
            <a:endParaRPr lang="en-GB" dirty="0"/>
          </a:p>
        </p:txBody>
      </p:sp>
    </p:spTree>
    <p:extLst>
      <p:ext uri="{BB962C8B-B14F-4D97-AF65-F5344CB8AC3E}">
        <p14:creationId xmlns:p14="http://schemas.microsoft.com/office/powerpoint/2010/main" val="3105580605"/>
      </p:ext>
    </p:extLst>
  </p:cSld>
  <p:clrMapOvr>
    <a:masterClrMapping/>
  </p:clrMapOvr>
  <mc:AlternateContent xmlns:mc="http://schemas.openxmlformats.org/markup-compatibility/2006" xmlns:p14="http://schemas.microsoft.com/office/powerpoint/2010/main">
    <mc:Choice Requires="p14">
      <p:transition spd="slow" p14:dur="2000" advTm="23744"/>
    </mc:Choice>
    <mc:Fallback xmlns="">
      <p:transition spd="slow" advTm="2374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AF4ADF-3C33-7235-E9A4-47E756F4A284}"/>
              </a:ext>
            </a:extLst>
          </p:cNvPr>
          <p:cNvSpPr>
            <a:spLocks noGrp="1"/>
          </p:cNvSpPr>
          <p:nvPr>
            <p:ph type="title"/>
          </p:nvPr>
        </p:nvSpPr>
        <p:spPr/>
        <p:txBody>
          <a:bodyPr/>
          <a:lstStyle/>
          <a:p>
            <a:r>
              <a:rPr lang="en-GB" dirty="0"/>
              <a:t>Industrial / Commercial example</a:t>
            </a:r>
          </a:p>
        </p:txBody>
      </p:sp>
      <p:pic>
        <p:nvPicPr>
          <p:cNvPr id="8" name="Content Placeholder 7" descr="A brick building with a black tank&#10;&#10;Description automatically generated">
            <a:extLst>
              <a:ext uri="{FF2B5EF4-FFF2-40B4-BE49-F238E27FC236}">
                <a16:creationId xmlns:a16="http://schemas.microsoft.com/office/drawing/2014/main" id="{B286AE28-8785-F928-DDFE-4BD50CFB8FE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096000" y="1557456"/>
            <a:ext cx="5532108" cy="4149681"/>
          </a:xfrm>
        </p:spPr>
      </p:pic>
      <p:pic>
        <p:nvPicPr>
          <p:cNvPr id="11" name="Picture 10" descr="A black plastic tank on a building&#10;&#10;Description automatically generated">
            <a:extLst>
              <a:ext uri="{FF2B5EF4-FFF2-40B4-BE49-F238E27FC236}">
                <a16:creationId xmlns:a16="http://schemas.microsoft.com/office/drawing/2014/main" id="{6D074715-563F-7EB9-7EFF-5AA805C0AE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376" y="1557456"/>
            <a:ext cx="5532107" cy="4149080"/>
          </a:xfrm>
          <a:prstGeom prst="rect">
            <a:avLst/>
          </a:prstGeom>
        </p:spPr>
      </p:pic>
      <p:sp>
        <p:nvSpPr>
          <p:cNvPr id="9" name="Content Placeholder 5">
            <a:extLst>
              <a:ext uri="{FF2B5EF4-FFF2-40B4-BE49-F238E27FC236}">
                <a16:creationId xmlns:a16="http://schemas.microsoft.com/office/drawing/2014/main" id="{A35E7774-FE16-76FE-5090-5BD76471E989}"/>
              </a:ext>
            </a:extLst>
          </p:cNvPr>
          <p:cNvSpPr txBox="1">
            <a:spLocks/>
          </p:cNvSpPr>
          <p:nvPr/>
        </p:nvSpPr>
        <p:spPr>
          <a:xfrm>
            <a:off x="0" y="5992468"/>
            <a:ext cx="12192000" cy="842986"/>
          </a:xfrm>
          <a:prstGeom prst="rect">
            <a:avLst/>
          </a:prstGeom>
        </p:spPr>
        <p:txBody>
          <a:bodyPr vert="horz">
            <a:normAutofit/>
          </a:bodyPr>
          <a:lstStyle>
            <a:lvl1pPr marL="274320" indent="-274320" algn="l" rtl="0" eaLnBrk="1" latinLnBrk="0" hangingPunct="1">
              <a:spcBef>
                <a:spcPct val="20000"/>
              </a:spcBef>
              <a:buClr>
                <a:srgbClr val="69FFDD"/>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rgbClr val="69FFDD"/>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rgbClr val="69FFDD"/>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rgbClr val="69FFDD"/>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rgbClr val="69FFDD"/>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Font typeface="Wingdings 2"/>
              <a:buNone/>
            </a:pPr>
            <a:r>
              <a:rPr lang="en-GB" sz="2800" b="1" dirty="0"/>
              <a:t>1,000L tank for wash-down, 2,500L for irrigation</a:t>
            </a:r>
            <a:endParaRPr lang="en-GB" sz="1600" b="1" dirty="0"/>
          </a:p>
        </p:txBody>
      </p:sp>
    </p:spTree>
    <p:extLst>
      <p:ext uri="{BB962C8B-B14F-4D97-AF65-F5344CB8AC3E}">
        <p14:creationId xmlns:p14="http://schemas.microsoft.com/office/powerpoint/2010/main" val="483335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AC823E-66DA-EDE5-AE2F-681EEB779BD0}"/>
              </a:ext>
            </a:extLst>
          </p:cNvPr>
          <p:cNvSpPr>
            <a:spLocks noGrp="1"/>
          </p:cNvSpPr>
          <p:nvPr>
            <p:ph type="title"/>
          </p:nvPr>
        </p:nvSpPr>
        <p:spPr/>
        <p:txBody>
          <a:bodyPr/>
          <a:lstStyle/>
          <a:p>
            <a:r>
              <a:rPr lang="en-GB" dirty="0"/>
              <a:t>Larger scale commercial building example</a:t>
            </a:r>
          </a:p>
        </p:txBody>
      </p:sp>
      <p:sp>
        <p:nvSpPr>
          <p:cNvPr id="6" name="Content Placeholder 5">
            <a:extLst>
              <a:ext uri="{FF2B5EF4-FFF2-40B4-BE49-F238E27FC236}">
                <a16:creationId xmlns:a16="http://schemas.microsoft.com/office/drawing/2014/main" id="{33E9178F-92CA-9076-0873-5B303F2A01F9}"/>
              </a:ext>
            </a:extLst>
          </p:cNvPr>
          <p:cNvSpPr>
            <a:spLocks noGrp="1"/>
          </p:cNvSpPr>
          <p:nvPr>
            <p:ph idx="1"/>
          </p:nvPr>
        </p:nvSpPr>
        <p:spPr>
          <a:xfrm>
            <a:off x="6240016" y="1557456"/>
            <a:ext cx="5342384" cy="4767144"/>
          </a:xfrm>
        </p:spPr>
        <p:txBody>
          <a:bodyPr/>
          <a:lstStyle/>
          <a:p>
            <a:r>
              <a:rPr lang="en-GB" dirty="0"/>
              <a:t>Combination 150m</a:t>
            </a:r>
            <a:r>
              <a:rPr lang="en-GB" baseline="30000" dirty="0"/>
              <a:t>3</a:t>
            </a:r>
            <a:r>
              <a:rPr lang="en-GB" dirty="0"/>
              <a:t> tank</a:t>
            </a:r>
          </a:p>
          <a:p>
            <a:endParaRPr lang="en-GB" dirty="0"/>
          </a:p>
          <a:p>
            <a:r>
              <a:rPr lang="en-GB" dirty="0"/>
              <a:t>(50% storage &amp; attenuation, 50% only attenuation)</a:t>
            </a:r>
          </a:p>
          <a:p>
            <a:endParaRPr lang="en-GB" dirty="0"/>
          </a:p>
          <a:p>
            <a:r>
              <a:rPr lang="en-GB" dirty="0"/>
              <a:t>2,000m</a:t>
            </a:r>
            <a:r>
              <a:rPr lang="en-GB" baseline="30000" dirty="0"/>
              <a:t>2</a:t>
            </a:r>
            <a:r>
              <a:rPr lang="en-GB" dirty="0"/>
              <a:t> roof area</a:t>
            </a:r>
          </a:p>
          <a:p>
            <a:endParaRPr lang="en-GB" dirty="0"/>
          </a:p>
          <a:p>
            <a:r>
              <a:rPr lang="en-GB" dirty="0"/>
              <a:t>No mains water use for flushing since installation</a:t>
            </a:r>
          </a:p>
          <a:p>
            <a:endParaRPr lang="en-GB" baseline="30000" dirty="0"/>
          </a:p>
          <a:p>
            <a:endParaRPr lang="en-GB" baseline="30000" dirty="0"/>
          </a:p>
          <a:p>
            <a:endParaRPr lang="en-GB" dirty="0"/>
          </a:p>
        </p:txBody>
      </p:sp>
      <p:pic>
        <p:nvPicPr>
          <p:cNvPr id="8" name="Picture 7">
            <a:extLst>
              <a:ext uri="{FF2B5EF4-FFF2-40B4-BE49-F238E27FC236}">
                <a16:creationId xmlns:a16="http://schemas.microsoft.com/office/drawing/2014/main" id="{91953030-02CF-1265-95D2-F65BB0C7092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91344" y="1340767"/>
            <a:ext cx="5904656" cy="4830787"/>
          </a:xfrm>
          <a:prstGeom prst="rect">
            <a:avLst/>
          </a:prstGeom>
        </p:spPr>
      </p:pic>
    </p:spTree>
    <p:extLst>
      <p:ext uri="{BB962C8B-B14F-4D97-AF65-F5344CB8AC3E}">
        <p14:creationId xmlns:p14="http://schemas.microsoft.com/office/powerpoint/2010/main" val="3675191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A7226-136A-3221-8E59-DBDF8ABB258F}"/>
              </a:ext>
            </a:extLst>
          </p:cNvPr>
          <p:cNvSpPr>
            <a:spLocks noGrp="1"/>
          </p:cNvSpPr>
          <p:nvPr>
            <p:ph type="title"/>
          </p:nvPr>
        </p:nvSpPr>
        <p:spPr/>
        <p:txBody>
          <a:bodyPr>
            <a:normAutofit/>
          </a:bodyPr>
          <a:lstStyle/>
          <a:p>
            <a:r>
              <a:rPr lang="en-GB" sz="4800" dirty="0"/>
              <a:t>Residential development sites</a:t>
            </a:r>
          </a:p>
        </p:txBody>
      </p:sp>
      <p:pic>
        <p:nvPicPr>
          <p:cNvPr id="7" name="Picture 6">
            <a:extLst>
              <a:ext uri="{FF2B5EF4-FFF2-40B4-BE49-F238E27FC236}">
                <a16:creationId xmlns:a16="http://schemas.microsoft.com/office/drawing/2014/main" id="{9CAC61FA-E10C-C2F6-4847-733CA56703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7488" y="1412776"/>
            <a:ext cx="8856984" cy="4912857"/>
          </a:xfrm>
          <a:prstGeom prst="rect">
            <a:avLst/>
          </a:prstGeom>
        </p:spPr>
      </p:pic>
    </p:spTree>
    <p:extLst>
      <p:ext uri="{BB962C8B-B14F-4D97-AF65-F5344CB8AC3E}">
        <p14:creationId xmlns:p14="http://schemas.microsoft.com/office/powerpoint/2010/main" val="1059901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76288B-1634-C0FC-ACFA-09A2D648707F}"/>
              </a:ext>
            </a:extLst>
          </p:cNvPr>
          <p:cNvSpPr>
            <a:spLocks noGrp="1"/>
          </p:cNvSpPr>
          <p:nvPr>
            <p:ph type="title"/>
          </p:nvPr>
        </p:nvSpPr>
        <p:spPr/>
        <p:txBody>
          <a:bodyPr/>
          <a:lstStyle/>
          <a:p>
            <a:r>
              <a:rPr lang="en-GB" dirty="0"/>
              <a:t>What level of impact can this have?</a:t>
            </a:r>
          </a:p>
        </p:txBody>
      </p:sp>
      <p:sp>
        <p:nvSpPr>
          <p:cNvPr id="6" name="Content Placeholder 5">
            <a:extLst>
              <a:ext uri="{FF2B5EF4-FFF2-40B4-BE49-F238E27FC236}">
                <a16:creationId xmlns:a16="http://schemas.microsoft.com/office/drawing/2014/main" id="{5ED40DA1-0427-02C5-5118-36E54779E6FF}"/>
              </a:ext>
            </a:extLst>
          </p:cNvPr>
          <p:cNvSpPr>
            <a:spLocks noGrp="1"/>
          </p:cNvSpPr>
          <p:nvPr>
            <p:ph idx="1"/>
          </p:nvPr>
        </p:nvSpPr>
        <p:spPr>
          <a:xfrm>
            <a:off x="465584" y="5373216"/>
            <a:ext cx="11260832" cy="1152128"/>
          </a:xfrm>
        </p:spPr>
        <p:txBody>
          <a:bodyPr>
            <a:normAutofit/>
          </a:bodyPr>
          <a:lstStyle/>
          <a:p>
            <a:r>
              <a:rPr lang="en-GB" dirty="0"/>
              <a:t>Scheme saves 93L/p/day (nearly 2/3 of potable water reduction)</a:t>
            </a:r>
          </a:p>
          <a:p>
            <a:r>
              <a:rPr lang="en-GB" dirty="0"/>
              <a:t>More houses can be built as potable water per house lower is much lower</a:t>
            </a:r>
          </a:p>
        </p:txBody>
      </p:sp>
      <p:pic>
        <p:nvPicPr>
          <p:cNvPr id="5122" name="Picture 2">
            <a:extLst>
              <a:ext uri="{FF2B5EF4-FFF2-40B4-BE49-F238E27FC236}">
                <a16:creationId xmlns:a16="http://schemas.microsoft.com/office/drawing/2014/main" id="{9A638F1F-356F-7771-B623-501F765E490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7368" y="1268760"/>
            <a:ext cx="5143500" cy="38576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E0166B2-8B42-A203-2929-A43BFF52C01A}"/>
              </a:ext>
            </a:extLst>
          </p:cNvPr>
          <p:cNvSpPr txBox="1"/>
          <p:nvPr/>
        </p:nvSpPr>
        <p:spPr>
          <a:xfrm>
            <a:off x="407368" y="5085184"/>
            <a:ext cx="6107288" cy="461665"/>
          </a:xfrm>
          <a:prstGeom prst="rect">
            <a:avLst/>
          </a:prstGeom>
          <a:noFill/>
        </p:spPr>
        <p:txBody>
          <a:bodyPr wrap="square">
            <a:spAutoFit/>
          </a:bodyPr>
          <a:lstStyle/>
          <a:p>
            <a:r>
              <a:rPr lang="en-GB" sz="1200" i="0" dirty="0">
                <a:solidFill>
                  <a:srgbClr val="336699"/>
                </a:solidFill>
                <a:effectLst/>
                <a:latin typeface="arial" panose="020B0604020202020204" pitchFamily="34" charset="0"/>
              </a:rPr>
              <a:t>University of Nottingham, Global use of Water</a:t>
            </a:r>
          </a:p>
          <a:p>
            <a:endParaRPr lang="en-GB" sz="1200" dirty="0"/>
          </a:p>
        </p:txBody>
      </p:sp>
      <p:pic>
        <p:nvPicPr>
          <p:cNvPr id="5126" name="Picture 6">
            <a:extLst>
              <a:ext uri="{FF2B5EF4-FFF2-40B4-BE49-F238E27FC236}">
                <a16:creationId xmlns:a16="http://schemas.microsoft.com/office/drawing/2014/main" id="{4B8D4306-40BE-6549-993A-B2DD053ED6D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78958" y="1772816"/>
            <a:ext cx="6276642" cy="324761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C35722C-2356-2EFF-46B8-D4686E92E681}"/>
              </a:ext>
            </a:extLst>
          </p:cNvPr>
          <p:cNvSpPr txBox="1"/>
          <p:nvPr/>
        </p:nvSpPr>
        <p:spPr>
          <a:xfrm>
            <a:off x="6672064" y="5085184"/>
            <a:ext cx="6107288" cy="646331"/>
          </a:xfrm>
          <a:prstGeom prst="rect">
            <a:avLst/>
          </a:prstGeom>
          <a:noFill/>
        </p:spPr>
        <p:txBody>
          <a:bodyPr wrap="square">
            <a:spAutoFit/>
          </a:bodyPr>
          <a:lstStyle/>
          <a:p>
            <a:r>
              <a:rPr lang="en-GB" sz="1200" i="0" dirty="0">
                <a:solidFill>
                  <a:srgbClr val="336699"/>
                </a:solidFill>
                <a:effectLst/>
                <a:latin typeface="arial" panose="020B0604020202020204" pitchFamily="34" charset="0"/>
              </a:rPr>
              <a:t>Bristol Water, Predicting Water Usage</a:t>
            </a:r>
          </a:p>
          <a:p>
            <a:endParaRPr lang="en-GB" sz="1200" i="0" dirty="0">
              <a:solidFill>
                <a:srgbClr val="336699"/>
              </a:solidFill>
              <a:effectLst/>
              <a:latin typeface="arial" panose="020B0604020202020204" pitchFamily="34" charset="0"/>
            </a:endParaRPr>
          </a:p>
          <a:p>
            <a:endParaRPr lang="en-GB" sz="1200" dirty="0"/>
          </a:p>
        </p:txBody>
      </p:sp>
    </p:spTree>
    <p:extLst>
      <p:ext uri="{BB962C8B-B14F-4D97-AF65-F5344CB8AC3E}">
        <p14:creationId xmlns:p14="http://schemas.microsoft.com/office/powerpoint/2010/main" val="305397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C26DB3-0827-5E8A-7A40-A17F5525BD7B}"/>
              </a:ext>
            </a:extLst>
          </p:cNvPr>
          <p:cNvSpPr>
            <a:spLocks noGrp="1"/>
          </p:cNvSpPr>
          <p:nvPr>
            <p:ph type="title"/>
          </p:nvPr>
        </p:nvSpPr>
        <p:spPr/>
        <p:txBody>
          <a:bodyPr/>
          <a:lstStyle/>
          <a:p>
            <a:r>
              <a:rPr lang="en-GB" dirty="0"/>
              <a:t>Why is this significant?</a:t>
            </a:r>
          </a:p>
        </p:txBody>
      </p:sp>
      <p:sp>
        <p:nvSpPr>
          <p:cNvPr id="6" name="Content Placeholder 5">
            <a:extLst>
              <a:ext uri="{FF2B5EF4-FFF2-40B4-BE49-F238E27FC236}">
                <a16:creationId xmlns:a16="http://schemas.microsoft.com/office/drawing/2014/main" id="{BDDD29FB-AC1F-0EB1-7493-6A179E629DF0}"/>
              </a:ext>
            </a:extLst>
          </p:cNvPr>
          <p:cNvSpPr>
            <a:spLocks noGrp="1"/>
          </p:cNvSpPr>
          <p:nvPr>
            <p:ph idx="1"/>
          </p:nvPr>
        </p:nvSpPr>
        <p:spPr/>
        <p:txBody>
          <a:bodyPr>
            <a:normAutofit/>
          </a:bodyPr>
          <a:lstStyle/>
          <a:p>
            <a:r>
              <a:rPr lang="en-GB" dirty="0"/>
              <a:t>Reducing PCC will permit more house building</a:t>
            </a:r>
          </a:p>
          <a:p>
            <a:endParaRPr lang="en-GB" dirty="0"/>
          </a:p>
          <a:p>
            <a:r>
              <a:rPr lang="en-GB" dirty="0"/>
              <a:t>Smart systems which monitor use, reuse and attenuation will eventually become compulsory (how else will we meet the scarcity challenges?)</a:t>
            </a:r>
          </a:p>
          <a:p>
            <a:endParaRPr lang="en-GB" dirty="0"/>
          </a:p>
          <a:p>
            <a:r>
              <a:rPr lang="en-GB" dirty="0"/>
              <a:t>Consumers are aware of flooding and scarcity situations, and they know that water bills will rise – they will vote with their feet when it comes to buying new homes.</a:t>
            </a:r>
          </a:p>
          <a:p>
            <a:endParaRPr lang="en-GB" dirty="0"/>
          </a:p>
        </p:txBody>
      </p:sp>
    </p:spTree>
    <p:extLst>
      <p:ext uri="{BB962C8B-B14F-4D97-AF65-F5344CB8AC3E}">
        <p14:creationId xmlns:p14="http://schemas.microsoft.com/office/powerpoint/2010/main" val="2223148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itle 73">
            <a:extLst>
              <a:ext uri="{FF2B5EF4-FFF2-40B4-BE49-F238E27FC236}">
                <a16:creationId xmlns:a16="http://schemas.microsoft.com/office/drawing/2014/main" id="{E4512095-6799-C636-1EAB-5AD2B40A11AA}"/>
              </a:ext>
            </a:extLst>
          </p:cNvPr>
          <p:cNvSpPr>
            <a:spLocks noGrp="1"/>
          </p:cNvSpPr>
          <p:nvPr>
            <p:ph type="title"/>
          </p:nvPr>
        </p:nvSpPr>
        <p:spPr/>
        <p:txBody>
          <a:bodyPr>
            <a:normAutofit/>
          </a:bodyPr>
          <a:lstStyle/>
          <a:p>
            <a:r>
              <a:rPr lang="en-GB" sz="4000" dirty="0"/>
              <a:t>Conclusions</a:t>
            </a:r>
          </a:p>
        </p:txBody>
      </p:sp>
      <p:sp>
        <p:nvSpPr>
          <p:cNvPr id="75" name="Content Placeholder 74">
            <a:extLst>
              <a:ext uri="{FF2B5EF4-FFF2-40B4-BE49-F238E27FC236}">
                <a16:creationId xmlns:a16="http://schemas.microsoft.com/office/drawing/2014/main" id="{76238206-FFAB-B6EC-66A8-31AD720258B9}"/>
              </a:ext>
            </a:extLst>
          </p:cNvPr>
          <p:cNvSpPr>
            <a:spLocks noGrp="1"/>
          </p:cNvSpPr>
          <p:nvPr>
            <p:ph idx="1"/>
          </p:nvPr>
        </p:nvSpPr>
        <p:spPr>
          <a:xfrm>
            <a:off x="5094374" y="1557456"/>
            <a:ext cx="6690258" cy="4767144"/>
          </a:xfrm>
        </p:spPr>
        <p:txBody>
          <a:bodyPr>
            <a:normAutofit/>
          </a:bodyPr>
          <a:lstStyle/>
          <a:p>
            <a:endParaRPr lang="en-GB" dirty="0"/>
          </a:p>
          <a:p>
            <a:r>
              <a:rPr lang="en-GB" dirty="0"/>
              <a:t>Smart systems like Intellistorm® make traditional SuDS into “super SuDS” plus give the additional benefits!</a:t>
            </a:r>
          </a:p>
          <a:p>
            <a:endParaRPr lang="en-GB" dirty="0"/>
          </a:p>
          <a:p>
            <a:r>
              <a:rPr lang="en-GB" dirty="0"/>
              <a:t>We should aim higher to tackle both the flood and scarcity challenges.</a:t>
            </a:r>
          </a:p>
          <a:p>
            <a:endParaRPr lang="en-GB" dirty="0"/>
          </a:p>
          <a:p>
            <a:r>
              <a:rPr lang="en-GB" dirty="0"/>
              <a:t>We still need “standard” SuDS – if maintained they can do a great job! (Jo…?)</a:t>
            </a:r>
          </a:p>
          <a:p>
            <a:endParaRPr lang="en-GB" dirty="0"/>
          </a:p>
          <a:p>
            <a:endParaRPr lang="en-GB" dirty="0"/>
          </a:p>
          <a:p>
            <a:endParaRPr lang="en-GB" dirty="0"/>
          </a:p>
        </p:txBody>
      </p:sp>
      <p:grpSp>
        <p:nvGrpSpPr>
          <p:cNvPr id="2" name="Group 1">
            <a:extLst>
              <a:ext uri="{FF2B5EF4-FFF2-40B4-BE49-F238E27FC236}">
                <a16:creationId xmlns:a16="http://schemas.microsoft.com/office/drawing/2014/main" id="{56A57763-1EF4-5B2F-E120-84B01AE9E3EA}"/>
              </a:ext>
            </a:extLst>
          </p:cNvPr>
          <p:cNvGrpSpPr/>
          <p:nvPr/>
        </p:nvGrpSpPr>
        <p:grpSpPr>
          <a:xfrm>
            <a:off x="613599" y="1484784"/>
            <a:ext cx="4104457" cy="4767145"/>
            <a:chOff x="613599" y="1484784"/>
            <a:chExt cx="4104457" cy="4767145"/>
          </a:xfrm>
        </p:grpSpPr>
        <p:grpSp>
          <p:nvGrpSpPr>
            <p:cNvPr id="5" name="Group 4">
              <a:extLst>
                <a:ext uri="{FF2B5EF4-FFF2-40B4-BE49-F238E27FC236}">
                  <a16:creationId xmlns:a16="http://schemas.microsoft.com/office/drawing/2014/main" id="{49073951-FFDF-03DB-5DC4-18A037C9D186}"/>
                </a:ext>
              </a:extLst>
            </p:cNvPr>
            <p:cNvGrpSpPr/>
            <p:nvPr/>
          </p:nvGrpSpPr>
          <p:grpSpPr>
            <a:xfrm>
              <a:off x="613599" y="1484784"/>
              <a:ext cx="4104457" cy="4767145"/>
              <a:chOff x="1991543" y="1686191"/>
              <a:chExt cx="4104457" cy="4767145"/>
            </a:xfrm>
          </p:grpSpPr>
          <p:pic>
            <p:nvPicPr>
              <p:cNvPr id="6" name="Picture 5">
                <a:extLst>
                  <a:ext uri="{FF2B5EF4-FFF2-40B4-BE49-F238E27FC236}">
                    <a16:creationId xmlns:a16="http://schemas.microsoft.com/office/drawing/2014/main" id="{6CB159AB-9F11-B2BE-12B3-91F6F54D893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91543" y="1686191"/>
                <a:ext cx="4104457" cy="4767145"/>
              </a:xfrm>
              <a:prstGeom prst="rect">
                <a:avLst/>
              </a:prstGeom>
            </p:spPr>
          </p:pic>
          <p:cxnSp>
            <p:nvCxnSpPr>
              <p:cNvPr id="7" name="Straight Connector 6">
                <a:extLst>
                  <a:ext uri="{FF2B5EF4-FFF2-40B4-BE49-F238E27FC236}">
                    <a16:creationId xmlns:a16="http://schemas.microsoft.com/office/drawing/2014/main" id="{A4B4FDD1-E10A-357D-2485-1F5773C090F8}"/>
                  </a:ext>
                </a:extLst>
              </p:cNvPr>
              <p:cNvCxnSpPr>
                <a:cxnSpLocks/>
              </p:cNvCxnSpPr>
              <p:nvPr/>
            </p:nvCxnSpPr>
            <p:spPr>
              <a:xfrm flipV="1">
                <a:off x="2351584" y="2492896"/>
                <a:ext cx="720080" cy="1440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20DA0DB-0FA3-B0FB-6758-F86C39F543A3}"/>
                  </a:ext>
                </a:extLst>
              </p:cNvPr>
              <p:cNvCxnSpPr>
                <a:cxnSpLocks/>
              </p:cNvCxnSpPr>
              <p:nvPr/>
            </p:nvCxnSpPr>
            <p:spPr>
              <a:xfrm flipV="1">
                <a:off x="4223792" y="1988840"/>
                <a:ext cx="720080" cy="2160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E1BF881-F7A6-CE79-1302-F06FE141C380}"/>
                  </a:ext>
                </a:extLst>
              </p:cNvPr>
              <p:cNvCxnSpPr>
                <a:cxnSpLocks/>
              </p:cNvCxnSpPr>
              <p:nvPr/>
            </p:nvCxnSpPr>
            <p:spPr>
              <a:xfrm flipH="1" flipV="1">
                <a:off x="2351584" y="2636912"/>
                <a:ext cx="739428" cy="33843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195859-FBA9-B6CE-FB67-9FF8E1ADD2B0}"/>
                  </a:ext>
                </a:extLst>
              </p:cNvPr>
              <p:cNvCxnSpPr>
                <a:cxnSpLocks/>
              </p:cNvCxnSpPr>
              <p:nvPr/>
            </p:nvCxnSpPr>
            <p:spPr>
              <a:xfrm flipV="1">
                <a:off x="3091012" y="5877272"/>
                <a:ext cx="628724" cy="1440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87A1979-8F35-87F1-921D-A04E6DBFC2BF}"/>
                  </a:ext>
                </a:extLst>
              </p:cNvPr>
              <p:cNvCxnSpPr>
                <a:cxnSpLocks/>
              </p:cNvCxnSpPr>
              <p:nvPr/>
            </p:nvCxnSpPr>
            <p:spPr>
              <a:xfrm flipH="1" flipV="1">
                <a:off x="3091012" y="2492896"/>
                <a:ext cx="772740" cy="32403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2C1E759-DBBF-CB8F-A500-5CC293896CBE}"/>
                  </a:ext>
                </a:extLst>
              </p:cNvPr>
              <p:cNvCxnSpPr>
                <a:cxnSpLocks/>
              </p:cNvCxnSpPr>
              <p:nvPr/>
            </p:nvCxnSpPr>
            <p:spPr>
              <a:xfrm flipH="1" flipV="1">
                <a:off x="4247993" y="2204864"/>
                <a:ext cx="758118" cy="35283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D9F4E54-313E-0A54-B0A5-83DCF6E9AB42}"/>
                  </a:ext>
                </a:extLst>
              </p:cNvPr>
              <p:cNvCxnSpPr>
                <a:cxnSpLocks/>
              </p:cNvCxnSpPr>
              <p:nvPr/>
            </p:nvCxnSpPr>
            <p:spPr>
              <a:xfrm flipH="1" flipV="1">
                <a:off x="4942012" y="1988840"/>
                <a:ext cx="793948" cy="35283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62B7156-0756-A88C-487C-3319EAED3E05}"/>
                  </a:ext>
                </a:extLst>
              </p:cNvPr>
              <p:cNvCxnSpPr>
                <a:cxnSpLocks/>
              </p:cNvCxnSpPr>
              <p:nvPr/>
            </p:nvCxnSpPr>
            <p:spPr>
              <a:xfrm flipV="1">
                <a:off x="5040081" y="5513801"/>
                <a:ext cx="720080" cy="2160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5" name="Oval 14">
              <a:extLst>
                <a:ext uri="{FF2B5EF4-FFF2-40B4-BE49-F238E27FC236}">
                  <a16:creationId xmlns:a16="http://schemas.microsoft.com/office/drawing/2014/main" id="{896726B7-2DA2-8E02-AABF-9B159EE2B803}"/>
                </a:ext>
              </a:extLst>
            </p:cNvPr>
            <p:cNvSpPr/>
            <p:nvPr/>
          </p:nvSpPr>
          <p:spPr>
            <a:xfrm>
              <a:off x="802014" y="2435505"/>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BFEFC3E6-4B73-E798-D130-303F6AF75355}"/>
                </a:ext>
              </a:extLst>
            </p:cNvPr>
            <p:cNvSpPr/>
            <p:nvPr/>
          </p:nvSpPr>
          <p:spPr>
            <a:xfrm>
              <a:off x="1529342" y="2298119"/>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3A8B52DE-DBFE-AAF1-BD0F-FA01065AE248}"/>
                </a:ext>
              </a:extLst>
            </p:cNvPr>
            <p:cNvSpPr/>
            <p:nvPr/>
          </p:nvSpPr>
          <p:spPr>
            <a:xfrm>
              <a:off x="911290" y="3034455"/>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74E93D2C-3398-E388-D6F7-34D8E8998578}"/>
                </a:ext>
              </a:extLst>
            </p:cNvPr>
            <p:cNvSpPr/>
            <p:nvPr/>
          </p:nvSpPr>
          <p:spPr>
            <a:xfrm>
              <a:off x="1671130" y="3123683"/>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380ADB1A-C269-3532-D389-B9B1071DEFDF}"/>
                </a:ext>
              </a:extLst>
            </p:cNvPr>
            <p:cNvSpPr/>
            <p:nvPr/>
          </p:nvSpPr>
          <p:spPr>
            <a:xfrm>
              <a:off x="1572891" y="2482053"/>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34010767-EEF5-7E31-C71D-F170F8328888}"/>
                </a:ext>
              </a:extLst>
            </p:cNvPr>
            <p:cNvSpPr/>
            <p:nvPr/>
          </p:nvSpPr>
          <p:spPr>
            <a:xfrm>
              <a:off x="825201" y="2609829"/>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5A92C513-780C-8057-3F99-CBDAF25AFA57}"/>
                </a:ext>
              </a:extLst>
            </p:cNvPr>
            <p:cNvSpPr/>
            <p:nvPr/>
          </p:nvSpPr>
          <p:spPr>
            <a:xfrm>
              <a:off x="881776" y="2847158"/>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EF6DB9D7-1CF3-C571-6534-BA5B728E882C}"/>
                </a:ext>
              </a:extLst>
            </p:cNvPr>
            <p:cNvSpPr/>
            <p:nvPr/>
          </p:nvSpPr>
          <p:spPr>
            <a:xfrm>
              <a:off x="939670" y="3239801"/>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DB9300EE-03C9-6418-60AB-67A70ED334A9}"/>
                </a:ext>
              </a:extLst>
            </p:cNvPr>
            <p:cNvSpPr/>
            <p:nvPr/>
          </p:nvSpPr>
          <p:spPr>
            <a:xfrm>
              <a:off x="991052" y="3384806"/>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1011DB51-D97C-3D92-F5D8-455CC1FE0F32}"/>
                </a:ext>
              </a:extLst>
            </p:cNvPr>
            <p:cNvSpPr/>
            <p:nvPr/>
          </p:nvSpPr>
          <p:spPr>
            <a:xfrm>
              <a:off x="1026621" y="3551797"/>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33471DE8-DBDF-5E58-CEF0-035DA67846CC}"/>
                </a:ext>
              </a:extLst>
            </p:cNvPr>
            <p:cNvSpPr/>
            <p:nvPr/>
          </p:nvSpPr>
          <p:spPr>
            <a:xfrm>
              <a:off x="1070814" y="3755221"/>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BF981466-E598-3606-F25E-F2D9F5DB280A}"/>
                </a:ext>
              </a:extLst>
            </p:cNvPr>
            <p:cNvSpPr/>
            <p:nvPr/>
          </p:nvSpPr>
          <p:spPr>
            <a:xfrm>
              <a:off x="1114671" y="3952548"/>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1EBFE280-EDFE-7044-D498-5C40409F63C4}"/>
                </a:ext>
              </a:extLst>
            </p:cNvPr>
            <p:cNvSpPr/>
            <p:nvPr/>
          </p:nvSpPr>
          <p:spPr>
            <a:xfrm>
              <a:off x="1150576" y="4149875"/>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792B4F7D-DD86-BCE6-6221-BA304FED20CD}"/>
                </a:ext>
              </a:extLst>
            </p:cNvPr>
            <p:cNvSpPr/>
            <p:nvPr/>
          </p:nvSpPr>
          <p:spPr>
            <a:xfrm>
              <a:off x="1206533" y="4332113"/>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0C7826D9-82FA-7218-8FB3-485CA8A65746}"/>
                </a:ext>
              </a:extLst>
            </p:cNvPr>
            <p:cNvSpPr/>
            <p:nvPr/>
          </p:nvSpPr>
          <p:spPr>
            <a:xfrm>
              <a:off x="1230980" y="4518216"/>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FB545001-4A55-AEE0-432C-E99D5E8FC7F7}"/>
                </a:ext>
              </a:extLst>
            </p:cNvPr>
            <p:cNvSpPr/>
            <p:nvPr/>
          </p:nvSpPr>
          <p:spPr>
            <a:xfrm>
              <a:off x="1286295" y="4704319"/>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976E7A3C-8FFC-DD3E-724E-C7145D70FAF2}"/>
                </a:ext>
              </a:extLst>
            </p:cNvPr>
            <p:cNvSpPr/>
            <p:nvPr/>
          </p:nvSpPr>
          <p:spPr>
            <a:xfrm>
              <a:off x="1330501" y="4887846"/>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8FB62150-0FF4-7380-97F9-35A08D22F89D}"/>
                </a:ext>
              </a:extLst>
            </p:cNvPr>
            <p:cNvSpPr/>
            <p:nvPr/>
          </p:nvSpPr>
          <p:spPr>
            <a:xfrm>
              <a:off x="1369817" y="5075918"/>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E81473D0-664B-F8EA-4EFF-470B3596554D}"/>
                </a:ext>
              </a:extLst>
            </p:cNvPr>
            <p:cNvSpPr/>
            <p:nvPr/>
          </p:nvSpPr>
          <p:spPr>
            <a:xfrm>
              <a:off x="1405692" y="5240386"/>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7E985BA8-ABED-F416-FEEA-5B444FD71A56}"/>
                </a:ext>
              </a:extLst>
            </p:cNvPr>
            <p:cNvSpPr/>
            <p:nvPr/>
          </p:nvSpPr>
          <p:spPr>
            <a:xfrm>
              <a:off x="1442022" y="5414675"/>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FD8D938F-0DE6-9ADE-5329-838A85F8C516}"/>
                </a:ext>
              </a:extLst>
            </p:cNvPr>
            <p:cNvSpPr/>
            <p:nvPr/>
          </p:nvSpPr>
          <p:spPr>
            <a:xfrm>
              <a:off x="1487197" y="5613665"/>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276EE9C5-BC24-202F-A7CE-E8F156BE3AA2}"/>
                </a:ext>
              </a:extLst>
            </p:cNvPr>
            <p:cNvSpPr/>
            <p:nvPr/>
          </p:nvSpPr>
          <p:spPr>
            <a:xfrm>
              <a:off x="2506302" y="5416815"/>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80A3A31E-55B7-3146-D885-9B66D362DCD3}"/>
                </a:ext>
              </a:extLst>
            </p:cNvPr>
            <p:cNvSpPr/>
            <p:nvPr/>
          </p:nvSpPr>
          <p:spPr>
            <a:xfrm>
              <a:off x="2384835" y="4951235"/>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24FDF098-7D6D-7D76-9FF2-2E7022F5C0CD}"/>
                </a:ext>
              </a:extLst>
            </p:cNvPr>
            <p:cNvSpPr/>
            <p:nvPr/>
          </p:nvSpPr>
          <p:spPr>
            <a:xfrm>
              <a:off x="2155912" y="4518216"/>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A3577ABE-3C41-0E46-5E3E-FAB10B37BB18}"/>
                </a:ext>
              </a:extLst>
            </p:cNvPr>
            <p:cNvSpPr/>
            <p:nvPr/>
          </p:nvSpPr>
          <p:spPr>
            <a:xfrm>
              <a:off x="2118776" y="4293891"/>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1B17A52C-A4D7-FCE9-E32C-0C58729E87B9}"/>
                </a:ext>
              </a:extLst>
            </p:cNvPr>
            <p:cNvSpPr/>
            <p:nvPr/>
          </p:nvSpPr>
          <p:spPr>
            <a:xfrm>
              <a:off x="2036272" y="3808532"/>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C3095E51-0A3C-BC3F-A0BD-C3653C565D57}"/>
                </a:ext>
              </a:extLst>
            </p:cNvPr>
            <p:cNvSpPr/>
            <p:nvPr/>
          </p:nvSpPr>
          <p:spPr>
            <a:xfrm>
              <a:off x="1994880" y="3633528"/>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BD916B13-B75E-FA4E-0BE5-68DD09ABD41E}"/>
                </a:ext>
              </a:extLst>
            </p:cNvPr>
            <p:cNvSpPr/>
            <p:nvPr/>
          </p:nvSpPr>
          <p:spPr>
            <a:xfrm>
              <a:off x="1850003" y="3080456"/>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E564E5AC-34D7-910F-EB40-BF697036F4A1}"/>
                </a:ext>
              </a:extLst>
            </p:cNvPr>
            <p:cNvSpPr/>
            <p:nvPr/>
          </p:nvSpPr>
          <p:spPr>
            <a:xfrm>
              <a:off x="2598166" y="2048621"/>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4A758DED-8B2E-61E6-F30E-6BBD1DF8CC17}"/>
                </a:ext>
              </a:extLst>
            </p:cNvPr>
            <p:cNvSpPr/>
            <p:nvPr/>
          </p:nvSpPr>
          <p:spPr>
            <a:xfrm>
              <a:off x="2686323" y="2500892"/>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189CFF5F-DFE7-BAC5-1376-FDCE5E656E20}"/>
                </a:ext>
              </a:extLst>
            </p:cNvPr>
            <p:cNvSpPr/>
            <p:nvPr/>
          </p:nvSpPr>
          <p:spPr>
            <a:xfrm>
              <a:off x="2846692" y="2698929"/>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C5A77371-0826-18F5-D87E-69BF5F0B2FC5}"/>
                </a:ext>
              </a:extLst>
            </p:cNvPr>
            <p:cNvSpPr/>
            <p:nvPr/>
          </p:nvSpPr>
          <p:spPr>
            <a:xfrm>
              <a:off x="2896141" y="2925249"/>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D27CA385-9157-673D-F78B-EFF395F1DF60}"/>
                </a:ext>
              </a:extLst>
            </p:cNvPr>
            <p:cNvSpPr/>
            <p:nvPr/>
          </p:nvSpPr>
          <p:spPr>
            <a:xfrm>
              <a:off x="3010792" y="3349158"/>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A5622B0A-E969-23E5-59A9-C70C680816C9}"/>
                </a:ext>
              </a:extLst>
            </p:cNvPr>
            <p:cNvSpPr/>
            <p:nvPr/>
          </p:nvSpPr>
          <p:spPr>
            <a:xfrm>
              <a:off x="3028224" y="3534300"/>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93D0016C-FA07-8675-BD56-5F135BB8BB4D}"/>
                </a:ext>
              </a:extLst>
            </p:cNvPr>
            <p:cNvSpPr/>
            <p:nvPr/>
          </p:nvSpPr>
          <p:spPr>
            <a:xfrm>
              <a:off x="3116850" y="3956660"/>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F3C10E71-0137-DB34-95D2-F21CE379A8C0}"/>
                </a:ext>
              </a:extLst>
            </p:cNvPr>
            <p:cNvSpPr/>
            <p:nvPr/>
          </p:nvSpPr>
          <p:spPr>
            <a:xfrm>
              <a:off x="3157575" y="4180011"/>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8C4AA374-DAD6-0AF8-A3AA-A146957576AF}"/>
                </a:ext>
              </a:extLst>
            </p:cNvPr>
            <p:cNvSpPr/>
            <p:nvPr/>
          </p:nvSpPr>
          <p:spPr>
            <a:xfrm>
              <a:off x="3224709" y="4487589"/>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3E684669-1025-33E7-FE43-FC072CA426EE}"/>
                </a:ext>
              </a:extLst>
            </p:cNvPr>
            <p:cNvSpPr/>
            <p:nvPr/>
          </p:nvSpPr>
          <p:spPr>
            <a:xfrm>
              <a:off x="3255154" y="4651003"/>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3A5F8E1E-7224-E6EA-54CF-C8BF069BA0E5}"/>
                </a:ext>
              </a:extLst>
            </p:cNvPr>
            <p:cNvSpPr/>
            <p:nvPr/>
          </p:nvSpPr>
          <p:spPr>
            <a:xfrm>
              <a:off x="3324695" y="4992236"/>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B5833008-9D92-D92D-966C-233460854166}"/>
                </a:ext>
              </a:extLst>
            </p:cNvPr>
            <p:cNvSpPr/>
            <p:nvPr/>
          </p:nvSpPr>
          <p:spPr>
            <a:xfrm>
              <a:off x="3405400" y="5386670"/>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27FCC0D9-BB43-8F16-6665-5B0462AFEC1F}"/>
                </a:ext>
              </a:extLst>
            </p:cNvPr>
            <p:cNvSpPr/>
            <p:nvPr/>
          </p:nvSpPr>
          <p:spPr>
            <a:xfrm>
              <a:off x="4316811" y="4992236"/>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0FE52000-BF3E-D6D2-952D-DA4EC1307240}"/>
                </a:ext>
              </a:extLst>
            </p:cNvPr>
            <p:cNvSpPr/>
            <p:nvPr/>
          </p:nvSpPr>
          <p:spPr>
            <a:xfrm>
              <a:off x="4288176" y="4832157"/>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FCB5072C-A8E1-6930-3BCB-D5A355CFFC90}"/>
                </a:ext>
              </a:extLst>
            </p:cNvPr>
            <p:cNvSpPr/>
            <p:nvPr/>
          </p:nvSpPr>
          <p:spPr>
            <a:xfrm>
              <a:off x="4220328" y="4600070"/>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1EC62E94-8D98-25F2-ABE0-C667EAB7447E}"/>
                </a:ext>
              </a:extLst>
            </p:cNvPr>
            <p:cNvSpPr/>
            <p:nvPr/>
          </p:nvSpPr>
          <p:spPr>
            <a:xfrm>
              <a:off x="4186862" y="4342557"/>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7A0889C7-1D4B-D1E8-D2A3-12A0AAC7E1A1}"/>
                </a:ext>
              </a:extLst>
            </p:cNvPr>
            <p:cNvSpPr/>
            <p:nvPr/>
          </p:nvSpPr>
          <p:spPr>
            <a:xfrm>
              <a:off x="4155977" y="4137505"/>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BA4C795A-611D-0E2A-B962-DE346F46C012}"/>
                </a:ext>
              </a:extLst>
            </p:cNvPr>
            <p:cNvSpPr/>
            <p:nvPr/>
          </p:nvSpPr>
          <p:spPr>
            <a:xfrm>
              <a:off x="4093349" y="3952000"/>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F34CB5F1-06B3-402D-8794-EA1B9524886D}"/>
                </a:ext>
              </a:extLst>
            </p:cNvPr>
            <p:cNvSpPr/>
            <p:nvPr/>
          </p:nvSpPr>
          <p:spPr>
            <a:xfrm>
              <a:off x="4060228" y="3711731"/>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1083E577-62D9-48E6-9525-1BFA9E9390A4}"/>
                </a:ext>
              </a:extLst>
            </p:cNvPr>
            <p:cNvSpPr/>
            <p:nvPr/>
          </p:nvSpPr>
          <p:spPr>
            <a:xfrm>
              <a:off x="4008942" y="3538969"/>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C9BAE67D-28CB-0E2D-EA65-95AED96AE798}"/>
                </a:ext>
              </a:extLst>
            </p:cNvPr>
            <p:cNvSpPr/>
            <p:nvPr/>
          </p:nvSpPr>
          <p:spPr>
            <a:xfrm>
              <a:off x="3978085" y="3342210"/>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29401D0A-32C1-4129-3869-DA5984B9EA96}"/>
                </a:ext>
              </a:extLst>
            </p:cNvPr>
            <p:cNvSpPr/>
            <p:nvPr/>
          </p:nvSpPr>
          <p:spPr>
            <a:xfrm>
              <a:off x="3915956" y="3126186"/>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8DA4457D-3DE4-149C-8EE8-909E672651D2}"/>
                </a:ext>
              </a:extLst>
            </p:cNvPr>
            <p:cNvSpPr/>
            <p:nvPr/>
          </p:nvSpPr>
          <p:spPr>
            <a:xfrm>
              <a:off x="3873777" y="2910162"/>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4D32F5DB-E22D-7E7C-3ADE-56AD759F36F6}"/>
                </a:ext>
              </a:extLst>
            </p:cNvPr>
            <p:cNvSpPr/>
            <p:nvPr/>
          </p:nvSpPr>
          <p:spPr>
            <a:xfrm>
              <a:off x="3818560" y="2694138"/>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91D21000-F70C-6929-A03B-4E9EAB052D82}"/>
                </a:ext>
              </a:extLst>
            </p:cNvPr>
            <p:cNvSpPr/>
            <p:nvPr/>
          </p:nvSpPr>
          <p:spPr>
            <a:xfrm>
              <a:off x="3773120" y="2519814"/>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AC65ECB7-A9C5-6CF4-DEE8-C003AE58C104}"/>
                </a:ext>
              </a:extLst>
            </p:cNvPr>
            <p:cNvSpPr/>
            <p:nvPr/>
          </p:nvSpPr>
          <p:spPr>
            <a:xfrm>
              <a:off x="3735936" y="2331224"/>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A3546A98-82C7-8E63-F08C-D72254EC8307}"/>
                </a:ext>
              </a:extLst>
            </p:cNvPr>
            <p:cNvSpPr/>
            <p:nvPr/>
          </p:nvSpPr>
          <p:spPr>
            <a:xfrm>
              <a:off x="3699017" y="2182345"/>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F60527EA-3503-23FB-45AA-8D631179BA71}"/>
                </a:ext>
              </a:extLst>
            </p:cNvPr>
            <p:cNvSpPr/>
            <p:nvPr/>
          </p:nvSpPr>
          <p:spPr>
            <a:xfrm>
              <a:off x="3672429" y="1973741"/>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C9666DF3-0F16-C459-7D06-2162ECD9E927}"/>
                </a:ext>
              </a:extLst>
            </p:cNvPr>
            <p:cNvSpPr/>
            <p:nvPr/>
          </p:nvSpPr>
          <p:spPr>
            <a:xfrm>
              <a:off x="3623953" y="1800808"/>
              <a:ext cx="159525" cy="144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95657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69997B-084E-5115-DEA8-D417F70317D4}"/>
              </a:ext>
            </a:extLst>
          </p:cNvPr>
          <p:cNvSpPr>
            <a:spLocks noGrp="1"/>
          </p:cNvSpPr>
          <p:nvPr>
            <p:ph type="title"/>
          </p:nvPr>
        </p:nvSpPr>
        <p:spPr/>
        <p:txBody>
          <a:bodyPr/>
          <a:lstStyle/>
          <a:p>
            <a:r>
              <a:rPr lang="en-GB" dirty="0"/>
              <a:t>Thank you for your attention!</a:t>
            </a:r>
          </a:p>
        </p:txBody>
      </p:sp>
    </p:spTree>
    <p:extLst>
      <p:ext uri="{BB962C8B-B14F-4D97-AF65-F5344CB8AC3E}">
        <p14:creationId xmlns:p14="http://schemas.microsoft.com/office/powerpoint/2010/main" val="452074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A9F896-287C-3DD7-8B8C-4D68580B15F0}"/>
              </a:ext>
            </a:extLst>
          </p:cNvPr>
          <p:cNvSpPr>
            <a:spLocks noGrp="1"/>
          </p:cNvSpPr>
          <p:nvPr>
            <p:ph type="title"/>
          </p:nvPr>
        </p:nvSpPr>
        <p:spPr/>
        <p:txBody>
          <a:bodyPr/>
          <a:lstStyle/>
          <a:p>
            <a:r>
              <a:rPr lang="en-GB" dirty="0"/>
              <a:t>Introduction</a:t>
            </a:r>
          </a:p>
        </p:txBody>
      </p:sp>
      <p:sp>
        <p:nvSpPr>
          <p:cNvPr id="6" name="Content Placeholder 5">
            <a:extLst>
              <a:ext uri="{FF2B5EF4-FFF2-40B4-BE49-F238E27FC236}">
                <a16:creationId xmlns:a16="http://schemas.microsoft.com/office/drawing/2014/main" id="{83836ADB-5071-460F-97AE-EC57CFBAA115}"/>
              </a:ext>
            </a:extLst>
          </p:cNvPr>
          <p:cNvSpPr>
            <a:spLocks noGrp="1"/>
          </p:cNvSpPr>
          <p:nvPr>
            <p:ph idx="1"/>
          </p:nvPr>
        </p:nvSpPr>
        <p:spPr>
          <a:xfrm>
            <a:off x="609600" y="2107810"/>
            <a:ext cx="6206480" cy="4216789"/>
          </a:xfrm>
        </p:spPr>
        <p:txBody>
          <a:bodyPr/>
          <a:lstStyle/>
          <a:p>
            <a:pPr marL="0" indent="0">
              <a:buNone/>
            </a:pPr>
            <a:r>
              <a:rPr lang="en-GB" dirty="0"/>
              <a:t>Why do we need SuDS and reuse to coexist?</a:t>
            </a:r>
          </a:p>
          <a:p>
            <a:pPr marL="0" indent="0">
              <a:buNone/>
            </a:pPr>
            <a:endParaRPr lang="en-GB" dirty="0"/>
          </a:p>
          <a:p>
            <a:pPr marL="0" indent="0">
              <a:buNone/>
            </a:pPr>
            <a:r>
              <a:rPr lang="en-GB" dirty="0"/>
              <a:t>How can we make “the best of both worlds?”</a:t>
            </a:r>
          </a:p>
          <a:p>
            <a:pPr marL="0" indent="0">
              <a:buNone/>
            </a:pPr>
            <a:endParaRPr lang="en-GB" dirty="0"/>
          </a:p>
          <a:p>
            <a:pPr marL="0" indent="0">
              <a:buNone/>
            </a:pPr>
            <a:r>
              <a:rPr lang="en-GB" dirty="0"/>
              <a:t>A few examples of how things can be better!</a:t>
            </a:r>
          </a:p>
          <a:p>
            <a:endParaRPr lang="en-GB" dirty="0"/>
          </a:p>
        </p:txBody>
      </p:sp>
      <p:pic>
        <p:nvPicPr>
          <p:cNvPr id="4" name="Picture 3">
            <a:extLst>
              <a:ext uri="{FF2B5EF4-FFF2-40B4-BE49-F238E27FC236}">
                <a16:creationId xmlns:a16="http://schemas.microsoft.com/office/drawing/2014/main" id="{B9EF4047-DACC-C2E8-8F83-4F27A2C3012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960096" y="2204864"/>
            <a:ext cx="4968552" cy="3168352"/>
          </a:xfrm>
          <a:prstGeom prst="rect">
            <a:avLst/>
          </a:prstGeom>
        </p:spPr>
      </p:pic>
    </p:spTree>
    <p:extLst>
      <p:ext uri="{BB962C8B-B14F-4D97-AF65-F5344CB8AC3E}">
        <p14:creationId xmlns:p14="http://schemas.microsoft.com/office/powerpoint/2010/main" val="3929357135"/>
      </p:ext>
    </p:extLst>
  </p:cSld>
  <p:clrMapOvr>
    <a:masterClrMapping/>
  </p:clrMapOvr>
  <mc:AlternateContent xmlns:mc="http://schemas.openxmlformats.org/markup-compatibility/2006" xmlns:p14="http://schemas.microsoft.com/office/powerpoint/2010/main">
    <mc:Choice Requires="p14">
      <p:transition spd="slow" p14:dur="2000" advTm="4590"/>
    </mc:Choice>
    <mc:Fallback xmlns="">
      <p:transition spd="slow" advTm="459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2A4296-D7DB-C391-8F6B-53814C3705C7}"/>
              </a:ext>
            </a:extLst>
          </p:cNvPr>
          <p:cNvSpPr>
            <a:spLocks noGrp="1"/>
          </p:cNvSpPr>
          <p:nvPr>
            <p:ph type="title"/>
          </p:nvPr>
        </p:nvSpPr>
        <p:spPr/>
        <p:txBody>
          <a:bodyPr/>
          <a:lstStyle/>
          <a:p>
            <a:r>
              <a:rPr lang="en-GB" dirty="0"/>
              <a:t>SDS have been doing SuDS for &gt;24 years</a:t>
            </a:r>
          </a:p>
        </p:txBody>
      </p:sp>
      <p:grpSp>
        <p:nvGrpSpPr>
          <p:cNvPr id="7" name="Group 6">
            <a:extLst>
              <a:ext uri="{FF2B5EF4-FFF2-40B4-BE49-F238E27FC236}">
                <a16:creationId xmlns:a16="http://schemas.microsoft.com/office/drawing/2014/main" id="{5AEFFC81-C639-14F5-055D-7E1834D43D29}"/>
              </a:ext>
            </a:extLst>
          </p:cNvPr>
          <p:cNvGrpSpPr/>
          <p:nvPr/>
        </p:nvGrpSpPr>
        <p:grpSpPr>
          <a:xfrm>
            <a:off x="344338" y="2204864"/>
            <a:ext cx="11503323" cy="3240159"/>
            <a:chOff x="435953" y="2472385"/>
            <a:chExt cx="11503323" cy="3240159"/>
          </a:xfrm>
        </p:grpSpPr>
        <p:pic>
          <p:nvPicPr>
            <p:cNvPr id="8" name="Picture 7" descr="A close-up of a microscope&#10;&#10;Description automatically generated with medium confidence">
              <a:extLst>
                <a:ext uri="{FF2B5EF4-FFF2-40B4-BE49-F238E27FC236}">
                  <a16:creationId xmlns:a16="http://schemas.microsoft.com/office/drawing/2014/main" id="{E9DE2AC0-2CA6-EE69-E91B-972B1C43CD7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05134" y="2739401"/>
              <a:ext cx="2367828" cy="2763450"/>
            </a:xfrm>
            <a:prstGeom prst="rect">
              <a:avLst/>
            </a:prstGeom>
          </p:spPr>
        </p:pic>
        <p:pic>
          <p:nvPicPr>
            <p:cNvPr id="9" name="Picture 8" descr="A foundation of a building under construction&#10;&#10;Description automatically generated with low confidence">
              <a:extLst>
                <a:ext uri="{FF2B5EF4-FFF2-40B4-BE49-F238E27FC236}">
                  <a16:creationId xmlns:a16="http://schemas.microsoft.com/office/drawing/2014/main" id="{3EE6B5C8-32CA-A211-FE49-22DB2073F2E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5953" y="2472385"/>
              <a:ext cx="4428989" cy="3240159"/>
            </a:xfrm>
            <a:prstGeom prst="rect">
              <a:avLst/>
            </a:prstGeom>
          </p:spPr>
        </p:pic>
        <p:pic>
          <p:nvPicPr>
            <p:cNvPr id="10" name="Picture 9" descr="A picture containing outdoor, several&#10;&#10;Description automatically generated">
              <a:extLst>
                <a:ext uri="{FF2B5EF4-FFF2-40B4-BE49-F238E27FC236}">
                  <a16:creationId xmlns:a16="http://schemas.microsoft.com/office/drawing/2014/main" id="{86506D03-F804-68DB-1433-45423C076AA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330764" y="2472385"/>
              <a:ext cx="4608512" cy="3190898"/>
            </a:xfrm>
            <a:prstGeom prst="rect">
              <a:avLst/>
            </a:prstGeom>
          </p:spPr>
        </p:pic>
      </p:grpSp>
      <p:sp>
        <p:nvSpPr>
          <p:cNvPr id="2" name="Content Placeholder 5">
            <a:extLst>
              <a:ext uri="{FF2B5EF4-FFF2-40B4-BE49-F238E27FC236}">
                <a16:creationId xmlns:a16="http://schemas.microsoft.com/office/drawing/2014/main" id="{5F7B3406-80D8-05CE-26C1-8B993FD155F4}"/>
              </a:ext>
            </a:extLst>
          </p:cNvPr>
          <p:cNvSpPr>
            <a:spLocks noGrp="1"/>
          </p:cNvSpPr>
          <p:nvPr>
            <p:ph idx="1"/>
          </p:nvPr>
        </p:nvSpPr>
        <p:spPr>
          <a:xfrm>
            <a:off x="0" y="5589240"/>
            <a:ext cx="12192000" cy="842986"/>
          </a:xfrm>
        </p:spPr>
        <p:txBody>
          <a:bodyPr>
            <a:normAutofit/>
          </a:bodyPr>
          <a:lstStyle/>
          <a:p>
            <a:pPr marL="0" indent="0" algn="ctr">
              <a:buNone/>
            </a:pPr>
            <a:r>
              <a:rPr lang="en-GB" sz="4000" dirty="0"/>
              <a:t>Attenuation, separation, filtration and storage</a:t>
            </a:r>
            <a:endParaRPr lang="en-GB" sz="2400" b="1" dirty="0"/>
          </a:p>
        </p:txBody>
      </p:sp>
    </p:spTree>
    <p:extLst>
      <p:ext uri="{BB962C8B-B14F-4D97-AF65-F5344CB8AC3E}">
        <p14:creationId xmlns:p14="http://schemas.microsoft.com/office/powerpoint/2010/main" val="3513861555"/>
      </p:ext>
    </p:extLst>
  </p:cSld>
  <p:clrMapOvr>
    <a:masterClrMapping/>
  </p:clrMapOvr>
  <mc:AlternateContent xmlns:mc="http://schemas.openxmlformats.org/markup-compatibility/2006" xmlns:p14="http://schemas.microsoft.com/office/powerpoint/2010/main">
    <mc:Choice Requires="p14">
      <p:transition spd="slow" p14:dur="2000" advTm="22558"/>
    </mc:Choice>
    <mc:Fallback xmlns="">
      <p:transition spd="slow" advTm="2255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42F445-833C-63EA-A25D-4BA9714E7022}"/>
              </a:ext>
            </a:extLst>
          </p:cNvPr>
          <p:cNvSpPr>
            <a:spLocks noGrp="1"/>
          </p:cNvSpPr>
          <p:nvPr>
            <p:ph type="title"/>
          </p:nvPr>
        </p:nvSpPr>
        <p:spPr>
          <a:xfrm>
            <a:off x="407368" y="0"/>
            <a:ext cx="10972800" cy="1168400"/>
          </a:xfrm>
        </p:spPr>
        <p:txBody>
          <a:bodyPr/>
          <a:lstStyle/>
          <a:p>
            <a:r>
              <a:rPr lang="en-GB" dirty="0"/>
              <a:t>Technology enables smart reuse systems</a:t>
            </a:r>
          </a:p>
        </p:txBody>
      </p:sp>
      <p:pic>
        <p:nvPicPr>
          <p:cNvPr id="3" name="Picture 2" descr="A rain barrel outside of a building&#10;&#10;Description automatically generated">
            <a:extLst>
              <a:ext uri="{FF2B5EF4-FFF2-40B4-BE49-F238E27FC236}">
                <a16:creationId xmlns:a16="http://schemas.microsoft.com/office/drawing/2014/main" id="{7BDC3B02-9666-CE02-5FB8-022EF44FCD5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41931" y="1231558"/>
            <a:ext cx="1554129" cy="2269450"/>
          </a:xfrm>
          <a:prstGeom prst="rect">
            <a:avLst/>
          </a:prstGeom>
        </p:spPr>
      </p:pic>
      <p:pic>
        <p:nvPicPr>
          <p:cNvPr id="7" name="Picture 6" descr="A large black barrel with a black pipe attached to a brick wall&#10;&#10;Description automatically generated">
            <a:extLst>
              <a:ext uri="{FF2B5EF4-FFF2-40B4-BE49-F238E27FC236}">
                <a16:creationId xmlns:a16="http://schemas.microsoft.com/office/drawing/2014/main" id="{2FD3A4E3-F4C3-5275-5BCB-7C71A89CB6A9}"/>
              </a:ext>
            </a:extLst>
          </p:cNvPr>
          <p:cNvPicPr>
            <a:picLocks noChangeAspect="1"/>
          </p:cNvPicPr>
          <p:nvPr/>
        </p:nvPicPr>
        <p:blipFill>
          <a:blip r:embed="rId4" cstate="screen">
            <a:extLst>
              <a:ext uri="{28A0092B-C50C-407E-A947-70E740481C1C}">
                <a14:useLocalDpi xmlns:a14="http://schemas.microsoft.com/office/drawing/2010/main"/>
              </a:ext>
            </a:extLst>
          </a:blip>
          <a:srcRect l="-8807" r="-1"/>
          <a:stretch/>
        </p:blipFill>
        <p:spPr>
          <a:xfrm>
            <a:off x="1930004" y="1196752"/>
            <a:ext cx="1726341" cy="2269450"/>
          </a:xfrm>
          <a:prstGeom prst="rect">
            <a:avLst/>
          </a:prstGeom>
        </p:spPr>
      </p:pic>
      <p:pic>
        <p:nvPicPr>
          <p:cNvPr id="9" name="Picture 8" descr="A brick building with a black garbage can&#10;&#10;Description automatically generated">
            <a:extLst>
              <a:ext uri="{FF2B5EF4-FFF2-40B4-BE49-F238E27FC236}">
                <a16:creationId xmlns:a16="http://schemas.microsoft.com/office/drawing/2014/main" id="{DAD24393-C814-97BA-2E53-56F9C755614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870323" y="3573016"/>
            <a:ext cx="1279143" cy="2517001"/>
          </a:xfrm>
          <a:prstGeom prst="rect">
            <a:avLst/>
          </a:prstGeom>
        </p:spPr>
      </p:pic>
      <p:pic>
        <p:nvPicPr>
          <p:cNvPr id="11" name="Picture 10" descr="A green garbage can with a solar panel attached to it&#10;&#10;Description automatically generated">
            <a:extLst>
              <a:ext uri="{FF2B5EF4-FFF2-40B4-BE49-F238E27FC236}">
                <a16:creationId xmlns:a16="http://schemas.microsoft.com/office/drawing/2014/main" id="{6AE77ED5-EF18-0D54-99FB-0464AD73D52C}"/>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870323" y="1270083"/>
            <a:ext cx="1295722" cy="2269450"/>
          </a:xfrm>
          <a:prstGeom prst="rect">
            <a:avLst/>
          </a:prstGeom>
        </p:spPr>
      </p:pic>
      <p:pic>
        <p:nvPicPr>
          <p:cNvPr id="19" name="Picture 18">
            <a:extLst>
              <a:ext uri="{FF2B5EF4-FFF2-40B4-BE49-F238E27FC236}">
                <a16:creationId xmlns:a16="http://schemas.microsoft.com/office/drawing/2014/main" id="{3A1CFFF7-3D3B-4DB8-63BE-F1240EAF136C}"/>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5310484" y="1196752"/>
            <a:ext cx="3876268" cy="4886541"/>
          </a:xfrm>
          <a:prstGeom prst="rect">
            <a:avLst/>
          </a:prstGeom>
        </p:spPr>
      </p:pic>
      <p:pic>
        <p:nvPicPr>
          <p:cNvPr id="21" name="Picture 20" descr="A large black tank in a grassy area&#10;&#10;Description automatically generated">
            <a:extLst>
              <a:ext uri="{FF2B5EF4-FFF2-40B4-BE49-F238E27FC236}">
                <a16:creationId xmlns:a16="http://schemas.microsoft.com/office/drawing/2014/main" id="{27AD702D-6A6F-0599-1F7F-41F732A56158}"/>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335360" y="3573016"/>
            <a:ext cx="3249305" cy="2517001"/>
          </a:xfrm>
          <a:prstGeom prst="rect">
            <a:avLst/>
          </a:prstGeom>
        </p:spPr>
      </p:pic>
      <p:pic>
        <p:nvPicPr>
          <p:cNvPr id="23" name="Picture 22" descr="A close-up of a machine&#10;&#10;Description automatically generated">
            <a:extLst>
              <a:ext uri="{FF2B5EF4-FFF2-40B4-BE49-F238E27FC236}">
                <a16:creationId xmlns:a16="http://schemas.microsoft.com/office/drawing/2014/main" id="{54818B3C-900C-5C86-2879-53EB4024775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387338" y="3033956"/>
            <a:ext cx="2353331" cy="3137322"/>
          </a:xfrm>
          <a:prstGeom prst="rect">
            <a:avLst/>
          </a:prstGeom>
        </p:spPr>
      </p:pic>
      <p:pic>
        <p:nvPicPr>
          <p:cNvPr id="25" name="Picture 24">
            <a:extLst>
              <a:ext uri="{FF2B5EF4-FFF2-40B4-BE49-F238E27FC236}">
                <a16:creationId xmlns:a16="http://schemas.microsoft.com/office/drawing/2014/main" id="{F800048E-72BD-7334-135A-0AD75F04E746}"/>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9393644" y="1268760"/>
            <a:ext cx="2353331" cy="1587443"/>
          </a:xfrm>
          <a:prstGeom prst="rect">
            <a:avLst/>
          </a:prstGeom>
        </p:spPr>
      </p:pic>
      <p:sp>
        <p:nvSpPr>
          <p:cNvPr id="2" name="Content Placeholder 5">
            <a:extLst>
              <a:ext uri="{FF2B5EF4-FFF2-40B4-BE49-F238E27FC236}">
                <a16:creationId xmlns:a16="http://schemas.microsoft.com/office/drawing/2014/main" id="{E2989911-9439-9668-5306-675E2FC36D46}"/>
              </a:ext>
            </a:extLst>
          </p:cNvPr>
          <p:cNvSpPr>
            <a:spLocks noGrp="1"/>
          </p:cNvSpPr>
          <p:nvPr>
            <p:ph idx="1"/>
          </p:nvPr>
        </p:nvSpPr>
        <p:spPr>
          <a:xfrm>
            <a:off x="0" y="6015014"/>
            <a:ext cx="12192000" cy="842986"/>
          </a:xfrm>
        </p:spPr>
        <p:txBody>
          <a:bodyPr>
            <a:normAutofit/>
          </a:bodyPr>
          <a:lstStyle/>
          <a:p>
            <a:pPr marL="0" indent="0" algn="ctr">
              <a:buNone/>
            </a:pPr>
            <a:r>
              <a:rPr lang="en-GB" sz="3600" dirty="0"/>
              <a:t>Why do we want to do this?</a:t>
            </a:r>
            <a:endParaRPr lang="en-GB" sz="2000" b="1" dirty="0"/>
          </a:p>
        </p:txBody>
      </p:sp>
    </p:spTree>
    <p:extLst>
      <p:ext uri="{BB962C8B-B14F-4D97-AF65-F5344CB8AC3E}">
        <p14:creationId xmlns:p14="http://schemas.microsoft.com/office/powerpoint/2010/main" val="2375721405"/>
      </p:ext>
    </p:extLst>
  </p:cSld>
  <p:clrMapOvr>
    <a:masterClrMapping/>
  </p:clrMapOvr>
  <mc:AlternateContent xmlns:mc="http://schemas.openxmlformats.org/markup-compatibility/2006" xmlns:p14="http://schemas.microsoft.com/office/powerpoint/2010/main">
    <mc:Choice Requires="p14">
      <p:transition spd="slow" p14:dur="2000" advTm="73279"/>
    </mc:Choice>
    <mc:Fallback xmlns="">
      <p:transition spd="slow" advTm="7327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A9F896-287C-3DD7-8B8C-4D68580B15F0}"/>
              </a:ext>
            </a:extLst>
          </p:cNvPr>
          <p:cNvSpPr>
            <a:spLocks noGrp="1"/>
          </p:cNvSpPr>
          <p:nvPr>
            <p:ph type="title"/>
          </p:nvPr>
        </p:nvSpPr>
        <p:spPr/>
        <p:txBody>
          <a:bodyPr>
            <a:normAutofit/>
          </a:bodyPr>
          <a:lstStyle/>
          <a:p>
            <a:r>
              <a:rPr lang="en-GB" sz="4000" dirty="0"/>
              <a:t>Traditional SuDS is just one side of the coin</a:t>
            </a:r>
          </a:p>
        </p:txBody>
      </p:sp>
      <p:pic>
        <p:nvPicPr>
          <p:cNvPr id="2" name="Picture 1" descr="The map shows red areas. They are areas of serious water stress (using the updated analysis method). It also shows yellow areas. They are areas not seriously water stressed. The numbers refer to the water companies as listed in the notes and referenced (in brackets) in the lists on pages 11 and 12. ">
            <a:extLst>
              <a:ext uri="{FF2B5EF4-FFF2-40B4-BE49-F238E27FC236}">
                <a16:creationId xmlns:a16="http://schemas.microsoft.com/office/drawing/2014/main" id="{E0935D1E-D65D-F14B-FF52-3690E27A6809}"/>
              </a:ext>
            </a:extLst>
          </p:cNvPr>
          <p:cNvPicPr/>
          <p:nvPr/>
        </p:nvPicPr>
        <p:blipFill>
          <a:blip r:embed="rId3" cstate="screen">
            <a:extLst>
              <a:ext uri="{28A0092B-C50C-407E-A947-70E740481C1C}">
                <a14:useLocalDpi xmlns:a14="http://schemas.microsoft.com/office/drawing/2010/main"/>
              </a:ext>
            </a:extLst>
          </a:blip>
          <a:srcRect/>
          <a:stretch/>
        </p:blipFill>
        <p:spPr>
          <a:xfrm>
            <a:off x="8018035" y="1287884"/>
            <a:ext cx="3478565" cy="5284936"/>
          </a:xfrm>
          <a:prstGeom prst="rect">
            <a:avLst/>
          </a:prstGeom>
          <a:noFill/>
          <a:ln>
            <a:noFill/>
            <a:prstDash/>
          </a:ln>
        </p:spPr>
      </p:pic>
      <p:pic>
        <p:nvPicPr>
          <p:cNvPr id="4" name="Picture 3">
            <a:extLst>
              <a:ext uri="{FF2B5EF4-FFF2-40B4-BE49-F238E27FC236}">
                <a16:creationId xmlns:a16="http://schemas.microsoft.com/office/drawing/2014/main" id="{4AFE161D-7B62-D172-D72F-AA5D3583D09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89222" y="1253480"/>
            <a:ext cx="3690954" cy="4394713"/>
          </a:xfrm>
          <a:prstGeom prst="rect">
            <a:avLst/>
          </a:prstGeom>
        </p:spPr>
      </p:pic>
      <p:pic>
        <p:nvPicPr>
          <p:cNvPr id="10" name="Picture 9">
            <a:extLst>
              <a:ext uri="{FF2B5EF4-FFF2-40B4-BE49-F238E27FC236}">
                <a16:creationId xmlns:a16="http://schemas.microsoft.com/office/drawing/2014/main" id="{2D40E0AF-229B-376D-F167-9E7B83C911BF}"/>
              </a:ext>
            </a:extLst>
          </p:cNvPr>
          <p:cNvPicPr>
            <a:picLocks noChangeAspect="1"/>
          </p:cNvPicPr>
          <p:nvPr/>
        </p:nvPicPr>
        <p:blipFill>
          <a:blip r:embed="rId5"/>
          <a:stretch>
            <a:fillRect/>
          </a:stretch>
        </p:blipFill>
        <p:spPr>
          <a:xfrm>
            <a:off x="116462" y="1287884"/>
            <a:ext cx="3656737" cy="4355580"/>
          </a:xfrm>
          <a:prstGeom prst="rect">
            <a:avLst/>
          </a:prstGeom>
        </p:spPr>
      </p:pic>
      <p:sp>
        <p:nvSpPr>
          <p:cNvPr id="12" name="Content Placeholder 5">
            <a:extLst>
              <a:ext uri="{FF2B5EF4-FFF2-40B4-BE49-F238E27FC236}">
                <a16:creationId xmlns:a16="http://schemas.microsoft.com/office/drawing/2014/main" id="{4350096E-71BF-5159-8A91-055262D5CE9D}"/>
              </a:ext>
            </a:extLst>
          </p:cNvPr>
          <p:cNvSpPr txBox="1">
            <a:spLocks/>
          </p:cNvSpPr>
          <p:nvPr/>
        </p:nvSpPr>
        <p:spPr>
          <a:xfrm>
            <a:off x="116462" y="5767677"/>
            <a:ext cx="8121218" cy="792071"/>
          </a:xfrm>
          <a:prstGeom prst="rect">
            <a:avLst/>
          </a:prstGeom>
        </p:spPr>
        <p:txBody>
          <a:bodyPr vert="horz">
            <a:normAutofit fontScale="85000" lnSpcReduction="10000"/>
          </a:bodyPr>
          <a:lstStyle>
            <a:lvl1pPr marL="274320" indent="-274320" algn="l" rtl="0" eaLnBrk="1" latinLnBrk="0" hangingPunct="1">
              <a:spcBef>
                <a:spcPct val="20000"/>
              </a:spcBef>
              <a:buClr>
                <a:srgbClr val="69FFDD"/>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rgbClr val="69FFDD"/>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rgbClr val="69FFDD"/>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rgbClr val="69FFDD"/>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rgbClr val="69FFDD"/>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ct val="20000"/>
              </a:spcBef>
              <a:spcAft>
                <a:spcPts val="0"/>
              </a:spcAft>
              <a:buClr>
                <a:srgbClr val="69FFDD"/>
              </a:buClr>
              <a:buSzPct val="95000"/>
              <a:buFont typeface="Wingdings 2"/>
              <a:buChar char=""/>
              <a:tabLst/>
              <a:defRPr/>
            </a:pPr>
            <a:r>
              <a:rPr kumimoji="0" lang="en-GB" sz="2600" b="0" i="0" u="none" strike="noStrike" kern="1200" cap="none" spc="0" normalizeH="0" baseline="0" noProof="0" dirty="0">
                <a:ln>
                  <a:noFill/>
                </a:ln>
                <a:solidFill>
                  <a:prstClr val="black"/>
                </a:solidFill>
                <a:effectLst/>
                <a:uLnTx/>
                <a:uFillTx/>
                <a:latin typeface="Calibri"/>
                <a:ea typeface="+mn-ea"/>
                <a:cs typeface="+mn-cs"/>
              </a:rPr>
              <a:t>SuDS “manages control removal of </a:t>
            </a:r>
            <a:r>
              <a:rPr lang="en-GB" dirty="0">
                <a:solidFill>
                  <a:prstClr val="black"/>
                </a:solidFill>
                <a:latin typeface="Calibri"/>
              </a:rPr>
              <a:t>rain</a:t>
            </a:r>
            <a:r>
              <a:rPr kumimoji="0" lang="en-GB" sz="2600" b="0" i="0" u="none" strike="noStrike" kern="1200" cap="none" spc="0" normalizeH="0" baseline="0" noProof="0" dirty="0">
                <a:ln>
                  <a:noFill/>
                </a:ln>
                <a:solidFill>
                  <a:prstClr val="black"/>
                </a:solidFill>
                <a:effectLst/>
                <a:uLnTx/>
                <a:uFillTx/>
                <a:latin typeface="Calibri"/>
                <a:ea typeface="+mn-ea"/>
                <a:cs typeface="+mn-cs"/>
              </a:rPr>
              <a:t>water”</a:t>
            </a:r>
          </a:p>
          <a:p>
            <a:pPr marL="274320" marR="0" lvl="0" indent="-274320" algn="l" defTabSz="914400" rtl="0" eaLnBrk="1" fontAlgn="auto" latinLnBrk="0" hangingPunct="1">
              <a:lnSpc>
                <a:spcPct val="100000"/>
              </a:lnSpc>
              <a:spcBef>
                <a:spcPct val="20000"/>
              </a:spcBef>
              <a:spcAft>
                <a:spcPts val="0"/>
              </a:spcAft>
              <a:buClr>
                <a:srgbClr val="69FFDD"/>
              </a:buClr>
              <a:buSzPct val="95000"/>
              <a:buFont typeface="Wingdings 2"/>
              <a:buChar char=""/>
              <a:tabLst/>
              <a:defRPr/>
            </a:pPr>
            <a:r>
              <a:rPr kumimoji="0" lang="en-GB" sz="2600" b="0" i="0" u="none" strike="noStrike" kern="1200" cap="none" spc="0" normalizeH="0" baseline="0" noProof="0" dirty="0">
                <a:ln>
                  <a:noFill/>
                </a:ln>
                <a:solidFill>
                  <a:prstClr val="black"/>
                </a:solidFill>
                <a:effectLst/>
                <a:uLnTx/>
                <a:uFillTx/>
                <a:latin typeface="Calibri"/>
                <a:ea typeface="+mn-ea"/>
                <a:cs typeface="+mn-cs"/>
              </a:rPr>
              <a:t>But, we have a scarcity problem too… are we missing something?</a:t>
            </a:r>
          </a:p>
        </p:txBody>
      </p:sp>
    </p:spTree>
    <p:extLst>
      <p:ext uri="{BB962C8B-B14F-4D97-AF65-F5344CB8AC3E}">
        <p14:creationId xmlns:p14="http://schemas.microsoft.com/office/powerpoint/2010/main" val="1980696828"/>
      </p:ext>
    </p:extLst>
  </p:cSld>
  <p:clrMapOvr>
    <a:masterClrMapping/>
  </p:clrMapOvr>
  <mc:AlternateContent xmlns:mc="http://schemas.openxmlformats.org/markup-compatibility/2006" xmlns:p14="http://schemas.microsoft.com/office/powerpoint/2010/main">
    <mc:Choice Requires="p14">
      <p:transition spd="slow" p14:dur="2000" advTm="70702"/>
    </mc:Choice>
    <mc:Fallback xmlns="">
      <p:transition spd="slow" advTm="7070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0DDF07-9758-8654-0626-2E2C97556FB8}"/>
              </a:ext>
            </a:extLst>
          </p:cNvPr>
          <p:cNvSpPr>
            <a:spLocks noGrp="1"/>
          </p:cNvSpPr>
          <p:nvPr>
            <p:ph type="title"/>
          </p:nvPr>
        </p:nvSpPr>
        <p:spPr/>
        <p:txBody>
          <a:bodyPr/>
          <a:lstStyle/>
          <a:p>
            <a:r>
              <a:rPr lang="en-GB" dirty="0"/>
              <a:t>How big is this scarcity problem?</a:t>
            </a:r>
          </a:p>
        </p:txBody>
      </p:sp>
      <p:pic>
        <p:nvPicPr>
          <p:cNvPr id="8" name="Picture 7">
            <a:extLst>
              <a:ext uri="{FF2B5EF4-FFF2-40B4-BE49-F238E27FC236}">
                <a16:creationId xmlns:a16="http://schemas.microsoft.com/office/drawing/2014/main" id="{4CB27B45-3CCA-CBF2-85CA-B431702B41B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77008" y="4208801"/>
            <a:ext cx="4949720" cy="1440160"/>
          </a:xfrm>
          <a:prstGeom prst="rect">
            <a:avLst/>
          </a:prstGeom>
        </p:spPr>
      </p:pic>
      <p:sp>
        <p:nvSpPr>
          <p:cNvPr id="9" name="Oval 8">
            <a:extLst>
              <a:ext uri="{FF2B5EF4-FFF2-40B4-BE49-F238E27FC236}">
                <a16:creationId xmlns:a16="http://schemas.microsoft.com/office/drawing/2014/main" id="{7B571B48-9E9A-34AC-36AC-2A200DF63C4E}"/>
              </a:ext>
            </a:extLst>
          </p:cNvPr>
          <p:cNvSpPr/>
          <p:nvPr/>
        </p:nvSpPr>
        <p:spPr>
          <a:xfrm>
            <a:off x="4310989" y="4772915"/>
            <a:ext cx="792088" cy="79208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Apple's Cash Reserves Would Fill 93 Olympic Swimming Pools - The Atlantic">
            <a:extLst>
              <a:ext uri="{FF2B5EF4-FFF2-40B4-BE49-F238E27FC236}">
                <a16:creationId xmlns:a16="http://schemas.microsoft.com/office/drawing/2014/main" id="{F931857C-0CAC-83A6-22E6-3BC7317AF86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71513" y="1619346"/>
            <a:ext cx="6268022" cy="3264595"/>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5">
            <a:extLst>
              <a:ext uri="{FF2B5EF4-FFF2-40B4-BE49-F238E27FC236}">
                <a16:creationId xmlns:a16="http://schemas.microsoft.com/office/drawing/2014/main" id="{168EF2D1-8701-FA8A-FFB4-E5C3CFA436BB}"/>
              </a:ext>
            </a:extLst>
          </p:cNvPr>
          <p:cNvSpPr txBox="1">
            <a:spLocks/>
          </p:cNvSpPr>
          <p:nvPr/>
        </p:nvSpPr>
        <p:spPr>
          <a:xfrm>
            <a:off x="5550304" y="4928881"/>
            <a:ext cx="6510439" cy="647501"/>
          </a:xfrm>
          <a:prstGeom prst="rect">
            <a:avLst/>
          </a:prstGeom>
        </p:spPr>
        <p:txBody>
          <a:bodyPr vert="horz">
            <a:normAutofit/>
          </a:bodyPr>
          <a:lstStyle>
            <a:lvl1pPr marL="274320" indent="-274320" algn="l" rtl="0" eaLnBrk="1" latinLnBrk="0" hangingPunct="1">
              <a:spcBef>
                <a:spcPct val="20000"/>
              </a:spcBef>
              <a:buClr>
                <a:srgbClr val="69FFDD"/>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rgbClr val="69FFDD"/>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rgbClr val="69FFDD"/>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rgbClr val="69FFDD"/>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rgbClr val="69FFDD"/>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dirty="0"/>
              <a:t>2,000 Olympic swimming pools per day…</a:t>
            </a:r>
          </a:p>
        </p:txBody>
      </p:sp>
      <p:pic>
        <p:nvPicPr>
          <p:cNvPr id="2" name="Picture 1">
            <a:extLst>
              <a:ext uri="{FF2B5EF4-FFF2-40B4-BE49-F238E27FC236}">
                <a16:creationId xmlns:a16="http://schemas.microsoft.com/office/drawing/2014/main" id="{FC6F9182-233C-8F83-A2B6-074D8D5DDEF9}"/>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58915" y="1412776"/>
            <a:ext cx="4910336" cy="2663632"/>
          </a:xfrm>
          <a:prstGeom prst="rect">
            <a:avLst/>
          </a:prstGeom>
        </p:spPr>
      </p:pic>
      <p:sp>
        <p:nvSpPr>
          <p:cNvPr id="3" name="Content Placeholder 5">
            <a:extLst>
              <a:ext uri="{FF2B5EF4-FFF2-40B4-BE49-F238E27FC236}">
                <a16:creationId xmlns:a16="http://schemas.microsoft.com/office/drawing/2014/main" id="{8CC90D50-7A5B-C369-4852-99DB63CA3790}"/>
              </a:ext>
            </a:extLst>
          </p:cNvPr>
          <p:cNvSpPr>
            <a:spLocks noGrp="1"/>
          </p:cNvSpPr>
          <p:nvPr>
            <p:ph idx="1"/>
          </p:nvPr>
        </p:nvSpPr>
        <p:spPr>
          <a:xfrm>
            <a:off x="0" y="5992468"/>
            <a:ext cx="12192000" cy="842986"/>
          </a:xfrm>
        </p:spPr>
        <p:txBody>
          <a:bodyPr>
            <a:normAutofit/>
          </a:bodyPr>
          <a:lstStyle/>
          <a:p>
            <a:pPr marL="0" indent="0" algn="ctr">
              <a:buNone/>
            </a:pPr>
            <a:r>
              <a:rPr lang="en-GB" sz="2800" dirty="0"/>
              <a:t>Traditional SuDS can’t really help this problem – but smart SuDS can!</a:t>
            </a:r>
            <a:endParaRPr lang="en-GB" sz="1600" b="1" dirty="0"/>
          </a:p>
        </p:txBody>
      </p:sp>
    </p:spTree>
    <p:custDataLst>
      <p:tags r:id="rId1"/>
    </p:custDataLst>
    <p:extLst>
      <p:ext uri="{BB962C8B-B14F-4D97-AF65-F5344CB8AC3E}">
        <p14:creationId xmlns:p14="http://schemas.microsoft.com/office/powerpoint/2010/main" val="2245168600"/>
      </p:ext>
    </p:extLst>
  </p:cSld>
  <p:clrMapOvr>
    <a:masterClrMapping/>
  </p:clrMapOvr>
  <mc:AlternateContent xmlns:mc="http://schemas.openxmlformats.org/markup-compatibility/2006" xmlns:p14="http://schemas.microsoft.com/office/powerpoint/2010/main">
    <mc:Choice Requires="p14">
      <p:transition spd="slow" p14:dur="2000" advTm="70881"/>
    </mc:Choice>
    <mc:Fallback xmlns="">
      <p:transition spd="slow" advTm="708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EE8408-AFDE-E4C0-8F66-142EBC5D803F}"/>
              </a:ext>
            </a:extLst>
          </p:cNvPr>
          <p:cNvSpPr>
            <a:spLocks noGrp="1"/>
          </p:cNvSpPr>
          <p:nvPr>
            <p:ph type="title"/>
          </p:nvPr>
        </p:nvSpPr>
        <p:spPr/>
        <p:txBody>
          <a:bodyPr/>
          <a:lstStyle/>
          <a:p>
            <a:r>
              <a:rPr lang="en-GB" dirty="0"/>
              <a:t>How does Smart SuDS help?</a:t>
            </a:r>
          </a:p>
        </p:txBody>
      </p:sp>
      <p:sp>
        <p:nvSpPr>
          <p:cNvPr id="6" name="Content Placeholder 5">
            <a:extLst>
              <a:ext uri="{FF2B5EF4-FFF2-40B4-BE49-F238E27FC236}">
                <a16:creationId xmlns:a16="http://schemas.microsoft.com/office/drawing/2014/main" id="{6F76E238-C275-60CB-C94E-9D5309FEF855}"/>
              </a:ext>
            </a:extLst>
          </p:cNvPr>
          <p:cNvSpPr>
            <a:spLocks noGrp="1"/>
          </p:cNvSpPr>
          <p:nvPr>
            <p:ph idx="1"/>
          </p:nvPr>
        </p:nvSpPr>
        <p:spPr>
          <a:xfrm>
            <a:off x="609600" y="1557456"/>
            <a:ext cx="10972800" cy="4319816"/>
          </a:xfrm>
        </p:spPr>
        <p:txBody>
          <a:bodyPr>
            <a:normAutofit/>
          </a:bodyPr>
          <a:lstStyle/>
          <a:p>
            <a:r>
              <a:rPr lang="en-GB" dirty="0"/>
              <a:t>Uses attenuation as storage when attenuation isn’t needed.</a:t>
            </a:r>
          </a:p>
          <a:p>
            <a:endParaRPr lang="en-GB" dirty="0"/>
          </a:p>
          <a:p>
            <a:r>
              <a:rPr lang="en-GB" dirty="0"/>
              <a:t>This can happen at any scale:</a:t>
            </a:r>
          </a:p>
          <a:p>
            <a:endParaRPr lang="en-GB" dirty="0"/>
          </a:p>
          <a:p>
            <a:pPr lvl="1"/>
            <a:r>
              <a:rPr lang="en-GB" dirty="0"/>
              <a:t>Household, residential properties</a:t>
            </a:r>
          </a:p>
          <a:p>
            <a:pPr lvl="1"/>
            <a:endParaRPr lang="en-GB" dirty="0"/>
          </a:p>
          <a:p>
            <a:pPr lvl="1"/>
            <a:r>
              <a:rPr lang="en-GB" dirty="0"/>
              <a:t>Small industrial / commercial properties</a:t>
            </a:r>
          </a:p>
          <a:p>
            <a:pPr lvl="1"/>
            <a:endParaRPr lang="en-GB" dirty="0"/>
          </a:p>
          <a:p>
            <a:pPr lvl="1"/>
            <a:r>
              <a:rPr lang="en-GB" dirty="0"/>
              <a:t>Large buildings / whole housing developments</a:t>
            </a:r>
          </a:p>
        </p:txBody>
      </p:sp>
      <p:pic>
        <p:nvPicPr>
          <p:cNvPr id="9" name="Picture 8" descr="A house with a fence and a garden&#10;&#10;Description automatically generated with medium confidence">
            <a:extLst>
              <a:ext uri="{FF2B5EF4-FFF2-40B4-BE49-F238E27FC236}">
                <a16:creationId xmlns:a16="http://schemas.microsoft.com/office/drawing/2014/main" id="{C8D58B8F-BFCA-FC68-044C-4D59DC3E59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64152" y="2276872"/>
            <a:ext cx="4464496" cy="3348372"/>
          </a:xfrm>
          <a:prstGeom prst="rect">
            <a:avLst/>
          </a:prstGeom>
        </p:spPr>
      </p:pic>
      <p:sp>
        <p:nvSpPr>
          <p:cNvPr id="13" name="TextBox 12">
            <a:extLst>
              <a:ext uri="{FF2B5EF4-FFF2-40B4-BE49-F238E27FC236}">
                <a16:creationId xmlns:a16="http://schemas.microsoft.com/office/drawing/2014/main" id="{EC767F33-6E77-AF33-B287-DC5FDE74EBC5}"/>
              </a:ext>
            </a:extLst>
          </p:cNvPr>
          <p:cNvSpPr txBox="1"/>
          <p:nvPr/>
        </p:nvSpPr>
        <p:spPr>
          <a:xfrm>
            <a:off x="0" y="5975328"/>
            <a:ext cx="12192000" cy="523220"/>
          </a:xfrm>
          <a:prstGeom prst="rect">
            <a:avLst/>
          </a:prstGeom>
          <a:noFill/>
        </p:spPr>
        <p:txBody>
          <a:bodyPr wrap="square">
            <a:spAutoFit/>
          </a:bodyPr>
          <a:lstStyle/>
          <a:p>
            <a:pPr algn="ctr"/>
            <a:r>
              <a:rPr lang="en-GB" sz="2800" dirty="0">
                <a:latin typeface="+mj-lt"/>
              </a:rPr>
              <a:t>Treating attenuation and storage as the same thing doubles the value of SuDS</a:t>
            </a:r>
          </a:p>
        </p:txBody>
      </p:sp>
    </p:spTree>
    <p:extLst>
      <p:ext uri="{BB962C8B-B14F-4D97-AF65-F5344CB8AC3E}">
        <p14:creationId xmlns:p14="http://schemas.microsoft.com/office/powerpoint/2010/main" val="2818630608"/>
      </p:ext>
    </p:extLst>
  </p:cSld>
  <p:clrMapOvr>
    <a:masterClrMapping/>
  </p:clrMapOvr>
  <mc:AlternateContent xmlns:mc="http://schemas.openxmlformats.org/markup-compatibility/2006" xmlns:p14="http://schemas.microsoft.com/office/powerpoint/2010/main">
    <mc:Choice Requires="p14">
      <p:transition spd="slow" p14:dur="2000" advTm="63901"/>
    </mc:Choice>
    <mc:Fallback xmlns="">
      <p:transition spd="slow" advTm="6390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5187EE-C664-E067-D6DB-2CD007DAE612}"/>
              </a:ext>
            </a:extLst>
          </p:cNvPr>
          <p:cNvSpPr>
            <a:spLocks noGrp="1"/>
          </p:cNvSpPr>
          <p:nvPr>
            <p:ph type="title"/>
          </p:nvPr>
        </p:nvSpPr>
        <p:spPr/>
        <p:txBody>
          <a:bodyPr/>
          <a:lstStyle/>
          <a:p>
            <a:r>
              <a:rPr lang="en-GB" dirty="0"/>
              <a:t>Attenuation and storage are interchangeable</a:t>
            </a:r>
          </a:p>
        </p:txBody>
      </p:sp>
      <p:sp>
        <p:nvSpPr>
          <p:cNvPr id="9" name="Content Placeholder 5">
            <a:extLst>
              <a:ext uri="{FF2B5EF4-FFF2-40B4-BE49-F238E27FC236}">
                <a16:creationId xmlns:a16="http://schemas.microsoft.com/office/drawing/2014/main" id="{0368C933-2156-E8BD-0B3E-9E5899EBC499}"/>
              </a:ext>
            </a:extLst>
          </p:cNvPr>
          <p:cNvSpPr txBox="1">
            <a:spLocks/>
          </p:cNvSpPr>
          <p:nvPr/>
        </p:nvSpPr>
        <p:spPr>
          <a:xfrm>
            <a:off x="5951984" y="1648959"/>
            <a:ext cx="6120680" cy="4675642"/>
          </a:xfrm>
          <a:prstGeom prst="rect">
            <a:avLst/>
          </a:prstGeom>
        </p:spPr>
        <p:txBody>
          <a:bodyPr vert="horz">
            <a:normAutofit/>
          </a:bodyPr>
          <a:lstStyle>
            <a:lvl1pPr marL="274320" indent="-274320" algn="l" rtl="0" eaLnBrk="1" latinLnBrk="0" hangingPunct="1">
              <a:spcBef>
                <a:spcPct val="20000"/>
              </a:spcBef>
              <a:buClr>
                <a:srgbClr val="69FFDD"/>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rgbClr val="69FFDD"/>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rgbClr val="69FFDD"/>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rgbClr val="69FFDD"/>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rgbClr val="69FFDD"/>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dirty="0"/>
              <a:t>Shift in mindset:</a:t>
            </a:r>
          </a:p>
          <a:p>
            <a:pPr lvl="1"/>
            <a:r>
              <a:rPr lang="en-GB" dirty="0"/>
              <a:t>Keep water for reuse.</a:t>
            </a:r>
          </a:p>
          <a:p>
            <a:pPr lvl="1"/>
            <a:r>
              <a:rPr lang="en-GB" dirty="0"/>
              <a:t>Release only as necessary.</a:t>
            </a:r>
          </a:p>
          <a:p>
            <a:pPr lvl="1"/>
            <a:endParaRPr lang="en-GB" dirty="0"/>
          </a:p>
          <a:p>
            <a:r>
              <a:rPr lang="en-GB" dirty="0"/>
              <a:t>The process:</a:t>
            </a:r>
          </a:p>
          <a:p>
            <a:pPr lvl="1"/>
            <a:r>
              <a:rPr lang="en-GB" dirty="0"/>
              <a:t>Identify some driving data (forecast)</a:t>
            </a:r>
          </a:p>
          <a:p>
            <a:pPr lvl="1"/>
            <a:r>
              <a:rPr lang="en-GB" dirty="0"/>
              <a:t>Create capacity prior to rainfall (release)</a:t>
            </a:r>
          </a:p>
          <a:p>
            <a:pPr lvl="1"/>
            <a:r>
              <a:rPr lang="en-GB" dirty="0"/>
              <a:t>Monitor performance (improve)</a:t>
            </a:r>
          </a:p>
          <a:p>
            <a:endParaRPr lang="en-GB" dirty="0"/>
          </a:p>
        </p:txBody>
      </p:sp>
      <p:sp>
        <p:nvSpPr>
          <p:cNvPr id="10" name="Content Placeholder 5">
            <a:extLst>
              <a:ext uri="{FF2B5EF4-FFF2-40B4-BE49-F238E27FC236}">
                <a16:creationId xmlns:a16="http://schemas.microsoft.com/office/drawing/2014/main" id="{0E15BE89-A937-9125-F36C-DE08C1983D64}"/>
              </a:ext>
            </a:extLst>
          </p:cNvPr>
          <p:cNvSpPr txBox="1">
            <a:spLocks/>
          </p:cNvSpPr>
          <p:nvPr/>
        </p:nvSpPr>
        <p:spPr>
          <a:xfrm>
            <a:off x="0" y="5992468"/>
            <a:ext cx="12192000" cy="842986"/>
          </a:xfrm>
          <a:prstGeom prst="rect">
            <a:avLst/>
          </a:prstGeom>
        </p:spPr>
        <p:txBody>
          <a:bodyPr vert="horz">
            <a:normAutofit/>
          </a:bodyPr>
          <a:lstStyle>
            <a:lvl1pPr marL="274320" indent="-274320" algn="l" rtl="0" eaLnBrk="1" latinLnBrk="0" hangingPunct="1">
              <a:spcBef>
                <a:spcPct val="20000"/>
              </a:spcBef>
              <a:buClr>
                <a:srgbClr val="69FFDD"/>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rgbClr val="69FFDD"/>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rgbClr val="69FFDD"/>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rgbClr val="69FFDD"/>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rgbClr val="69FFDD"/>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Font typeface="Wingdings 2"/>
              <a:buNone/>
            </a:pPr>
            <a:r>
              <a:rPr lang="en-GB" sz="2800" b="1" dirty="0"/>
              <a:t>Changing the way we think about SuDS gives us enormous potential</a:t>
            </a:r>
            <a:endParaRPr lang="en-GB" sz="1600" b="1" dirty="0"/>
          </a:p>
        </p:txBody>
      </p:sp>
      <p:pic>
        <p:nvPicPr>
          <p:cNvPr id="12" name="Picture 11">
            <a:extLst>
              <a:ext uri="{FF2B5EF4-FFF2-40B4-BE49-F238E27FC236}">
                <a16:creationId xmlns:a16="http://schemas.microsoft.com/office/drawing/2014/main" id="{D80A34F8-0ADB-0CB7-B385-D282E43CCE0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79376" y="1648959"/>
            <a:ext cx="5184576" cy="4109725"/>
          </a:xfrm>
          <a:prstGeom prst="rect">
            <a:avLst/>
          </a:prstGeom>
        </p:spPr>
      </p:pic>
    </p:spTree>
    <p:extLst>
      <p:ext uri="{BB962C8B-B14F-4D97-AF65-F5344CB8AC3E}">
        <p14:creationId xmlns:p14="http://schemas.microsoft.com/office/powerpoint/2010/main" val="4039407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D852E-5EB3-AE51-995A-43159BEA4CC8}"/>
            </a:ext>
          </a:extLst>
        </p:cNvPr>
        <p:cNvGrpSpPr/>
        <p:nvPr/>
      </p:nvGrpSpPr>
      <p:grpSpPr>
        <a:xfrm>
          <a:off x="0" y="0"/>
          <a:ext cx="0" cy="0"/>
          <a:chOff x="0" y="0"/>
          <a:chExt cx="0" cy="0"/>
        </a:xfrm>
      </p:grpSpPr>
      <p:pic>
        <p:nvPicPr>
          <p:cNvPr id="85" name="Picture 84">
            <a:extLst>
              <a:ext uri="{FF2B5EF4-FFF2-40B4-BE49-F238E27FC236}">
                <a16:creationId xmlns:a16="http://schemas.microsoft.com/office/drawing/2014/main" id="{1B8B7F7A-95D9-4D39-9353-B93AF6239A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75420" y="2343380"/>
            <a:ext cx="1301107" cy="1637687"/>
          </a:xfrm>
          <a:prstGeom prst="rect">
            <a:avLst/>
          </a:prstGeom>
        </p:spPr>
      </p:pic>
      <p:sp>
        <p:nvSpPr>
          <p:cNvPr id="5" name="Title 4">
            <a:extLst>
              <a:ext uri="{FF2B5EF4-FFF2-40B4-BE49-F238E27FC236}">
                <a16:creationId xmlns:a16="http://schemas.microsoft.com/office/drawing/2014/main" id="{906D0E08-5195-4152-BBAA-CCE657FEA3C5}"/>
              </a:ext>
            </a:extLst>
          </p:cNvPr>
          <p:cNvSpPr>
            <a:spLocks noGrp="1"/>
          </p:cNvSpPr>
          <p:nvPr>
            <p:ph type="title"/>
          </p:nvPr>
        </p:nvSpPr>
        <p:spPr/>
        <p:txBody>
          <a:bodyPr/>
          <a:lstStyle/>
          <a:p>
            <a:r>
              <a:rPr lang="en-GB" dirty="0"/>
              <a:t>Residential example </a:t>
            </a:r>
          </a:p>
        </p:txBody>
      </p:sp>
      <p:pic>
        <p:nvPicPr>
          <p:cNvPr id="25" name="Picture 24">
            <a:extLst>
              <a:ext uri="{FF2B5EF4-FFF2-40B4-BE49-F238E27FC236}">
                <a16:creationId xmlns:a16="http://schemas.microsoft.com/office/drawing/2014/main" id="{B598B27D-7816-F1AC-CD09-31F752EDA0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5400" y="2347030"/>
            <a:ext cx="1290696" cy="1624583"/>
          </a:xfrm>
          <a:prstGeom prst="rect">
            <a:avLst/>
          </a:prstGeom>
        </p:spPr>
      </p:pic>
      <p:pic>
        <p:nvPicPr>
          <p:cNvPr id="30" name="Graphic 29" descr="Cloud With Lightning And Rain with solid fill">
            <a:extLst>
              <a:ext uri="{FF2B5EF4-FFF2-40B4-BE49-F238E27FC236}">
                <a16:creationId xmlns:a16="http://schemas.microsoft.com/office/drawing/2014/main" id="{A4B57639-3AF1-4607-94C1-AA07D09200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32258" y="1196752"/>
            <a:ext cx="914400" cy="914400"/>
          </a:xfrm>
          <a:prstGeom prst="rect">
            <a:avLst/>
          </a:prstGeom>
        </p:spPr>
      </p:pic>
      <p:pic>
        <p:nvPicPr>
          <p:cNvPr id="32" name="Graphic 31" descr="Dim (Medium Sun) with solid fill">
            <a:extLst>
              <a:ext uri="{FF2B5EF4-FFF2-40B4-BE49-F238E27FC236}">
                <a16:creationId xmlns:a16="http://schemas.microsoft.com/office/drawing/2014/main" id="{789342F4-F1B3-482B-9ABD-302200CCDC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7462" y="1196752"/>
            <a:ext cx="914400" cy="914400"/>
          </a:xfrm>
          <a:prstGeom prst="rect">
            <a:avLst/>
          </a:prstGeom>
        </p:spPr>
      </p:pic>
      <p:pic>
        <p:nvPicPr>
          <p:cNvPr id="34" name="Graphic 33" descr="Partial sun with solid fill">
            <a:extLst>
              <a:ext uri="{FF2B5EF4-FFF2-40B4-BE49-F238E27FC236}">
                <a16:creationId xmlns:a16="http://schemas.microsoft.com/office/drawing/2014/main" id="{0BFB6DDA-145B-4D6E-959D-F1CB7C98ECA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39860" y="1196752"/>
            <a:ext cx="914400" cy="914400"/>
          </a:xfrm>
          <a:prstGeom prst="rect">
            <a:avLst/>
          </a:prstGeom>
        </p:spPr>
      </p:pic>
      <p:pic>
        <p:nvPicPr>
          <p:cNvPr id="36" name="Graphic 35" descr="Arrow Right with solid fill">
            <a:extLst>
              <a:ext uri="{FF2B5EF4-FFF2-40B4-BE49-F238E27FC236}">
                <a16:creationId xmlns:a16="http://schemas.microsoft.com/office/drawing/2014/main" id="{F1B53A74-AEBB-098E-9DFB-ED8362E8794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43661" y="1196752"/>
            <a:ext cx="914400" cy="914400"/>
          </a:xfrm>
          <a:prstGeom prst="rect">
            <a:avLst/>
          </a:prstGeom>
        </p:spPr>
      </p:pic>
      <p:pic>
        <p:nvPicPr>
          <p:cNvPr id="37" name="Graphic 36" descr="Arrow Right with solid fill">
            <a:extLst>
              <a:ext uri="{FF2B5EF4-FFF2-40B4-BE49-F238E27FC236}">
                <a16:creationId xmlns:a16="http://schemas.microsoft.com/office/drawing/2014/main" id="{8EA67491-E0B7-8212-6B2B-69435C7182B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36059" y="1196752"/>
            <a:ext cx="914400" cy="914400"/>
          </a:xfrm>
          <a:prstGeom prst="rect">
            <a:avLst/>
          </a:prstGeom>
        </p:spPr>
      </p:pic>
      <p:pic>
        <p:nvPicPr>
          <p:cNvPr id="39" name="Graphic 38" descr="Arrow Right with solid fill">
            <a:extLst>
              <a:ext uri="{FF2B5EF4-FFF2-40B4-BE49-F238E27FC236}">
                <a16:creationId xmlns:a16="http://schemas.microsoft.com/office/drawing/2014/main" id="{3FF31479-32A1-BC8F-3848-ED40DE7F93C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828457" y="1196752"/>
            <a:ext cx="914400" cy="914400"/>
          </a:xfrm>
          <a:prstGeom prst="rect">
            <a:avLst/>
          </a:prstGeom>
        </p:spPr>
      </p:pic>
      <p:pic>
        <p:nvPicPr>
          <p:cNvPr id="40" name="Graphic 39" descr="Dim (Medium Sun) with solid fill">
            <a:extLst>
              <a:ext uri="{FF2B5EF4-FFF2-40B4-BE49-F238E27FC236}">
                <a16:creationId xmlns:a16="http://schemas.microsoft.com/office/drawing/2014/main" id="{3145C9D5-4078-0899-39F5-C4886DE32B3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09454" y="1196752"/>
            <a:ext cx="914400" cy="914400"/>
          </a:xfrm>
          <a:prstGeom prst="rect">
            <a:avLst/>
          </a:prstGeom>
        </p:spPr>
      </p:pic>
      <p:pic>
        <p:nvPicPr>
          <p:cNvPr id="43" name="Picture 42">
            <a:extLst>
              <a:ext uri="{FF2B5EF4-FFF2-40B4-BE49-F238E27FC236}">
                <a16:creationId xmlns:a16="http://schemas.microsoft.com/office/drawing/2014/main" id="{06FECA41-78C8-E424-2D8F-9B6FFC121B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75644" y="2333926"/>
            <a:ext cx="1301107" cy="1637687"/>
          </a:xfrm>
          <a:prstGeom prst="rect">
            <a:avLst/>
          </a:prstGeom>
        </p:spPr>
      </p:pic>
      <p:pic>
        <p:nvPicPr>
          <p:cNvPr id="46" name="Picture 45">
            <a:extLst>
              <a:ext uri="{FF2B5EF4-FFF2-40B4-BE49-F238E27FC236}">
                <a16:creationId xmlns:a16="http://schemas.microsoft.com/office/drawing/2014/main" id="{A12515A0-54D6-FE06-37CB-1FA43D159BB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666299" y="2344601"/>
            <a:ext cx="1292627" cy="1627012"/>
          </a:xfrm>
          <a:prstGeom prst="rect">
            <a:avLst/>
          </a:prstGeom>
        </p:spPr>
      </p:pic>
      <p:cxnSp>
        <p:nvCxnSpPr>
          <p:cNvPr id="48" name="Straight Arrow Connector 47">
            <a:extLst>
              <a:ext uri="{FF2B5EF4-FFF2-40B4-BE49-F238E27FC236}">
                <a16:creationId xmlns:a16="http://schemas.microsoft.com/office/drawing/2014/main" id="{807531F5-7635-8A9A-4DEB-65367315D2B2}"/>
              </a:ext>
            </a:extLst>
          </p:cNvPr>
          <p:cNvCxnSpPr>
            <a:cxnSpLocks/>
          </p:cNvCxnSpPr>
          <p:nvPr/>
        </p:nvCxnSpPr>
        <p:spPr>
          <a:xfrm>
            <a:off x="2567608" y="2333926"/>
            <a:ext cx="0" cy="1021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B966A9F-1AAD-4AAB-F185-9F43A5EBD6B6}"/>
              </a:ext>
            </a:extLst>
          </p:cNvPr>
          <p:cNvCxnSpPr>
            <a:cxnSpLocks/>
          </p:cNvCxnSpPr>
          <p:nvPr/>
        </p:nvCxnSpPr>
        <p:spPr>
          <a:xfrm flipV="1">
            <a:off x="4580300" y="2484374"/>
            <a:ext cx="0" cy="9180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9" name="Picture 58">
            <a:extLst>
              <a:ext uri="{FF2B5EF4-FFF2-40B4-BE49-F238E27FC236}">
                <a16:creationId xmlns:a16="http://schemas.microsoft.com/office/drawing/2014/main" id="{B1ECEB10-A6CB-93FE-62A3-DC7B691DF2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1306" y="2347030"/>
            <a:ext cx="1290696" cy="1624583"/>
          </a:xfrm>
          <a:prstGeom prst="rect">
            <a:avLst/>
          </a:prstGeom>
        </p:spPr>
      </p:pic>
      <p:pic>
        <p:nvPicPr>
          <p:cNvPr id="64" name="Graphic 63" descr="Cloud With Lightning And Rain with solid fill">
            <a:extLst>
              <a:ext uri="{FF2B5EF4-FFF2-40B4-BE49-F238E27FC236}">
                <a16:creationId xmlns:a16="http://schemas.microsoft.com/office/drawing/2014/main" id="{0AF2525A-8EF3-4EBD-88CE-C40D796676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17054" y="1196752"/>
            <a:ext cx="914400" cy="914400"/>
          </a:xfrm>
          <a:prstGeom prst="rect">
            <a:avLst/>
          </a:prstGeom>
        </p:spPr>
      </p:pic>
      <p:pic>
        <p:nvPicPr>
          <p:cNvPr id="65" name="Graphic 64" descr="Partial sun with solid fill">
            <a:extLst>
              <a:ext uri="{FF2B5EF4-FFF2-40B4-BE49-F238E27FC236}">
                <a16:creationId xmlns:a16="http://schemas.microsoft.com/office/drawing/2014/main" id="{679C9CB6-17B2-EAB3-B519-D5945019FC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24656" y="1196752"/>
            <a:ext cx="914400" cy="914400"/>
          </a:xfrm>
          <a:prstGeom prst="rect">
            <a:avLst/>
          </a:prstGeom>
        </p:spPr>
      </p:pic>
      <p:pic>
        <p:nvPicPr>
          <p:cNvPr id="66" name="Graphic 65" descr="Arrow Right with solid fill">
            <a:extLst>
              <a:ext uri="{FF2B5EF4-FFF2-40B4-BE49-F238E27FC236}">
                <a16:creationId xmlns:a16="http://schemas.microsoft.com/office/drawing/2014/main" id="{61DD18D0-5F08-F660-3974-4C09D7EF2B3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820855" y="1196752"/>
            <a:ext cx="914400" cy="914400"/>
          </a:xfrm>
          <a:prstGeom prst="rect">
            <a:avLst/>
          </a:prstGeom>
        </p:spPr>
      </p:pic>
      <p:pic>
        <p:nvPicPr>
          <p:cNvPr id="67" name="Graphic 66" descr="Arrow Right with solid fill">
            <a:extLst>
              <a:ext uri="{FF2B5EF4-FFF2-40B4-BE49-F238E27FC236}">
                <a16:creationId xmlns:a16="http://schemas.microsoft.com/office/drawing/2014/main" id="{F8C4C441-B2A5-72D6-0699-1D7CB898383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13253" y="1196752"/>
            <a:ext cx="914400" cy="914400"/>
          </a:xfrm>
          <a:prstGeom prst="rect">
            <a:avLst/>
          </a:prstGeom>
        </p:spPr>
      </p:pic>
      <p:cxnSp>
        <p:nvCxnSpPr>
          <p:cNvPr id="70" name="Straight Arrow Connector 69">
            <a:extLst>
              <a:ext uri="{FF2B5EF4-FFF2-40B4-BE49-F238E27FC236}">
                <a16:creationId xmlns:a16="http://schemas.microsoft.com/office/drawing/2014/main" id="{E1FB38A7-11CE-84D6-48FF-77ED19C2D2F8}"/>
              </a:ext>
            </a:extLst>
          </p:cNvPr>
          <p:cNvCxnSpPr>
            <a:cxnSpLocks/>
          </p:cNvCxnSpPr>
          <p:nvPr/>
        </p:nvCxnSpPr>
        <p:spPr>
          <a:xfrm flipV="1">
            <a:off x="8567960" y="2739752"/>
            <a:ext cx="0" cy="576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04EB6A36-A451-319B-AF66-46D1C008582F}"/>
              </a:ext>
            </a:extLst>
          </p:cNvPr>
          <p:cNvCxnSpPr>
            <a:cxnSpLocks/>
          </p:cNvCxnSpPr>
          <p:nvPr/>
        </p:nvCxnSpPr>
        <p:spPr>
          <a:xfrm>
            <a:off x="6659892" y="2556502"/>
            <a:ext cx="0" cy="798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0C59F389-6531-B452-627B-AC300EB10A28}"/>
              </a:ext>
            </a:extLst>
          </p:cNvPr>
          <p:cNvSpPr txBox="1"/>
          <p:nvPr/>
        </p:nvSpPr>
        <p:spPr>
          <a:xfrm>
            <a:off x="1464347" y="1786363"/>
            <a:ext cx="1637976" cy="523220"/>
          </a:xfrm>
          <a:prstGeom prst="rect">
            <a:avLst/>
          </a:prstGeom>
          <a:noFill/>
        </p:spPr>
        <p:txBody>
          <a:bodyPr wrap="square" rtlCol="0">
            <a:spAutoFit/>
          </a:bodyPr>
          <a:lstStyle/>
          <a:p>
            <a:pPr algn="ctr"/>
            <a:r>
              <a:rPr lang="en-GB" sz="1400" dirty="0">
                <a:latin typeface="+mj-lt"/>
              </a:rPr>
              <a:t>4mm rainfall forecast</a:t>
            </a:r>
          </a:p>
        </p:txBody>
      </p:sp>
      <p:sp>
        <p:nvSpPr>
          <p:cNvPr id="82" name="TextBox 81">
            <a:extLst>
              <a:ext uri="{FF2B5EF4-FFF2-40B4-BE49-F238E27FC236}">
                <a16:creationId xmlns:a16="http://schemas.microsoft.com/office/drawing/2014/main" id="{B70BDF04-DC04-C90F-F227-480CAF93913D}"/>
              </a:ext>
            </a:extLst>
          </p:cNvPr>
          <p:cNvSpPr txBox="1"/>
          <p:nvPr/>
        </p:nvSpPr>
        <p:spPr>
          <a:xfrm rot="16200000">
            <a:off x="-650570" y="2989590"/>
            <a:ext cx="1880554" cy="646331"/>
          </a:xfrm>
          <a:prstGeom prst="rect">
            <a:avLst/>
          </a:prstGeom>
          <a:noFill/>
        </p:spPr>
        <p:txBody>
          <a:bodyPr wrap="square" rtlCol="0">
            <a:spAutoFit/>
          </a:bodyPr>
          <a:lstStyle/>
          <a:p>
            <a:pPr algn="ctr"/>
            <a:r>
              <a:rPr lang="en-GB" dirty="0">
                <a:latin typeface="+mj-lt"/>
              </a:rPr>
              <a:t>Intellistorm® smart water butt</a:t>
            </a:r>
          </a:p>
        </p:txBody>
      </p:sp>
      <p:pic>
        <p:nvPicPr>
          <p:cNvPr id="86" name="Picture 85">
            <a:extLst>
              <a:ext uri="{FF2B5EF4-FFF2-40B4-BE49-F238E27FC236}">
                <a16:creationId xmlns:a16="http://schemas.microsoft.com/office/drawing/2014/main" id="{28B7A1F8-481C-879B-B0CE-8C9AA8580B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6280" y="2333926"/>
            <a:ext cx="1290696" cy="1624583"/>
          </a:xfrm>
          <a:prstGeom prst="rect">
            <a:avLst/>
          </a:prstGeom>
        </p:spPr>
      </p:pic>
      <p:sp>
        <p:nvSpPr>
          <p:cNvPr id="2" name="TextBox 1">
            <a:extLst>
              <a:ext uri="{FF2B5EF4-FFF2-40B4-BE49-F238E27FC236}">
                <a16:creationId xmlns:a16="http://schemas.microsoft.com/office/drawing/2014/main" id="{C754E7CE-4876-2850-77AC-B94A838617FB}"/>
              </a:ext>
            </a:extLst>
          </p:cNvPr>
          <p:cNvSpPr txBox="1"/>
          <p:nvPr/>
        </p:nvSpPr>
        <p:spPr>
          <a:xfrm>
            <a:off x="-63169" y="4104300"/>
            <a:ext cx="12044190" cy="400110"/>
          </a:xfrm>
          <a:prstGeom prst="rect">
            <a:avLst/>
          </a:prstGeom>
          <a:noFill/>
        </p:spPr>
        <p:txBody>
          <a:bodyPr wrap="square" rtlCol="0">
            <a:spAutoFit/>
          </a:bodyPr>
          <a:lstStyle/>
          <a:p>
            <a:pPr algn="ctr"/>
            <a:r>
              <a:rPr lang="en-GB" sz="2000" b="1" dirty="0">
                <a:latin typeface="+mj-lt"/>
              </a:rPr>
              <a:t>Tank always has water for reuse + always capacity for rainfall = best of both worlds!</a:t>
            </a:r>
          </a:p>
        </p:txBody>
      </p:sp>
      <p:grpSp>
        <p:nvGrpSpPr>
          <p:cNvPr id="9" name="Group 8">
            <a:extLst>
              <a:ext uri="{FF2B5EF4-FFF2-40B4-BE49-F238E27FC236}">
                <a16:creationId xmlns:a16="http://schemas.microsoft.com/office/drawing/2014/main" id="{187621F4-6A58-21B6-2FB9-1A3B365DFDCA}"/>
              </a:ext>
            </a:extLst>
          </p:cNvPr>
          <p:cNvGrpSpPr/>
          <p:nvPr/>
        </p:nvGrpSpPr>
        <p:grpSpPr>
          <a:xfrm>
            <a:off x="1964114" y="2749282"/>
            <a:ext cx="307777" cy="1211719"/>
            <a:chOff x="1991085" y="1825062"/>
            <a:chExt cx="307777" cy="1211719"/>
          </a:xfrm>
        </p:grpSpPr>
        <p:cxnSp>
          <p:nvCxnSpPr>
            <p:cNvPr id="10" name="Straight Arrow Connector 9">
              <a:extLst>
                <a:ext uri="{FF2B5EF4-FFF2-40B4-BE49-F238E27FC236}">
                  <a16:creationId xmlns:a16="http://schemas.microsoft.com/office/drawing/2014/main" id="{77EA95D8-6C0C-89A0-A92E-B64A385EE3C8}"/>
                </a:ext>
              </a:extLst>
            </p:cNvPr>
            <p:cNvCxnSpPr>
              <a:cxnSpLocks/>
            </p:cNvCxnSpPr>
            <p:nvPr/>
          </p:nvCxnSpPr>
          <p:spPr>
            <a:xfrm>
              <a:off x="2063552" y="1825062"/>
              <a:ext cx="0" cy="1211719"/>
            </a:xfrm>
            <a:prstGeom prst="straightConnector1">
              <a:avLst/>
            </a:prstGeom>
            <a:ln w="22225">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6ED9A5B-CDB6-93C3-C520-80A8CDC968CD}"/>
                </a:ext>
              </a:extLst>
            </p:cNvPr>
            <p:cNvSpPr txBox="1"/>
            <p:nvPr/>
          </p:nvSpPr>
          <p:spPr>
            <a:xfrm rot="16200000">
              <a:off x="1621420" y="2277032"/>
              <a:ext cx="1047107" cy="307777"/>
            </a:xfrm>
            <a:prstGeom prst="rect">
              <a:avLst/>
            </a:prstGeom>
            <a:noFill/>
          </p:spPr>
          <p:txBody>
            <a:bodyPr wrap="square" rtlCol="0">
              <a:spAutoFit/>
            </a:bodyPr>
            <a:lstStyle/>
            <a:p>
              <a:pPr algn="ctr"/>
              <a:r>
                <a:rPr lang="en-GB" sz="1400" dirty="0">
                  <a:latin typeface="+mj-lt"/>
                </a:rPr>
                <a:t>75%</a:t>
              </a:r>
            </a:p>
          </p:txBody>
        </p:sp>
      </p:grpSp>
      <p:sp>
        <p:nvSpPr>
          <p:cNvPr id="12" name="TextBox 11">
            <a:extLst>
              <a:ext uri="{FF2B5EF4-FFF2-40B4-BE49-F238E27FC236}">
                <a16:creationId xmlns:a16="http://schemas.microsoft.com/office/drawing/2014/main" id="{3B644047-DF16-4E51-DFEB-AF4D12A2C68E}"/>
              </a:ext>
            </a:extLst>
          </p:cNvPr>
          <p:cNvSpPr txBox="1"/>
          <p:nvPr/>
        </p:nvSpPr>
        <p:spPr>
          <a:xfrm>
            <a:off x="5466669" y="1773112"/>
            <a:ext cx="1637976" cy="523220"/>
          </a:xfrm>
          <a:prstGeom prst="rect">
            <a:avLst/>
          </a:prstGeom>
          <a:noFill/>
        </p:spPr>
        <p:txBody>
          <a:bodyPr wrap="square" rtlCol="0">
            <a:spAutoFit/>
          </a:bodyPr>
          <a:lstStyle/>
          <a:p>
            <a:pPr algn="ctr"/>
            <a:r>
              <a:rPr lang="en-GB" sz="1400" dirty="0">
                <a:latin typeface="+mj-lt"/>
              </a:rPr>
              <a:t>4mm rainfall forecast</a:t>
            </a:r>
          </a:p>
        </p:txBody>
      </p:sp>
      <p:pic>
        <p:nvPicPr>
          <p:cNvPr id="3" name="Picture 2" descr="A rain barrel outside of a building&#10;&#10;Description automatically generated">
            <a:extLst>
              <a:ext uri="{FF2B5EF4-FFF2-40B4-BE49-F238E27FC236}">
                <a16:creationId xmlns:a16="http://schemas.microsoft.com/office/drawing/2014/main" id="{AA065C44-B173-1D88-0A57-29160F21F880}"/>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832548" y="4669448"/>
            <a:ext cx="1261478" cy="1842100"/>
          </a:xfrm>
          <a:prstGeom prst="rect">
            <a:avLst/>
          </a:prstGeom>
        </p:spPr>
      </p:pic>
      <p:pic>
        <p:nvPicPr>
          <p:cNvPr id="6" name="Picture 5" descr="A large black barrel with a black pipe attached to a brick wall&#10;&#10;Description automatically generated">
            <a:extLst>
              <a:ext uri="{FF2B5EF4-FFF2-40B4-BE49-F238E27FC236}">
                <a16:creationId xmlns:a16="http://schemas.microsoft.com/office/drawing/2014/main" id="{BAAB51E7-720A-2519-817F-441CE19EE300}"/>
              </a:ext>
            </a:extLst>
          </p:cNvPr>
          <p:cNvPicPr>
            <a:picLocks noChangeAspect="1"/>
          </p:cNvPicPr>
          <p:nvPr/>
        </p:nvPicPr>
        <p:blipFill>
          <a:blip r:embed="rId15" cstate="screen">
            <a:extLst>
              <a:ext uri="{28A0092B-C50C-407E-A947-70E740481C1C}">
                <a14:useLocalDpi xmlns:a14="http://schemas.microsoft.com/office/drawing/2010/main"/>
              </a:ext>
            </a:extLst>
          </a:blip>
          <a:srcRect l="-8807" r="-1"/>
          <a:stretch/>
        </p:blipFill>
        <p:spPr>
          <a:xfrm>
            <a:off x="3008380" y="4669448"/>
            <a:ext cx="1390645" cy="1828144"/>
          </a:xfrm>
          <a:prstGeom prst="rect">
            <a:avLst/>
          </a:prstGeom>
        </p:spPr>
      </p:pic>
      <p:pic>
        <p:nvPicPr>
          <p:cNvPr id="14" name="Picture 13" descr="A brick building with a black garbage can&#10;&#10;Description automatically generated">
            <a:extLst>
              <a:ext uri="{FF2B5EF4-FFF2-40B4-BE49-F238E27FC236}">
                <a16:creationId xmlns:a16="http://schemas.microsoft.com/office/drawing/2014/main" id="{086A875B-4C48-8F47-9DEC-265F91FA5F28}"/>
              </a:ext>
            </a:extLst>
          </p:cNvPr>
          <p:cNvPicPr>
            <a:picLocks noChangeAspect="1"/>
          </p:cNvPicPr>
          <p:nvPr/>
        </p:nvPicPr>
        <p:blipFill>
          <a:blip r:embed="rId16" cstate="screen">
            <a:extLst>
              <a:ext uri="{28A0092B-C50C-407E-A947-70E740481C1C}">
                <a14:useLocalDpi xmlns:a14="http://schemas.microsoft.com/office/drawing/2010/main"/>
              </a:ext>
            </a:extLst>
          </a:blip>
          <a:srcRect/>
          <a:stretch/>
        </p:blipFill>
        <p:spPr>
          <a:xfrm>
            <a:off x="2138682" y="4669448"/>
            <a:ext cx="936699" cy="1843164"/>
          </a:xfrm>
          <a:prstGeom prst="rect">
            <a:avLst/>
          </a:prstGeom>
        </p:spPr>
      </p:pic>
      <p:pic>
        <p:nvPicPr>
          <p:cNvPr id="15" name="Picture 14" descr="A green garbage can with a solar panel attached to it&#10;&#10;Description automatically generated">
            <a:extLst>
              <a:ext uri="{FF2B5EF4-FFF2-40B4-BE49-F238E27FC236}">
                <a16:creationId xmlns:a16="http://schemas.microsoft.com/office/drawing/2014/main" id="{C734EF9D-D29C-5E2F-04ED-A190F26E049A}"/>
              </a:ext>
            </a:extLst>
          </p:cNvPr>
          <p:cNvPicPr>
            <a:picLocks noChangeAspect="1"/>
          </p:cNvPicPr>
          <p:nvPr/>
        </p:nvPicPr>
        <p:blipFill>
          <a:blip r:embed="rId17" cstate="screen">
            <a:extLst>
              <a:ext uri="{28A0092B-C50C-407E-A947-70E740481C1C}">
                <a14:useLocalDpi xmlns:a14="http://schemas.microsoft.com/office/drawing/2010/main"/>
              </a:ext>
            </a:extLst>
          </a:blip>
          <a:srcRect/>
          <a:stretch/>
        </p:blipFill>
        <p:spPr>
          <a:xfrm>
            <a:off x="4432643" y="4657882"/>
            <a:ext cx="1043762" cy="1828144"/>
          </a:xfrm>
          <a:prstGeom prst="rect">
            <a:avLst/>
          </a:prstGeom>
        </p:spPr>
      </p:pic>
      <p:pic>
        <p:nvPicPr>
          <p:cNvPr id="17" name="Picture 16" descr="A house with a solar panel&#10;&#10;Description automatically generated">
            <a:extLst>
              <a:ext uri="{FF2B5EF4-FFF2-40B4-BE49-F238E27FC236}">
                <a16:creationId xmlns:a16="http://schemas.microsoft.com/office/drawing/2014/main" id="{350DA350-869E-EA36-F867-02767C34CFFD}"/>
              </a:ext>
            </a:extLst>
          </p:cNvPr>
          <p:cNvPicPr>
            <a:picLocks noChangeAspect="1"/>
          </p:cNvPicPr>
          <p:nvPr/>
        </p:nvPicPr>
        <p:blipFill>
          <a:blip r:embed="rId18" cstate="screen">
            <a:extLst>
              <a:ext uri="{28A0092B-C50C-407E-A947-70E740481C1C}">
                <a14:useLocalDpi xmlns:a14="http://schemas.microsoft.com/office/drawing/2010/main"/>
              </a:ext>
            </a:extLst>
          </a:blip>
          <a:srcRect/>
          <a:stretch/>
        </p:blipFill>
        <p:spPr>
          <a:xfrm>
            <a:off x="5528532" y="4669448"/>
            <a:ext cx="764151" cy="1816578"/>
          </a:xfrm>
          <a:prstGeom prst="rect">
            <a:avLst/>
          </a:prstGeom>
        </p:spPr>
      </p:pic>
      <p:pic>
        <p:nvPicPr>
          <p:cNvPr id="19" name="Picture 18" descr="A green barrel with a black lid&#10;&#10;Description automatically generated">
            <a:extLst>
              <a:ext uri="{FF2B5EF4-FFF2-40B4-BE49-F238E27FC236}">
                <a16:creationId xmlns:a16="http://schemas.microsoft.com/office/drawing/2014/main" id="{28032230-57D1-5A3E-B7C9-2414E04F4721}"/>
              </a:ext>
            </a:extLst>
          </p:cNvPr>
          <p:cNvPicPr>
            <a:picLocks noChangeAspect="1"/>
          </p:cNvPicPr>
          <p:nvPr/>
        </p:nvPicPr>
        <p:blipFill>
          <a:blip r:embed="rId19" cstate="screen">
            <a:extLst>
              <a:ext uri="{28A0092B-C50C-407E-A947-70E740481C1C}">
                <a14:useLocalDpi xmlns:a14="http://schemas.microsoft.com/office/drawing/2010/main"/>
              </a:ext>
            </a:extLst>
          </a:blip>
          <a:srcRect/>
          <a:stretch/>
        </p:blipFill>
        <p:spPr>
          <a:xfrm>
            <a:off x="6342833" y="4718228"/>
            <a:ext cx="936699" cy="1793319"/>
          </a:xfrm>
          <a:prstGeom prst="rect">
            <a:avLst/>
          </a:prstGeom>
        </p:spPr>
      </p:pic>
      <p:pic>
        <p:nvPicPr>
          <p:cNvPr id="23" name="Picture 22" descr="A rain barrel outside of a brick building&#10;&#10;Description automatically generated">
            <a:extLst>
              <a:ext uri="{FF2B5EF4-FFF2-40B4-BE49-F238E27FC236}">
                <a16:creationId xmlns:a16="http://schemas.microsoft.com/office/drawing/2014/main" id="{06EE72F0-AA53-D3FD-F618-CBF934F2E287}"/>
              </a:ext>
            </a:extLst>
          </p:cNvPr>
          <p:cNvPicPr>
            <a:picLocks noChangeAspect="1"/>
          </p:cNvPicPr>
          <p:nvPr/>
        </p:nvPicPr>
        <p:blipFill>
          <a:blip r:embed="rId20" cstate="screen">
            <a:extLst>
              <a:ext uri="{28A0092B-C50C-407E-A947-70E740481C1C}">
                <a14:useLocalDpi xmlns:a14="http://schemas.microsoft.com/office/drawing/2010/main"/>
              </a:ext>
            </a:extLst>
          </a:blip>
          <a:srcRect/>
          <a:stretch/>
        </p:blipFill>
        <p:spPr>
          <a:xfrm>
            <a:off x="7304157" y="4657881"/>
            <a:ext cx="1185113" cy="1858285"/>
          </a:xfrm>
          <a:prstGeom prst="rect">
            <a:avLst/>
          </a:prstGeom>
        </p:spPr>
      </p:pic>
      <p:pic>
        <p:nvPicPr>
          <p:cNvPr id="26" name="Picture 25" descr="A garbage can next to a fence&#10;&#10;Description automatically generated">
            <a:extLst>
              <a:ext uri="{FF2B5EF4-FFF2-40B4-BE49-F238E27FC236}">
                <a16:creationId xmlns:a16="http://schemas.microsoft.com/office/drawing/2014/main" id="{1DC82376-0AB0-5991-1B25-08E5146C423D}"/>
              </a:ext>
            </a:extLst>
          </p:cNvPr>
          <p:cNvPicPr>
            <a:picLocks noChangeAspect="1"/>
          </p:cNvPicPr>
          <p:nvPr/>
        </p:nvPicPr>
        <p:blipFill>
          <a:blip r:embed="rId21" cstate="screen">
            <a:extLst>
              <a:ext uri="{28A0092B-C50C-407E-A947-70E740481C1C}">
                <a14:useLocalDpi xmlns:a14="http://schemas.microsoft.com/office/drawing/2010/main"/>
              </a:ext>
            </a:extLst>
          </a:blip>
          <a:srcRect/>
          <a:stretch/>
        </p:blipFill>
        <p:spPr>
          <a:xfrm>
            <a:off x="8535322" y="4653136"/>
            <a:ext cx="1396344" cy="1867657"/>
          </a:xfrm>
          <a:prstGeom prst="rect">
            <a:avLst/>
          </a:prstGeom>
        </p:spPr>
      </p:pic>
      <p:pic>
        <p:nvPicPr>
          <p:cNvPr id="31" name="Picture 30" descr="A rain barrel with a solar panel attached to it&#10;&#10;Description automatically generated">
            <a:extLst>
              <a:ext uri="{FF2B5EF4-FFF2-40B4-BE49-F238E27FC236}">
                <a16:creationId xmlns:a16="http://schemas.microsoft.com/office/drawing/2014/main" id="{DD3C79C9-9A78-8AD8-8FB6-9BFF30D386B2}"/>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9977718" y="4653136"/>
            <a:ext cx="1374866" cy="1832890"/>
          </a:xfrm>
          <a:prstGeom prst="rect">
            <a:avLst/>
          </a:prstGeom>
        </p:spPr>
      </p:pic>
    </p:spTree>
    <p:extLst>
      <p:ext uri="{BB962C8B-B14F-4D97-AF65-F5344CB8AC3E}">
        <p14:creationId xmlns:p14="http://schemas.microsoft.com/office/powerpoint/2010/main" val="235157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2.9|4.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2021Template" id="{68CDDA06-E20D-4724-9AE7-C508A18ACF4F}" vid="{4135CE11-E125-498F-9F79-86A859D9A6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Template" id="{68CDDA06-E20D-4724-9AE7-C508A18ACF4F}" vid="{59F885ED-5BDB-4963-B049-5933C4463374}"/>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Template" id="{68CDDA06-E20D-4724-9AE7-C508A18ACF4F}" vid="{59F885ED-5BDB-4963-B049-5933C446337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074B315B19CA40ACA8FC25ED284B52" ma:contentTypeVersion="16" ma:contentTypeDescription="Create a new document." ma:contentTypeScope="" ma:versionID="c4e08f7d668f8a0a0b495017f74a9f8c">
  <xsd:schema xmlns:xsd="http://www.w3.org/2001/XMLSchema" xmlns:xs="http://www.w3.org/2001/XMLSchema" xmlns:p="http://schemas.microsoft.com/office/2006/metadata/properties" xmlns:ns2="97ab4b56-2a27-4613-a447-ed502cb00575" xmlns:ns3="c46d4178-b66d-4d12-83d4-d616075ceafe" targetNamespace="http://schemas.microsoft.com/office/2006/metadata/properties" ma:root="true" ma:fieldsID="5977ff3f2c3d673334ad8b42a9e245e7" ns2:_="" ns3:_="">
    <xsd:import namespace="97ab4b56-2a27-4613-a447-ed502cb00575"/>
    <xsd:import namespace="c46d4178-b66d-4d12-83d4-d616075ceaf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FolderSiz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ab4b56-2a27-4613-a447-ed502cb005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descriptio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7312d2c-9ce8-45b0-a722-8e025dbd1fd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FolderSize" ma:index="23" nillable="true" ma:displayName="Folder Size" ma:format="Dropdown" ma:internalName="FolderSize"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c46d4178-b66d-4d12-83d4-d616075ceaf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a227c9a-0dd7-4478-af32-3062c85887a7}" ma:internalName="TaxCatchAll" ma:showField="CatchAllData" ma:web="c46d4178-b66d-4d12-83d4-d616075ceafe">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46d4178-b66d-4d12-83d4-d616075ceafe" xsi:nil="true"/>
    <lcf76f155ced4ddcb4097134ff3c332f xmlns="97ab4b56-2a27-4613-a447-ed502cb00575">
      <Terms xmlns="http://schemas.microsoft.com/office/infopath/2007/PartnerControls"/>
    </lcf76f155ced4ddcb4097134ff3c332f>
    <FolderSize xmlns="97ab4b56-2a27-4613-a447-ed502cb00575" xsi:nil="true"/>
  </documentManagement>
</p:properties>
</file>

<file path=customXml/itemProps1.xml><?xml version="1.0" encoding="utf-8"?>
<ds:datastoreItem xmlns:ds="http://schemas.openxmlformats.org/officeDocument/2006/customXml" ds:itemID="{79C56A47-B444-43C3-817B-7EA9957EC1E8}"/>
</file>

<file path=customXml/itemProps2.xml><?xml version="1.0" encoding="utf-8"?>
<ds:datastoreItem xmlns:ds="http://schemas.openxmlformats.org/officeDocument/2006/customXml" ds:itemID="{F1154670-2B64-4791-AC0A-EEA130667248}"/>
</file>

<file path=customXml/itemProps3.xml><?xml version="1.0" encoding="utf-8"?>
<ds:datastoreItem xmlns:ds="http://schemas.openxmlformats.org/officeDocument/2006/customXml" ds:itemID="{7017F05C-C81B-4725-A4DD-F659D2648B7A}"/>
</file>

<file path=docProps/app.xml><?xml version="1.0" encoding="utf-8"?>
<Properties xmlns="http://schemas.openxmlformats.org/officeDocument/2006/extended-properties" xmlns:vt="http://schemas.openxmlformats.org/officeDocument/2006/docPropsVTypes">
  <Template>2021Template</Template>
  <TotalTime>25868</TotalTime>
  <Words>509</Words>
  <Application>Microsoft Office PowerPoint</Application>
  <PresentationFormat>Widescreen</PresentationFormat>
  <Paragraphs>85</Paragraphs>
  <Slides>16</Slides>
  <Notes>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Arial</vt:lpstr>
      <vt:lpstr>Arial</vt:lpstr>
      <vt:lpstr>Calibri</vt:lpstr>
      <vt:lpstr>Constantia</vt:lpstr>
      <vt:lpstr>Wingdings 2</vt:lpstr>
      <vt:lpstr>Flow</vt:lpstr>
      <vt:lpstr>Custom Design</vt:lpstr>
      <vt:lpstr>1_Custom Design</vt:lpstr>
      <vt:lpstr> The best of both worlds:  SuDS and rainwater reuse in business, residential properties and at a community level</vt:lpstr>
      <vt:lpstr>Introduction</vt:lpstr>
      <vt:lpstr>SDS have been doing SuDS for &gt;24 years</vt:lpstr>
      <vt:lpstr>Technology enables smart reuse systems</vt:lpstr>
      <vt:lpstr>Traditional SuDS is just one side of the coin</vt:lpstr>
      <vt:lpstr>How big is this scarcity problem?</vt:lpstr>
      <vt:lpstr>How does Smart SuDS help?</vt:lpstr>
      <vt:lpstr>Attenuation and storage are interchangeable</vt:lpstr>
      <vt:lpstr>Residential example </vt:lpstr>
      <vt:lpstr>Industrial / Commercial example</vt:lpstr>
      <vt:lpstr>Larger scale commercial building example</vt:lpstr>
      <vt:lpstr>Residential development sites</vt:lpstr>
      <vt:lpstr>What level of impact can this have?</vt:lpstr>
      <vt:lpstr>Why is this significant?</vt:lpstr>
      <vt:lpstr>Conclusions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 much or not enough?</dc:title>
  <dc:creator>Neil Sewell</dc:creator>
  <cp:lastModifiedBy>Rob Mitton</cp:lastModifiedBy>
  <cp:revision>8</cp:revision>
  <cp:lastPrinted>2015-08-03T09:15:09Z</cp:lastPrinted>
  <dcterms:created xsi:type="dcterms:W3CDTF">2021-09-14T11:27:49Z</dcterms:created>
  <dcterms:modified xsi:type="dcterms:W3CDTF">2024-11-25T08:20:11Z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0x010100A3074B315B19CA40ACA8FC25ED284B52</vt:lpwstr>
  </property>
</Properties>
</file>