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942" r:id="rId3"/>
    <p:sldId id="936" r:id="rId4"/>
    <p:sldId id="937" r:id="rId5"/>
    <p:sldId id="938" r:id="rId6"/>
    <p:sldId id="941" r:id="rId7"/>
    <p:sldId id="826" r:id="rId8"/>
    <p:sldId id="944" r:id="rId9"/>
    <p:sldId id="939" r:id="rId10"/>
    <p:sldId id="945" r:id="rId11"/>
    <p:sldId id="943" r:id="rId12"/>
    <p:sldId id="737" r:id="rId13"/>
    <p:sldId id="8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974" autoAdjust="0"/>
  </p:normalViewPr>
  <p:slideViewPr>
    <p:cSldViewPr snapToGrid="0">
      <p:cViewPr varScale="1">
        <p:scale>
          <a:sx n="68" d="100"/>
          <a:sy n="68" d="100"/>
        </p:scale>
        <p:origin x="12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97F3C-B36C-4380-8444-51D974B900CF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DD597-FCE3-4AD4-AE00-181C36771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21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147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539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1738"/>
            <a:ext cx="5756275" cy="3238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GB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B903-CC5B-4D8B-ADAE-4C3E4D7E7F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93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06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27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75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6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1738"/>
            <a:ext cx="5756275" cy="3238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GB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B903-CC5B-4D8B-ADAE-4C3E4D7E7F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57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27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D597-FCE3-4AD4-AE00-181C36771E7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89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48F4-4B12-2DB5-E0A8-EB69AEC81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6A05B-2459-E942-EB12-45EEF70CD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2BD52-5BDA-755D-8E53-72C9FA4C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50292-C8A0-E89B-DB3A-970414F07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324E8-D7E5-E2CC-5419-2B49829B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9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E212-F096-CA81-AF77-AE95B71C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AE721-A925-5B23-80A1-FFBA8D8C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58011-1E43-7E7A-34AD-9911E6A0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C467-74C9-AF77-2B11-B9F76AFE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D5EE6-95A9-0277-49EA-5B55F1D0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12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B4F36-A8F9-0CF7-FC2A-46794D6A2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803A3-4C8E-44D3-03D0-99FF485FA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70A00-C335-1F77-3160-06C20C60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3464C-FE94-C86A-033E-75340639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B166-039A-4C93-6118-78883B48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45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4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41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CD06-A096-6419-60CD-911907A3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7C493-FA90-62F3-2905-61FD1F8F3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F2A11-A8DA-1DC5-4DFB-A15EE0AE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42D2A-FED6-DD7F-68C4-1E37835B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FE664-4D49-AF36-5631-D3CDF0C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43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D826-3B1D-437D-9ED4-9018A023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D137C-8DCE-8720-6C77-6679D6DCC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35781-2ACA-4375-FD70-43A3530B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92ABC-E0CA-3BCA-6772-A830578D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3F02E-5151-71AC-3EB1-3C445CF4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3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035C9-0446-C50D-46AB-90931316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04B08-19B4-73CF-C54D-D1EC3FC33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FF579-54F1-9293-98D2-1CCCEE960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C25F2-A609-EAB5-B13C-F92E1181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2EAC9-0012-BE3F-E4F4-2CC0A1549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D0245-61AC-857D-FD6F-F4C72DAD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04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4A0B-980E-9A67-5FFD-591101FD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C1F15-B401-4567-6B03-26BD9C338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C1C45-0EA6-B749-E195-A8BE877DE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3B30D-EB1F-7AFF-AAE6-73B67555A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23F93-507C-A12C-5AD1-9D4F9B8B1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D58BB-9FAD-AA86-A70A-DA1F9762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28629B-43A7-F2FB-862C-2B88738C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1D502-08C6-4989-7460-553069A4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93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2389B-C598-EDC7-C13E-3FC47747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03CB5-CC1D-972E-444C-CAE505A5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9E7F-1BC9-BDB0-450B-E0198DCF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40FEA-FCCC-4E13-31D5-1623BFDB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3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AC4B2-5C34-DB14-21D8-D4BB6DCF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374C7-99D9-8335-D622-9C4AE1D1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E9BE5-3A8B-134D-AF3E-C1631489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23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D6994-E660-3DF7-AA80-42F98E16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38038-5298-CC85-EE14-5AE1BB023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3D327-FEB2-97BD-AD25-88BD71760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C1C1C-6D91-EC39-FF2C-EBD49B821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276C8-7ED7-98E2-5096-4B11C195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A1544-2F20-024C-2616-25316406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3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D967-2979-545C-EE30-DB5D7140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D813F-D507-C0CD-30CC-CD09C9272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E54B8-D52B-EA52-F1E1-528A5B30F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ED481-FF06-D7F4-C97C-263414DA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E542F-C9C1-D814-21F6-497ECCFE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6A1E-0619-7484-7B6E-E8A9591E5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0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F703A-7851-B449-1071-3B46EA30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1D1A1-8299-EF6B-7F14-9D2BAC891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6FB4C-9A84-14A0-5EB4-3ED76B0BA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F117B5-081E-41AA-9EFD-49D25805428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CE871-E430-57BD-33DF-7B5ED6CAA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6C1E4-C55F-81E8-9E71-D974B3562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A289D-4F84-464B-809C-6F48316F8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81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3.jpg"/><Relationship Id="rId4" Type="http://schemas.openxmlformats.org/officeDocument/2006/relationships/image" Target="../media/image14.jpe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CEC04-F930-305C-28E2-A4A3B2162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4" y="1438170"/>
            <a:ext cx="5362950" cy="1785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B0D1E-E385-B9C2-22F8-7400ED329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9"/>
          <a:stretch/>
        </p:blipFill>
        <p:spPr bwMode="auto">
          <a:xfrm>
            <a:off x="88322" y="5992105"/>
            <a:ext cx="3424423" cy="73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087A3B-2C23-FAE0-FA74-CD981CC1D319}"/>
              </a:ext>
            </a:extLst>
          </p:cNvPr>
          <p:cNvCxnSpPr>
            <a:cxnSpLocks/>
          </p:cNvCxnSpPr>
          <p:nvPr/>
        </p:nvCxnSpPr>
        <p:spPr>
          <a:xfrm>
            <a:off x="0" y="5886261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99862945-44B7-FADD-476D-B54FF04AD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0EBDD-1020-7850-6A60-78F50E30A338}"/>
              </a:ext>
            </a:extLst>
          </p:cNvPr>
          <p:cNvSpPr txBox="1"/>
          <p:nvPr/>
        </p:nvSpPr>
        <p:spPr>
          <a:xfrm>
            <a:off x="763735" y="3634285"/>
            <a:ext cx="516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Case Study: New Housing Development (large)</a:t>
            </a:r>
          </a:p>
        </p:txBody>
      </p:sp>
      <p:pic>
        <p:nvPicPr>
          <p:cNvPr id="12" name="Picture 11" descr="A building with a body of water&#10;&#10;Description automatically generated">
            <a:extLst>
              <a:ext uri="{FF2B5EF4-FFF2-40B4-BE49-F238E27FC236}">
                <a16:creationId xmlns:a16="http://schemas.microsoft.com/office/drawing/2014/main" id="{F4A2ECA9-21E8-A9EF-6F9A-9BB8F5875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067" y="-12545"/>
            <a:ext cx="5393933" cy="58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3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A0912-D91B-19B9-090F-E4D137E1227F}"/>
              </a:ext>
            </a:extLst>
          </p:cNvPr>
          <p:cNvSpPr txBox="1"/>
          <p:nvPr/>
        </p:nvSpPr>
        <p:spPr>
          <a:xfrm>
            <a:off x="838199" y="548464"/>
            <a:ext cx="3807187" cy="2228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Central Gardens– outline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337D7-CE52-BB07-FEB6-5767FAAEEA64}"/>
              </a:ext>
            </a:extLst>
          </p:cNvPr>
          <p:cNvSpPr txBox="1"/>
          <p:nvPr/>
        </p:nvSpPr>
        <p:spPr>
          <a:xfrm>
            <a:off x="838201" y="29622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Meandering water rill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Swale with marginal planting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SUDs has had to accommodate existing site constraints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BD83E-287C-74FE-BE35-108464E3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0" r="35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8" name="Picture 7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CF991975-DB66-1C2C-5CAD-CED7AA901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6" y="5961343"/>
            <a:ext cx="898875" cy="7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3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337D7-CE52-BB07-FEB6-5767FAAEEA64}"/>
              </a:ext>
            </a:extLst>
          </p:cNvPr>
          <p:cNvSpPr txBox="1"/>
          <p:nvPr/>
        </p:nvSpPr>
        <p:spPr>
          <a:xfrm>
            <a:off x="467029" y="3540000"/>
            <a:ext cx="3785514" cy="16802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Meandering swale and attenuation pond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Grading and planting of existing bank of River Brent</a:t>
            </a:r>
          </a:p>
        </p:txBody>
      </p:sp>
      <p:pic>
        <p:nvPicPr>
          <p:cNvPr id="8" name="Picture 7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CF991975-DB66-1C2C-5CAD-CED7AA901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6" y="5961343"/>
            <a:ext cx="898875" cy="76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ABFD1-32EC-56C5-011C-85EE01C68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917" y="126490"/>
            <a:ext cx="2478507" cy="6731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01131-7B75-FD91-2569-E44D2AB0F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543" y="797548"/>
            <a:ext cx="5059879" cy="5355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2A0912-D91B-19B9-090F-E4D137E1227F}"/>
              </a:ext>
            </a:extLst>
          </p:cNvPr>
          <p:cNvSpPr txBox="1"/>
          <p:nvPr/>
        </p:nvSpPr>
        <p:spPr>
          <a:xfrm>
            <a:off x="467029" y="607976"/>
            <a:ext cx="5661327" cy="180948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Riverside Meadows </a:t>
            </a:r>
          </a:p>
        </p:txBody>
      </p:sp>
    </p:spTree>
    <p:extLst>
      <p:ext uri="{BB962C8B-B14F-4D97-AF65-F5344CB8AC3E}">
        <p14:creationId xmlns:p14="http://schemas.microsoft.com/office/powerpoint/2010/main" val="86037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2754F462-B4F1-FA5E-0791-E1B899DBF283}"/>
              </a:ext>
            </a:extLst>
          </p:cNvPr>
          <p:cNvSpPr/>
          <p:nvPr/>
        </p:nvSpPr>
        <p:spPr>
          <a:xfrm>
            <a:off x="334725" y="1012658"/>
            <a:ext cx="6232306" cy="3835265"/>
          </a:xfrm>
          <a:prstGeom prst="homePlate">
            <a:avLst>
              <a:gd name="adj" fmla="val 2770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7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8A6C9A0-A5D9-682E-EC25-A6C54C8BCE57}"/>
              </a:ext>
            </a:extLst>
          </p:cNvPr>
          <p:cNvSpPr/>
          <p:nvPr/>
        </p:nvSpPr>
        <p:spPr>
          <a:xfrm rot="10800000">
            <a:off x="5617487" y="1012660"/>
            <a:ext cx="6232306" cy="3835266"/>
          </a:xfrm>
          <a:custGeom>
            <a:avLst/>
            <a:gdLst>
              <a:gd name="connsiteX0" fmla="*/ 4680000 w 4680000"/>
              <a:gd name="connsiteY0" fmla="*/ 2880001 h 2880001"/>
              <a:gd name="connsiteX1" fmla="*/ 788573 w 4680000"/>
              <a:gd name="connsiteY1" fmla="*/ 2880001 h 2880001"/>
              <a:gd name="connsiteX2" fmla="*/ 788573 w 4680000"/>
              <a:gd name="connsiteY2" fmla="*/ 2880000 h 2880001"/>
              <a:gd name="connsiteX3" fmla="*/ 1 w 4680000"/>
              <a:gd name="connsiteY3" fmla="*/ 2880000 h 2880001"/>
              <a:gd name="connsiteX4" fmla="*/ 1 w 4680000"/>
              <a:gd name="connsiteY4" fmla="*/ 1440003 h 2880001"/>
              <a:gd name="connsiteX5" fmla="*/ 0 w 4680000"/>
              <a:gd name="connsiteY5" fmla="*/ 1440001 h 2880001"/>
              <a:gd name="connsiteX6" fmla="*/ 1 w 4680000"/>
              <a:gd name="connsiteY6" fmla="*/ 1439999 h 2880001"/>
              <a:gd name="connsiteX7" fmla="*/ 1 w 4680000"/>
              <a:gd name="connsiteY7" fmla="*/ 0 h 2880001"/>
              <a:gd name="connsiteX8" fmla="*/ 2519744 w 4680000"/>
              <a:gd name="connsiteY8" fmla="*/ 0 h 2880001"/>
              <a:gd name="connsiteX9" fmla="*/ 2519745 w 4680000"/>
              <a:gd name="connsiteY9" fmla="*/ 1 h 2880001"/>
              <a:gd name="connsiteX10" fmla="*/ 4680000 w 4680000"/>
              <a:gd name="connsiteY10" fmla="*/ 1 h 2880001"/>
              <a:gd name="connsiteX11" fmla="*/ 3891427 w 4680000"/>
              <a:gd name="connsiteY11" fmla="*/ 1440001 h 28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80000" h="2880001">
                <a:moveTo>
                  <a:pt x="4680000" y="2880001"/>
                </a:moveTo>
                <a:lnTo>
                  <a:pt x="788573" y="2880001"/>
                </a:lnTo>
                <a:lnTo>
                  <a:pt x="788573" y="2880000"/>
                </a:lnTo>
                <a:lnTo>
                  <a:pt x="1" y="2880000"/>
                </a:lnTo>
                <a:lnTo>
                  <a:pt x="1" y="1440003"/>
                </a:lnTo>
                <a:lnTo>
                  <a:pt x="0" y="1440001"/>
                </a:lnTo>
                <a:lnTo>
                  <a:pt x="1" y="1439999"/>
                </a:lnTo>
                <a:lnTo>
                  <a:pt x="1" y="0"/>
                </a:lnTo>
                <a:lnTo>
                  <a:pt x="2519744" y="0"/>
                </a:lnTo>
                <a:lnTo>
                  <a:pt x="2519745" y="1"/>
                </a:lnTo>
                <a:lnTo>
                  <a:pt x="4680000" y="1"/>
                </a:lnTo>
                <a:lnTo>
                  <a:pt x="3891427" y="144000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397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C276A8-8242-CEA9-2E7C-FE8992341D31}"/>
              </a:ext>
            </a:extLst>
          </p:cNvPr>
          <p:cNvSpPr>
            <a:spLocks/>
          </p:cNvSpPr>
          <p:nvPr/>
        </p:nvSpPr>
        <p:spPr bwMode="auto">
          <a:xfrm>
            <a:off x="350685" y="4964986"/>
            <a:ext cx="11505795" cy="949228"/>
          </a:xfrm>
          <a:prstGeom prst="rect">
            <a:avLst/>
          </a:prstGeom>
          <a:solidFill>
            <a:srgbClr val="E6E6E6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08853" fontAlgn="base">
              <a:spcBef>
                <a:spcPct val="0"/>
              </a:spcBef>
              <a:spcAft>
                <a:spcPct val="0"/>
              </a:spcAft>
            </a:pPr>
            <a:endParaRPr lang="en-US" sz="3729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9EE5E-F10A-711B-A1E5-280385F44CBF}"/>
              </a:ext>
            </a:extLst>
          </p:cNvPr>
          <p:cNvSpPr txBox="1"/>
          <p:nvPr/>
        </p:nvSpPr>
        <p:spPr>
          <a:xfrm>
            <a:off x="561937" y="5004123"/>
            <a:ext cx="11083294" cy="840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3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88-acre former gasworks</a:t>
            </a:r>
          </a:p>
          <a:p>
            <a:pPr algn="ctr">
              <a:spcAft>
                <a:spcPts val="400"/>
              </a:spcAft>
            </a:pPr>
            <a:r>
              <a:rPr lang="en-GB" sz="13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3,750 homes including 931 affordable | 42 acres of open space | 9-acre Wetland and Nature boardwalks| </a:t>
            </a:r>
          </a:p>
          <a:p>
            <a:pPr algn="ctr">
              <a:spcAft>
                <a:spcPts val="400"/>
              </a:spcAft>
            </a:pPr>
            <a:r>
              <a:rPr lang="en-GB" sz="13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Parkside Yards| 93.7% Biodiversity Net Gain | Primary school | Health centre</a:t>
            </a: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C48346FC-B964-E3FD-3652-5F2BB744E7F6}"/>
              </a:ext>
            </a:extLst>
          </p:cNvPr>
          <p:cNvSpPr/>
          <p:nvPr/>
        </p:nvSpPr>
        <p:spPr>
          <a:xfrm>
            <a:off x="338684" y="1182357"/>
            <a:ext cx="1104660" cy="344469"/>
          </a:xfrm>
          <a:custGeom>
            <a:avLst/>
            <a:gdLst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842218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618552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6131"/>
              <a:gd name="connsiteX1" fmla="*/ 842218 w 842218"/>
              <a:gd name="connsiteY1" fmla="*/ 0 h 256131"/>
              <a:gd name="connsiteX2" fmla="*/ 692212 w 842218"/>
              <a:gd name="connsiteY2" fmla="*/ 256131 h 256131"/>
              <a:gd name="connsiteX3" fmla="*/ 0 w 842218"/>
              <a:gd name="connsiteY3" fmla="*/ 253591 h 256131"/>
              <a:gd name="connsiteX4" fmla="*/ 0 w 842218"/>
              <a:gd name="connsiteY4" fmla="*/ 0 h 256131"/>
              <a:gd name="connsiteX0" fmla="*/ 0 w 829518"/>
              <a:gd name="connsiteY0" fmla="*/ 2540 h 258671"/>
              <a:gd name="connsiteX1" fmla="*/ 829518 w 829518"/>
              <a:gd name="connsiteY1" fmla="*/ 0 h 258671"/>
              <a:gd name="connsiteX2" fmla="*/ 692212 w 829518"/>
              <a:gd name="connsiteY2" fmla="*/ 258671 h 258671"/>
              <a:gd name="connsiteX3" fmla="*/ 0 w 829518"/>
              <a:gd name="connsiteY3" fmla="*/ 256131 h 258671"/>
              <a:gd name="connsiteX4" fmla="*/ 0 w 829518"/>
              <a:gd name="connsiteY4" fmla="*/ 2540 h 25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518" h="258671">
                <a:moveTo>
                  <a:pt x="0" y="2540"/>
                </a:moveTo>
                <a:lnTo>
                  <a:pt x="829518" y="0"/>
                </a:lnTo>
                <a:lnTo>
                  <a:pt x="692212" y="258671"/>
                </a:lnTo>
                <a:lnTo>
                  <a:pt x="0" y="256131"/>
                </a:lnTo>
                <a:lnTo>
                  <a:pt x="0" y="25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7"/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7E1C8929-C966-C4AE-DC71-66A26E23E7A2}"/>
              </a:ext>
            </a:extLst>
          </p:cNvPr>
          <p:cNvSpPr txBox="1"/>
          <p:nvPr/>
        </p:nvSpPr>
        <p:spPr>
          <a:xfrm>
            <a:off x="439529" y="1243597"/>
            <a:ext cx="774437" cy="222049"/>
          </a:xfrm>
          <a:prstGeom prst="rect">
            <a:avLst/>
          </a:prstGeom>
        </p:spPr>
        <p:txBody>
          <a:bodyPr vert="horz" wrap="square" lIns="0" tIns="16892" rIns="0" bIns="0" rtlCol="0">
            <a:spAutoFit/>
          </a:bodyPr>
          <a:lstStyle/>
          <a:p>
            <a:pPr marL="16893" algn="ctr">
              <a:spcBef>
                <a:spcPts val="133"/>
              </a:spcBef>
            </a:pPr>
            <a:r>
              <a:rPr lang="en-GB" sz="1332" i="1" spc="-7" dirty="0">
                <a:solidFill>
                  <a:schemeClr val="bg1"/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Before</a:t>
            </a:r>
            <a:endParaRPr sz="1332" i="1" dirty="0">
              <a:solidFill>
                <a:schemeClr val="bg1"/>
              </a:solidFill>
              <a:latin typeface="Century Gothic" panose="020B0502020202020204" pitchFamily="34" charset="0"/>
              <a:ea typeface="Gotham Light" charset="0"/>
              <a:cs typeface="Gotham Light" charset="0"/>
            </a:endParaRP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81C92AE7-A364-1021-96E7-709CD0C17ADF}"/>
              </a:ext>
            </a:extLst>
          </p:cNvPr>
          <p:cNvSpPr/>
          <p:nvPr/>
        </p:nvSpPr>
        <p:spPr>
          <a:xfrm flipH="1">
            <a:off x="10745132" y="1182357"/>
            <a:ext cx="1104660" cy="344469"/>
          </a:xfrm>
          <a:custGeom>
            <a:avLst/>
            <a:gdLst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842218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618552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6131"/>
              <a:gd name="connsiteX1" fmla="*/ 842218 w 842218"/>
              <a:gd name="connsiteY1" fmla="*/ 0 h 256131"/>
              <a:gd name="connsiteX2" fmla="*/ 692212 w 842218"/>
              <a:gd name="connsiteY2" fmla="*/ 256131 h 256131"/>
              <a:gd name="connsiteX3" fmla="*/ 0 w 842218"/>
              <a:gd name="connsiteY3" fmla="*/ 253591 h 256131"/>
              <a:gd name="connsiteX4" fmla="*/ 0 w 842218"/>
              <a:gd name="connsiteY4" fmla="*/ 0 h 256131"/>
              <a:gd name="connsiteX0" fmla="*/ 0 w 829518"/>
              <a:gd name="connsiteY0" fmla="*/ 2540 h 258671"/>
              <a:gd name="connsiteX1" fmla="*/ 829518 w 829518"/>
              <a:gd name="connsiteY1" fmla="*/ 0 h 258671"/>
              <a:gd name="connsiteX2" fmla="*/ 692212 w 829518"/>
              <a:gd name="connsiteY2" fmla="*/ 258671 h 258671"/>
              <a:gd name="connsiteX3" fmla="*/ 0 w 829518"/>
              <a:gd name="connsiteY3" fmla="*/ 256131 h 258671"/>
              <a:gd name="connsiteX4" fmla="*/ 0 w 829518"/>
              <a:gd name="connsiteY4" fmla="*/ 2540 h 25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518" h="258671">
                <a:moveTo>
                  <a:pt x="0" y="2540"/>
                </a:moveTo>
                <a:lnTo>
                  <a:pt x="829518" y="0"/>
                </a:lnTo>
                <a:lnTo>
                  <a:pt x="692212" y="258671"/>
                </a:lnTo>
                <a:lnTo>
                  <a:pt x="0" y="256131"/>
                </a:lnTo>
                <a:lnTo>
                  <a:pt x="0" y="25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7"/>
          </a:p>
        </p:txBody>
      </p:sp>
      <p:sp>
        <p:nvSpPr>
          <p:cNvPr id="55" name="object 5">
            <a:extLst>
              <a:ext uri="{FF2B5EF4-FFF2-40B4-BE49-F238E27FC236}">
                <a16:creationId xmlns:a16="http://schemas.microsoft.com/office/drawing/2014/main" id="{962BC8A5-F256-FA58-E3E6-635D1B64F8E1}"/>
              </a:ext>
            </a:extLst>
          </p:cNvPr>
          <p:cNvSpPr txBox="1"/>
          <p:nvPr/>
        </p:nvSpPr>
        <p:spPr>
          <a:xfrm>
            <a:off x="10965227" y="1243597"/>
            <a:ext cx="774437" cy="222049"/>
          </a:xfrm>
          <a:prstGeom prst="rect">
            <a:avLst/>
          </a:prstGeom>
        </p:spPr>
        <p:txBody>
          <a:bodyPr vert="horz" wrap="square" lIns="0" tIns="16892" rIns="0" bIns="0" rtlCol="0">
            <a:spAutoFit/>
          </a:bodyPr>
          <a:lstStyle/>
          <a:p>
            <a:pPr marL="16893" algn="ctr">
              <a:spcBef>
                <a:spcPts val="133"/>
              </a:spcBef>
            </a:pPr>
            <a:r>
              <a:rPr lang="en-GB" sz="1332" i="1" spc="-7" dirty="0">
                <a:solidFill>
                  <a:schemeClr val="bg1"/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Today</a:t>
            </a:r>
            <a:endParaRPr sz="1332" i="1" dirty="0">
              <a:solidFill>
                <a:schemeClr val="bg1"/>
              </a:solidFill>
              <a:latin typeface="Century Gothic" panose="020B0502020202020204" pitchFamily="34" charset="0"/>
              <a:ea typeface="Gotham Light" charset="0"/>
              <a:cs typeface="Gotham Light" charset="0"/>
            </a:endParaRP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AC48B7FD-53F1-8B0C-7B0C-FB3B00A5DC9F}"/>
              </a:ext>
            </a:extLst>
          </p:cNvPr>
          <p:cNvSpPr txBox="1">
            <a:spLocks/>
          </p:cNvSpPr>
          <p:nvPr/>
        </p:nvSpPr>
        <p:spPr>
          <a:xfrm>
            <a:off x="1994696" y="219819"/>
            <a:ext cx="7797204" cy="467308"/>
          </a:xfrm>
          <a:prstGeom prst="rect">
            <a:avLst/>
          </a:prstGeom>
        </p:spPr>
        <p:txBody>
          <a:bodyPr vert="horz" wrap="square" lIns="0" tIns="16892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893" algn="ctr" defTabSz="1216246">
              <a:spcBef>
                <a:spcPts val="133"/>
              </a:spcBef>
            </a:pPr>
            <a:r>
              <a:rPr lang="en-US" sz="2926" b="1" kern="0" dirty="0">
                <a:solidFill>
                  <a:srgbClr val="C00000"/>
                </a:solidFill>
                <a:latin typeface="Century Gothic" panose="020B0502020202020204" pitchFamily="34" charset="0"/>
                <a:ea typeface="Gotham Medium" charset="0"/>
                <a:cs typeface="Gotham Medium" charset="0"/>
              </a:rPr>
              <a:t>THE GREEN QUARTER, EALING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F7C2066-E1C9-5931-B0B3-C6712F7F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5" y="6031274"/>
            <a:ext cx="2403988" cy="75048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A2F8F4E1-C381-1D0E-EFBD-907C4D069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74504-026D-07AD-CE2C-7A578666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28"/>
          <a:stretch/>
        </p:blipFill>
        <p:spPr>
          <a:xfrm>
            <a:off x="119" y="886482"/>
            <a:ext cx="12195750" cy="5971517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22FD8DD-C8E2-2814-E856-750CADEA6480}"/>
              </a:ext>
            </a:extLst>
          </p:cNvPr>
          <p:cNvSpPr txBox="1">
            <a:spLocks/>
          </p:cNvSpPr>
          <p:nvPr/>
        </p:nvSpPr>
        <p:spPr>
          <a:xfrm>
            <a:off x="217866" y="223949"/>
            <a:ext cx="11974017" cy="49183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1217706"/>
            <a:r>
              <a:rPr lang="en-GB" sz="2397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LED MASTERPLAN </a:t>
            </a:r>
          </a:p>
        </p:txBody>
      </p:sp>
    </p:spTree>
    <p:extLst>
      <p:ext uri="{BB962C8B-B14F-4D97-AF65-F5344CB8AC3E}">
        <p14:creationId xmlns:p14="http://schemas.microsoft.com/office/powerpoint/2010/main" val="259690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B0D1E-E385-B9C2-22F8-7400ED329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9"/>
          <a:stretch/>
        </p:blipFill>
        <p:spPr bwMode="auto">
          <a:xfrm>
            <a:off x="88322" y="5992105"/>
            <a:ext cx="3424423" cy="73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087A3B-2C23-FAE0-FA74-CD981CC1D319}"/>
              </a:ext>
            </a:extLst>
          </p:cNvPr>
          <p:cNvCxnSpPr>
            <a:cxnSpLocks/>
          </p:cNvCxnSpPr>
          <p:nvPr/>
        </p:nvCxnSpPr>
        <p:spPr>
          <a:xfrm>
            <a:off x="0" y="5886261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99862945-44B7-FADD-476D-B54FF04AD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0EBDD-1020-7850-6A60-78F50E30A338}"/>
              </a:ext>
            </a:extLst>
          </p:cNvPr>
          <p:cNvSpPr txBox="1"/>
          <p:nvPr/>
        </p:nvSpPr>
        <p:spPr>
          <a:xfrm>
            <a:off x="2705552" y="1066663"/>
            <a:ext cx="309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Katie Sampford</a:t>
            </a:r>
          </a:p>
          <a:p>
            <a:pPr algn="ctr"/>
            <a:r>
              <a:rPr lang="en-GB" i="1" dirty="0"/>
              <a:t>Senior Sustainability Manager</a:t>
            </a:r>
          </a:p>
        </p:txBody>
      </p:sp>
      <p:pic>
        <p:nvPicPr>
          <p:cNvPr id="12" name="Picture 11" descr="A building with a body of water&#10;&#10;Description automatically generated">
            <a:extLst>
              <a:ext uri="{FF2B5EF4-FFF2-40B4-BE49-F238E27FC236}">
                <a16:creationId xmlns:a16="http://schemas.microsoft.com/office/drawing/2014/main" id="{F4A2ECA9-21E8-A9EF-6F9A-9BB8F587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067" y="-12545"/>
            <a:ext cx="5393933" cy="5898806"/>
          </a:xfrm>
          <a:prstGeom prst="rect">
            <a:avLst/>
          </a:prstGeom>
        </p:spPr>
      </p:pic>
      <p:pic>
        <p:nvPicPr>
          <p:cNvPr id="8" name="Picture Placeholder 40" descr="A person taking a selfie with a person and a bridge in the background&#10;&#10;Description automatically generated">
            <a:extLst>
              <a:ext uri="{FF2B5EF4-FFF2-40B4-BE49-F238E27FC236}">
                <a16:creationId xmlns:a16="http://schemas.microsoft.com/office/drawing/2014/main" id="{8F4D42FF-87AF-493D-C82A-2BEB45F64B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10823"/>
          <a:stretch/>
        </p:blipFill>
        <p:spPr>
          <a:xfrm>
            <a:off x="766808" y="616315"/>
            <a:ext cx="1264259" cy="1547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DBBAFD-4446-8D77-5939-F376E04C7494}"/>
              </a:ext>
            </a:extLst>
          </p:cNvPr>
          <p:cNvSpPr txBox="1"/>
          <p:nvPr/>
        </p:nvSpPr>
        <p:spPr>
          <a:xfrm>
            <a:off x="2705552" y="2936858"/>
            <a:ext cx="309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Elliot Wolfe</a:t>
            </a:r>
          </a:p>
          <a:p>
            <a:pPr algn="ctr"/>
            <a:r>
              <a:rPr lang="en-GB" i="1" dirty="0"/>
              <a:t>Senior Site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06C37-12AF-4F98-C3C1-DED4A3336AAB}"/>
              </a:ext>
            </a:extLst>
          </p:cNvPr>
          <p:cNvSpPr txBox="1"/>
          <p:nvPr/>
        </p:nvSpPr>
        <p:spPr>
          <a:xfrm>
            <a:off x="2705552" y="4483887"/>
            <a:ext cx="309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Ana Pombo</a:t>
            </a:r>
          </a:p>
          <a:p>
            <a:pPr algn="ctr"/>
            <a:r>
              <a:rPr lang="en-GB" i="1" dirty="0"/>
              <a:t>Technical Co-ordinator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5F8E3-C4D6-4A35-9621-4386780802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08" t="7584" r="16912" b="19348"/>
          <a:stretch/>
        </p:blipFill>
        <p:spPr>
          <a:xfrm>
            <a:off x="766808" y="3993009"/>
            <a:ext cx="1264259" cy="178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B7BBC-3BE7-4D07-A8B0-C4839022DD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85" t="24146" r="23615" b="30332"/>
          <a:stretch/>
        </p:blipFill>
        <p:spPr>
          <a:xfrm rot="5400000">
            <a:off x="573610" y="2446047"/>
            <a:ext cx="1650652" cy="12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1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4915"/>
          <a:stretch/>
        </p:blipFill>
        <p:spPr>
          <a:xfrm>
            <a:off x="88322" y="294127"/>
            <a:ext cx="2571303" cy="416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9AD28-637E-C5B9-DD74-FA22E9DD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9"/>
          <a:stretch/>
        </p:blipFill>
        <p:spPr bwMode="auto">
          <a:xfrm>
            <a:off x="88322" y="5992105"/>
            <a:ext cx="3424423" cy="73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8E1D5D-5636-264C-3920-A1335522E5F3}"/>
              </a:ext>
            </a:extLst>
          </p:cNvPr>
          <p:cNvCxnSpPr>
            <a:cxnSpLocks/>
          </p:cNvCxnSpPr>
          <p:nvPr/>
        </p:nvCxnSpPr>
        <p:spPr>
          <a:xfrm>
            <a:off x="0" y="5886261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5CBCBE-C312-50A2-8F17-2AAD5F7BF5D1}"/>
              </a:ext>
            </a:extLst>
          </p:cNvPr>
          <p:cNvCxnSpPr>
            <a:cxnSpLocks/>
          </p:cNvCxnSpPr>
          <p:nvPr/>
        </p:nvCxnSpPr>
        <p:spPr>
          <a:xfrm>
            <a:off x="0" y="97173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5197DFA-B71A-F656-3588-EFB1DC74D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46" y="2662830"/>
            <a:ext cx="4088859" cy="2962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52D-67E2-7F5E-3D74-B2D2546F69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32" b="17633"/>
          <a:stretch/>
        </p:blipFill>
        <p:spPr>
          <a:xfrm>
            <a:off x="6528952" y="1077582"/>
            <a:ext cx="2662134" cy="2296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6F3D1-837E-A935-4681-D71023900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2068" y="2784475"/>
            <a:ext cx="3297037" cy="2548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56CDA9-FEA8-C205-2674-C942DB10559E}"/>
              </a:ext>
            </a:extLst>
          </p:cNvPr>
          <p:cNvSpPr txBox="1"/>
          <p:nvPr/>
        </p:nvSpPr>
        <p:spPr>
          <a:xfrm>
            <a:off x="292394" y="1077582"/>
            <a:ext cx="6038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Former gas infrastructure 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Total site is 30 acres and 2,707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Chelsea Creek is the final phase incorporating new canal network as SUDs 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A81C2A3B-7F85-115B-A885-2C2E315B4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6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4915"/>
          <a:stretch/>
        </p:blipFill>
        <p:spPr>
          <a:xfrm>
            <a:off x="88322" y="294127"/>
            <a:ext cx="2571303" cy="416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9AD28-637E-C5B9-DD74-FA22E9DD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9"/>
          <a:stretch/>
        </p:blipFill>
        <p:spPr bwMode="auto">
          <a:xfrm>
            <a:off x="88322" y="5992105"/>
            <a:ext cx="3424423" cy="73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8E1D5D-5636-264C-3920-A1335522E5F3}"/>
              </a:ext>
            </a:extLst>
          </p:cNvPr>
          <p:cNvCxnSpPr>
            <a:cxnSpLocks/>
          </p:cNvCxnSpPr>
          <p:nvPr/>
        </p:nvCxnSpPr>
        <p:spPr>
          <a:xfrm>
            <a:off x="0" y="5886261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5CBCBE-C312-50A2-8F17-2AAD5F7BF5D1}"/>
              </a:ext>
            </a:extLst>
          </p:cNvPr>
          <p:cNvCxnSpPr>
            <a:cxnSpLocks/>
          </p:cNvCxnSpPr>
          <p:nvPr/>
        </p:nvCxnSpPr>
        <p:spPr>
          <a:xfrm>
            <a:off x="0" y="97173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FD7E8CD-A898-D1D4-CDDE-F4CF8FB589EF}"/>
              </a:ext>
            </a:extLst>
          </p:cNvPr>
          <p:cNvSpPr txBox="1"/>
          <p:nvPr/>
        </p:nvSpPr>
        <p:spPr>
          <a:xfrm>
            <a:off x="432958" y="1048607"/>
            <a:ext cx="58705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1,239 homes across 8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Aimed to preserve local heritage and embrace European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4.5 acres of open public space – including two new canals and marina; 450 new trees and 734m2 living roof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New Overground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63DB7-97B2-D953-972D-977DE2957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6" y="3330774"/>
            <a:ext cx="3280736" cy="2394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99CD73-31FF-AEAB-0AA4-BD0C8DBD59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61"/>
          <a:stretch/>
        </p:blipFill>
        <p:spPr>
          <a:xfrm>
            <a:off x="4663156" y="2722049"/>
            <a:ext cx="3280735" cy="2978265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D848FE98-62E2-D8E3-2DC1-FF50FAE92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79782-4605-32FE-3253-3FFCDD20F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84" y="1018296"/>
            <a:ext cx="3070960" cy="48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1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4915"/>
          <a:stretch/>
        </p:blipFill>
        <p:spPr>
          <a:xfrm>
            <a:off x="88322" y="294127"/>
            <a:ext cx="2571303" cy="416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9AD28-637E-C5B9-DD74-FA22E9DD7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9"/>
          <a:stretch/>
        </p:blipFill>
        <p:spPr bwMode="auto">
          <a:xfrm>
            <a:off x="88322" y="5992105"/>
            <a:ext cx="3424423" cy="73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8E1D5D-5636-264C-3920-A1335522E5F3}"/>
              </a:ext>
            </a:extLst>
          </p:cNvPr>
          <p:cNvCxnSpPr>
            <a:cxnSpLocks/>
          </p:cNvCxnSpPr>
          <p:nvPr/>
        </p:nvCxnSpPr>
        <p:spPr>
          <a:xfrm>
            <a:off x="0" y="5886261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5CBCBE-C312-50A2-8F17-2AAD5F7BF5D1}"/>
              </a:ext>
            </a:extLst>
          </p:cNvPr>
          <p:cNvCxnSpPr>
            <a:cxnSpLocks/>
          </p:cNvCxnSpPr>
          <p:nvPr/>
        </p:nvCxnSpPr>
        <p:spPr>
          <a:xfrm>
            <a:off x="0" y="97173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3A0D57-5A11-26D0-6CB1-8235444E20CA}"/>
              </a:ext>
            </a:extLst>
          </p:cNvPr>
          <p:cNvSpPr txBox="1"/>
          <p:nvPr/>
        </p:nvSpPr>
        <p:spPr>
          <a:xfrm>
            <a:off x="436913" y="1051190"/>
            <a:ext cx="6581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Regulates temperature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Improves local air quality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78m2 of riparian seed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 Bee Farms &amp; Duck Houses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908F5-64B2-41EE-E3D2-2220AB982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/>
          <a:stretch/>
        </p:blipFill>
        <p:spPr>
          <a:xfrm>
            <a:off x="5331346" y="1086439"/>
            <a:ext cx="6231045" cy="2203875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88777593-A184-B649-7A5D-8F3AE3A61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  <p:pic>
        <p:nvPicPr>
          <p:cNvPr id="7" name="Picture 6" descr="A water way between buildings&#10;&#10;Description automatically generated">
            <a:extLst>
              <a:ext uri="{FF2B5EF4-FFF2-40B4-BE49-F238E27FC236}">
                <a16:creationId xmlns:a16="http://schemas.microsoft.com/office/drawing/2014/main" id="{FFE93756-7D6F-BC7F-AB5B-F719D809F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4" y="2588306"/>
            <a:ext cx="4530604" cy="3105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5C95BE-4285-BCCE-7446-195AB7DBA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19" y="3405610"/>
            <a:ext cx="1653203" cy="2204470"/>
          </a:xfrm>
          <a:prstGeom prst="rect">
            <a:avLst/>
          </a:prstGeom>
        </p:spPr>
      </p:pic>
      <p:pic>
        <p:nvPicPr>
          <p:cNvPr id="10" name="Picture 9" descr="A bird on a boat in water&#10;&#10;Description automatically generated">
            <a:extLst>
              <a:ext uri="{FF2B5EF4-FFF2-40B4-BE49-F238E27FC236}">
                <a16:creationId xmlns:a16="http://schemas.microsoft.com/office/drawing/2014/main" id="{825E8284-98E4-966F-CC13-90015F8D2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94" y="3405610"/>
            <a:ext cx="1653353" cy="2204470"/>
          </a:xfrm>
          <a:prstGeom prst="rect">
            <a:avLst/>
          </a:prstGeom>
        </p:spPr>
      </p:pic>
      <p:pic>
        <p:nvPicPr>
          <p:cNvPr id="16" name="Picture 15" descr="A wooden dock with boats in the water&#10;&#10;Description automatically generated">
            <a:extLst>
              <a:ext uri="{FF2B5EF4-FFF2-40B4-BE49-F238E27FC236}">
                <a16:creationId xmlns:a16="http://schemas.microsoft.com/office/drawing/2014/main" id="{0D348392-33FC-63F5-1993-316E71A549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r="9549" b="25408"/>
          <a:stretch/>
        </p:blipFill>
        <p:spPr>
          <a:xfrm>
            <a:off x="8847818" y="3405610"/>
            <a:ext cx="2714573" cy="22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0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4915"/>
          <a:stretch/>
        </p:blipFill>
        <p:spPr>
          <a:xfrm>
            <a:off x="88322" y="294127"/>
            <a:ext cx="2571303" cy="416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9AD28-637E-C5B9-DD74-FA22E9DD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9"/>
          <a:stretch/>
        </p:blipFill>
        <p:spPr bwMode="auto">
          <a:xfrm>
            <a:off x="88322" y="5992105"/>
            <a:ext cx="3424423" cy="73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8E1D5D-5636-264C-3920-A1335522E5F3}"/>
              </a:ext>
            </a:extLst>
          </p:cNvPr>
          <p:cNvCxnSpPr>
            <a:cxnSpLocks/>
          </p:cNvCxnSpPr>
          <p:nvPr/>
        </p:nvCxnSpPr>
        <p:spPr>
          <a:xfrm>
            <a:off x="0" y="5886261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5CBCBE-C312-50A2-8F17-2AAD5F7BF5D1}"/>
              </a:ext>
            </a:extLst>
          </p:cNvPr>
          <p:cNvCxnSpPr>
            <a:cxnSpLocks/>
          </p:cNvCxnSpPr>
          <p:nvPr/>
        </p:nvCxnSpPr>
        <p:spPr>
          <a:xfrm>
            <a:off x="0" y="97173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3A0D57-5A11-26D0-6CB1-8235444E20CA}"/>
              </a:ext>
            </a:extLst>
          </p:cNvPr>
          <p:cNvSpPr txBox="1"/>
          <p:nvPr/>
        </p:nvSpPr>
        <p:spPr>
          <a:xfrm>
            <a:off x="477287" y="1232890"/>
            <a:ext cx="6581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Access to blue/green amenities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Meanwhile use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Swooping Martins public art sculpture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EE2AF-D362-91CD-930F-094187B45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b="9089"/>
          <a:stretch/>
        </p:blipFill>
        <p:spPr>
          <a:xfrm>
            <a:off x="7238757" y="3564177"/>
            <a:ext cx="3672513" cy="2243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75CD6-11DA-4BB5-C523-0EEB5709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" b="5893"/>
          <a:stretch/>
        </p:blipFill>
        <p:spPr>
          <a:xfrm>
            <a:off x="198408" y="2524015"/>
            <a:ext cx="2238895" cy="2985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9D0B2-30EA-A2E6-6976-BECF4BEA4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58" y="1049882"/>
            <a:ext cx="3642362" cy="2428034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88777593-A184-B649-7A5D-8F3AE3A619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  <p:pic>
        <p:nvPicPr>
          <p:cNvPr id="13" name="Picture 1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A0C72539-53AE-CD9E-4520-3DD22A263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 b="6817"/>
          <a:stretch/>
        </p:blipFill>
        <p:spPr>
          <a:xfrm>
            <a:off x="2544070" y="2547881"/>
            <a:ext cx="2527209" cy="2937731"/>
          </a:xfrm>
          <a:prstGeom prst="rect">
            <a:avLst/>
          </a:prstGeom>
        </p:spPr>
      </p:pic>
      <p:pic>
        <p:nvPicPr>
          <p:cNvPr id="16" name="Picture 15" descr="A group of children looking at a table&#10;&#10;Description automatically generated">
            <a:extLst>
              <a:ext uri="{FF2B5EF4-FFF2-40B4-BE49-F238E27FC236}">
                <a16:creationId xmlns:a16="http://schemas.microsoft.com/office/drawing/2014/main" id="{E70AA76D-00C3-394B-320F-4523F1C7FE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r="14791"/>
          <a:stretch/>
        </p:blipFill>
        <p:spPr>
          <a:xfrm>
            <a:off x="5161483" y="3053691"/>
            <a:ext cx="1959240" cy="202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9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F97541-5284-02CD-9A88-1DC179FEA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2" y="1182357"/>
            <a:ext cx="11736833" cy="32395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C276A8-8242-CEA9-2E7C-FE8992341D31}"/>
              </a:ext>
            </a:extLst>
          </p:cNvPr>
          <p:cNvSpPr>
            <a:spLocks/>
          </p:cNvSpPr>
          <p:nvPr/>
        </p:nvSpPr>
        <p:spPr bwMode="auto">
          <a:xfrm>
            <a:off x="350685" y="4964986"/>
            <a:ext cx="11505795" cy="949228"/>
          </a:xfrm>
          <a:prstGeom prst="rect">
            <a:avLst/>
          </a:prstGeom>
          <a:solidFill>
            <a:srgbClr val="E6E6E6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08853" fontAlgn="base">
              <a:spcBef>
                <a:spcPct val="0"/>
              </a:spcBef>
              <a:spcAft>
                <a:spcPct val="0"/>
              </a:spcAft>
            </a:pPr>
            <a:endParaRPr lang="en-US" sz="3729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9EE5E-F10A-711B-A1E5-280385F44CBF}"/>
              </a:ext>
            </a:extLst>
          </p:cNvPr>
          <p:cNvSpPr txBox="1"/>
          <p:nvPr/>
        </p:nvSpPr>
        <p:spPr>
          <a:xfrm>
            <a:off x="561937" y="5004123"/>
            <a:ext cx="11083294" cy="840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3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22-acre former Northfields Industrial Estate</a:t>
            </a:r>
          </a:p>
          <a:p>
            <a:pPr algn="ctr">
              <a:spcAft>
                <a:spcPts val="400"/>
              </a:spcAft>
            </a:pPr>
            <a:r>
              <a:rPr lang="en-GB" sz="13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3,350 homes including 1,170 affordable | 14 acres of open space |  </a:t>
            </a:r>
          </a:p>
          <a:p>
            <a:pPr algn="ctr">
              <a:spcAft>
                <a:spcPts val="400"/>
              </a:spcAft>
            </a:pPr>
            <a:r>
              <a:rPr lang="en-GB" sz="13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5,000sqft Community Hub| 240% Biodiversity Net Gain | Nursery| 135,000sqft multistorey light industrial building ‘ V Park’</a:t>
            </a: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C48346FC-B964-E3FD-3652-5F2BB744E7F6}"/>
              </a:ext>
            </a:extLst>
          </p:cNvPr>
          <p:cNvSpPr/>
          <p:nvPr/>
        </p:nvSpPr>
        <p:spPr>
          <a:xfrm>
            <a:off x="338684" y="1182357"/>
            <a:ext cx="1104660" cy="344469"/>
          </a:xfrm>
          <a:custGeom>
            <a:avLst/>
            <a:gdLst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842218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618552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6131"/>
              <a:gd name="connsiteX1" fmla="*/ 842218 w 842218"/>
              <a:gd name="connsiteY1" fmla="*/ 0 h 256131"/>
              <a:gd name="connsiteX2" fmla="*/ 692212 w 842218"/>
              <a:gd name="connsiteY2" fmla="*/ 256131 h 256131"/>
              <a:gd name="connsiteX3" fmla="*/ 0 w 842218"/>
              <a:gd name="connsiteY3" fmla="*/ 253591 h 256131"/>
              <a:gd name="connsiteX4" fmla="*/ 0 w 842218"/>
              <a:gd name="connsiteY4" fmla="*/ 0 h 256131"/>
              <a:gd name="connsiteX0" fmla="*/ 0 w 829518"/>
              <a:gd name="connsiteY0" fmla="*/ 2540 h 258671"/>
              <a:gd name="connsiteX1" fmla="*/ 829518 w 829518"/>
              <a:gd name="connsiteY1" fmla="*/ 0 h 258671"/>
              <a:gd name="connsiteX2" fmla="*/ 692212 w 829518"/>
              <a:gd name="connsiteY2" fmla="*/ 258671 h 258671"/>
              <a:gd name="connsiteX3" fmla="*/ 0 w 829518"/>
              <a:gd name="connsiteY3" fmla="*/ 256131 h 258671"/>
              <a:gd name="connsiteX4" fmla="*/ 0 w 829518"/>
              <a:gd name="connsiteY4" fmla="*/ 2540 h 25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518" h="258671">
                <a:moveTo>
                  <a:pt x="0" y="2540"/>
                </a:moveTo>
                <a:lnTo>
                  <a:pt x="829518" y="0"/>
                </a:lnTo>
                <a:lnTo>
                  <a:pt x="692212" y="258671"/>
                </a:lnTo>
                <a:lnTo>
                  <a:pt x="0" y="256131"/>
                </a:lnTo>
                <a:lnTo>
                  <a:pt x="0" y="25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7"/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7E1C8929-C966-C4AE-DC71-66A26E23E7A2}"/>
              </a:ext>
            </a:extLst>
          </p:cNvPr>
          <p:cNvSpPr txBox="1"/>
          <p:nvPr/>
        </p:nvSpPr>
        <p:spPr>
          <a:xfrm>
            <a:off x="439529" y="1243597"/>
            <a:ext cx="774437" cy="222049"/>
          </a:xfrm>
          <a:prstGeom prst="rect">
            <a:avLst/>
          </a:prstGeom>
        </p:spPr>
        <p:txBody>
          <a:bodyPr vert="horz" wrap="square" lIns="0" tIns="16892" rIns="0" bIns="0" rtlCol="0">
            <a:spAutoFit/>
          </a:bodyPr>
          <a:lstStyle/>
          <a:p>
            <a:pPr marL="16893" algn="ctr">
              <a:spcBef>
                <a:spcPts val="133"/>
              </a:spcBef>
            </a:pPr>
            <a:r>
              <a:rPr lang="en-GB" sz="1332" i="1" spc="-7" dirty="0">
                <a:solidFill>
                  <a:schemeClr val="bg1"/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Before</a:t>
            </a:r>
            <a:endParaRPr sz="1332" i="1" dirty="0">
              <a:solidFill>
                <a:schemeClr val="bg1"/>
              </a:solidFill>
              <a:latin typeface="Century Gothic" panose="020B0502020202020204" pitchFamily="34" charset="0"/>
              <a:ea typeface="Gotham Light" charset="0"/>
              <a:cs typeface="Gotham Light" charset="0"/>
            </a:endParaRP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81C92AE7-A364-1021-96E7-709CD0C17ADF}"/>
              </a:ext>
            </a:extLst>
          </p:cNvPr>
          <p:cNvSpPr/>
          <p:nvPr/>
        </p:nvSpPr>
        <p:spPr>
          <a:xfrm flipH="1">
            <a:off x="10745132" y="1182357"/>
            <a:ext cx="1104660" cy="344469"/>
          </a:xfrm>
          <a:custGeom>
            <a:avLst/>
            <a:gdLst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842218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3591"/>
              <a:gd name="connsiteX1" fmla="*/ 842218 w 842218"/>
              <a:gd name="connsiteY1" fmla="*/ 0 h 253591"/>
              <a:gd name="connsiteX2" fmla="*/ 618552 w 842218"/>
              <a:gd name="connsiteY2" fmla="*/ 253591 h 253591"/>
              <a:gd name="connsiteX3" fmla="*/ 0 w 842218"/>
              <a:gd name="connsiteY3" fmla="*/ 253591 h 253591"/>
              <a:gd name="connsiteX4" fmla="*/ 0 w 842218"/>
              <a:gd name="connsiteY4" fmla="*/ 0 h 253591"/>
              <a:gd name="connsiteX0" fmla="*/ 0 w 842218"/>
              <a:gd name="connsiteY0" fmla="*/ 0 h 256131"/>
              <a:gd name="connsiteX1" fmla="*/ 842218 w 842218"/>
              <a:gd name="connsiteY1" fmla="*/ 0 h 256131"/>
              <a:gd name="connsiteX2" fmla="*/ 692212 w 842218"/>
              <a:gd name="connsiteY2" fmla="*/ 256131 h 256131"/>
              <a:gd name="connsiteX3" fmla="*/ 0 w 842218"/>
              <a:gd name="connsiteY3" fmla="*/ 253591 h 256131"/>
              <a:gd name="connsiteX4" fmla="*/ 0 w 842218"/>
              <a:gd name="connsiteY4" fmla="*/ 0 h 256131"/>
              <a:gd name="connsiteX0" fmla="*/ 0 w 829518"/>
              <a:gd name="connsiteY0" fmla="*/ 2540 h 258671"/>
              <a:gd name="connsiteX1" fmla="*/ 829518 w 829518"/>
              <a:gd name="connsiteY1" fmla="*/ 0 h 258671"/>
              <a:gd name="connsiteX2" fmla="*/ 692212 w 829518"/>
              <a:gd name="connsiteY2" fmla="*/ 258671 h 258671"/>
              <a:gd name="connsiteX3" fmla="*/ 0 w 829518"/>
              <a:gd name="connsiteY3" fmla="*/ 256131 h 258671"/>
              <a:gd name="connsiteX4" fmla="*/ 0 w 829518"/>
              <a:gd name="connsiteY4" fmla="*/ 2540 h 25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518" h="258671">
                <a:moveTo>
                  <a:pt x="0" y="2540"/>
                </a:moveTo>
                <a:lnTo>
                  <a:pt x="829518" y="0"/>
                </a:lnTo>
                <a:lnTo>
                  <a:pt x="692212" y="258671"/>
                </a:lnTo>
                <a:lnTo>
                  <a:pt x="0" y="256131"/>
                </a:lnTo>
                <a:lnTo>
                  <a:pt x="0" y="25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7"/>
          </a:p>
        </p:txBody>
      </p:sp>
      <p:sp>
        <p:nvSpPr>
          <p:cNvPr id="55" name="object 5">
            <a:extLst>
              <a:ext uri="{FF2B5EF4-FFF2-40B4-BE49-F238E27FC236}">
                <a16:creationId xmlns:a16="http://schemas.microsoft.com/office/drawing/2014/main" id="{962BC8A5-F256-FA58-E3E6-635D1B64F8E1}"/>
              </a:ext>
            </a:extLst>
          </p:cNvPr>
          <p:cNvSpPr txBox="1"/>
          <p:nvPr/>
        </p:nvSpPr>
        <p:spPr>
          <a:xfrm>
            <a:off x="10965227" y="1243597"/>
            <a:ext cx="774437" cy="222049"/>
          </a:xfrm>
          <a:prstGeom prst="rect">
            <a:avLst/>
          </a:prstGeom>
        </p:spPr>
        <p:txBody>
          <a:bodyPr vert="horz" wrap="square" lIns="0" tIns="16892" rIns="0" bIns="0" rtlCol="0">
            <a:spAutoFit/>
          </a:bodyPr>
          <a:lstStyle/>
          <a:p>
            <a:pPr marL="16893" algn="ctr">
              <a:spcBef>
                <a:spcPts val="133"/>
              </a:spcBef>
            </a:pPr>
            <a:r>
              <a:rPr lang="en-GB" sz="1332" i="1" spc="-7" dirty="0">
                <a:solidFill>
                  <a:schemeClr val="bg1"/>
                </a:solidFill>
                <a:latin typeface="Century Gothic" panose="020B0502020202020204" pitchFamily="34" charset="0"/>
                <a:ea typeface="Gotham Light" charset="0"/>
                <a:cs typeface="Gotham Light" charset="0"/>
              </a:rPr>
              <a:t>Today</a:t>
            </a:r>
            <a:endParaRPr sz="1332" i="1" dirty="0">
              <a:solidFill>
                <a:schemeClr val="bg1"/>
              </a:solidFill>
              <a:latin typeface="Century Gothic" panose="020B0502020202020204" pitchFamily="34" charset="0"/>
              <a:ea typeface="Gotham Light" charset="0"/>
              <a:cs typeface="Gotham Light" charset="0"/>
            </a:endParaRP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AC48B7FD-53F1-8B0C-7B0C-FB3B00A5DC9F}"/>
              </a:ext>
            </a:extLst>
          </p:cNvPr>
          <p:cNvSpPr txBox="1">
            <a:spLocks/>
          </p:cNvSpPr>
          <p:nvPr/>
        </p:nvSpPr>
        <p:spPr>
          <a:xfrm>
            <a:off x="1994696" y="219819"/>
            <a:ext cx="7797204" cy="467308"/>
          </a:xfrm>
          <a:prstGeom prst="rect">
            <a:avLst/>
          </a:prstGeom>
        </p:spPr>
        <p:txBody>
          <a:bodyPr vert="horz" wrap="square" lIns="0" tIns="16892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893" algn="ctr" defTabSz="1216246">
              <a:spcBef>
                <a:spcPts val="133"/>
              </a:spcBef>
            </a:pPr>
            <a:r>
              <a:rPr lang="en-US" sz="2926" b="1" kern="0" dirty="0">
                <a:solidFill>
                  <a:srgbClr val="C00000"/>
                </a:solidFill>
                <a:latin typeface="Century Gothic" panose="020B0502020202020204" pitchFamily="34" charset="0"/>
                <a:ea typeface="Gotham Medium" charset="0"/>
                <a:cs typeface="Gotham Medium" charset="0"/>
              </a:rPr>
              <a:t>GRAND UNION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A2F8F4E1-C381-1D0E-EFBD-907C4D069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3" y="6162443"/>
            <a:ext cx="1648147" cy="488149"/>
          </a:xfrm>
          <a:prstGeom prst="rect">
            <a:avLst/>
          </a:prstGeom>
        </p:spPr>
      </p:pic>
      <p:pic>
        <p:nvPicPr>
          <p:cNvPr id="10" name="Picture 9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45E812FC-CED0-FA3B-7DF8-800FB8477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6" y="5961343"/>
            <a:ext cx="898875" cy="7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4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7D001C5F-80C9-C394-6F3D-35B6FDDE8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8" y="344513"/>
            <a:ext cx="11750424" cy="6168973"/>
          </a:xfrm>
          <a:prstGeom prst="rect">
            <a:avLst/>
          </a:prstGeom>
        </p:spPr>
      </p:pic>
      <p:pic>
        <p:nvPicPr>
          <p:cNvPr id="8" name="Picture 7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CF991975-DB66-1C2C-5CAD-CED7AA901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6" y="5961343"/>
            <a:ext cx="898875" cy="765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82AA6-534E-8576-4E19-D23BB2DA5CED}"/>
              </a:ext>
            </a:extLst>
          </p:cNvPr>
          <p:cNvSpPr txBox="1"/>
          <p:nvPr/>
        </p:nvSpPr>
        <p:spPr>
          <a:xfrm>
            <a:off x="7379368" y="5309936"/>
            <a:ext cx="328863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54CFF-347C-C373-F59C-B7AC4409F805}"/>
              </a:ext>
            </a:extLst>
          </p:cNvPr>
          <p:cNvSpPr txBox="1"/>
          <p:nvPr/>
        </p:nvSpPr>
        <p:spPr>
          <a:xfrm>
            <a:off x="8638674" y="5499281"/>
            <a:ext cx="328863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D78AD-A894-C9EB-EDDD-D312A4B80049}"/>
              </a:ext>
            </a:extLst>
          </p:cNvPr>
          <p:cNvSpPr txBox="1"/>
          <p:nvPr/>
        </p:nvSpPr>
        <p:spPr>
          <a:xfrm>
            <a:off x="11405937" y="2539512"/>
            <a:ext cx="328863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C9D70F-4C7A-BB2F-CB0A-D9022FB60B0B}"/>
              </a:ext>
            </a:extLst>
          </p:cNvPr>
          <p:cNvCxnSpPr/>
          <p:nvPr/>
        </p:nvCxnSpPr>
        <p:spPr>
          <a:xfrm flipH="1" flipV="1">
            <a:off x="6924907" y="3858322"/>
            <a:ext cx="546410" cy="145161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B4CD28-27A2-E189-1A4E-D010B2E55A0F}"/>
              </a:ext>
            </a:extLst>
          </p:cNvPr>
          <p:cNvCxnSpPr>
            <a:cxnSpLocks/>
          </p:cNvCxnSpPr>
          <p:nvPr/>
        </p:nvCxnSpPr>
        <p:spPr>
          <a:xfrm flipH="1" flipV="1">
            <a:off x="7619999" y="3428999"/>
            <a:ext cx="1018675" cy="207028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AC6370-C357-D1CD-285A-A366FDA1FF5E}"/>
              </a:ext>
            </a:extLst>
          </p:cNvPr>
          <p:cNvCxnSpPr>
            <a:cxnSpLocks/>
          </p:cNvCxnSpPr>
          <p:nvPr/>
        </p:nvCxnSpPr>
        <p:spPr>
          <a:xfrm flipH="1" flipV="1">
            <a:off x="10324994" y="2064833"/>
            <a:ext cx="1080943" cy="57800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A2B5BF-C01D-B955-4ED4-7728EE9D9091}"/>
              </a:ext>
            </a:extLst>
          </p:cNvPr>
          <p:cNvSpPr txBox="1"/>
          <p:nvPr/>
        </p:nvSpPr>
        <p:spPr>
          <a:xfrm>
            <a:off x="891013" y="4226312"/>
            <a:ext cx="3103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1 – Terraced Gardens</a:t>
            </a:r>
          </a:p>
          <a:p>
            <a:r>
              <a:rPr lang="en-GB" b="1" dirty="0">
                <a:solidFill>
                  <a:schemeClr val="accent1"/>
                </a:solidFill>
              </a:rPr>
              <a:t>2 – Central Gardens </a:t>
            </a:r>
          </a:p>
          <a:p>
            <a:r>
              <a:rPr lang="en-GB" b="1" dirty="0">
                <a:solidFill>
                  <a:schemeClr val="accent1"/>
                </a:solidFill>
              </a:rPr>
              <a:t>3 – Riverside Meadows </a:t>
            </a:r>
          </a:p>
        </p:txBody>
      </p:sp>
    </p:spTree>
    <p:extLst>
      <p:ext uri="{BB962C8B-B14F-4D97-AF65-F5344CB8AC3E}">
        <p14:creationId xmlns:p14="http://schemas.microsoft.com/office/powerpoint/2010/main" val="3878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A0912-D91B-19B9-090F-E4D137E1227F}"/>
              </a:ext>
            </a:extLst>
          </p:cNvPr>
          <p:cNvSpPr txBox="1"/>
          <p:nvPr/>
        </p:nvSpPr>
        <p:spPr>
          <a:xfrm>
            <a:off x="838199" y="548464"/>
            <a:ext cx="3807187" cy="2228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Terraced Gardens – outline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337D7-CE52-BB07-FEB6-5767FAAEEA64}"/>
              </a:ext>
            </a:extLst>
          </p:cNvPr>
          <p:cNvSpPr txBox="1"/>
          <p:nvPr/>
        </p:nvSpPr>
        <p:spPr>
          <a:xfrm>
            <a:off x="838201" y="29622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Attenuation fed waterfall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Meandering water rill feature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Amphitheatre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Amenity space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520363-C320-3688-C6FF-C2C70F1FA1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76" r="10075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8" name="Picture 7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CF991975-DB66-1C2C-5CAD-CED7AA901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6" y="5961343"/>
            <a:ext cx="898875" cy="7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8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074B315B19CA40ACA8FC25ED284B52" ma:contentTypeVersion="16" ma:contentTypeDescription="Create a new document." ma:contentTypeScope="" ma:versionID="c4e08f7d668f8a0a0b495017f74a9f8c">
  <xsd:schema xmlns:xsd="http://www.w3.org/2001/XMLSchema" xmlns:xs="http://www.w3.org/2001/XMLSchema" xmlns:p="http://schemas.microsoft.com/office/2006/metadata/properties" xmlns:ns2="97ab4b56-2a27-4613-a447-ed502cb00575" xmlns:ns3="c46d4178-b66d-4d12-83d4-d616075ceafe" targetNamespace="http://schemas.microsoft.com/office/2006/metadata/properties" ma:root="true" ma:fieldsID="5977ff3f2c3d673334ad8b42a9e245e7" ns2:_="" ns3:_="">
    <xsd:import namespace="97ab4b56-2a27-4613-a447-ed502cb00575"/>
    <xsd:import namespace="c46d4178-b66d-4d12-83d4-d616075cea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FolderSiz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b4b56-2a27-4613-a447-ed502cb00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7312d2c-9ce8-45b0-a722-8e025dbd1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lderSize" ma:index="23" nillable="true" ma:displayName="Folder Size" ma:format="Dropdown" ma:internalName="FolderSiz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d4178-b66d-4d12-83d4-d616075cea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227c9a-0dd7-4478-af32-3062c85887a7}" ma:internalName="TaxCatchAll" ma:showField="CatchAllData" ma:web="c46d4178-b66d-4d12-83d4-d616075ce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6d4178-b66d-4d12-83d4-d616075ceafe" xsi:nil="true"/>
    <lcf76f155ced4ddcb4097134ff3c332f xmlns="97ab4b56-2a27-4613-a447-ed502cb00575">
      <Terms xmlns="http://schemas.microsoft.com/office/infopath/2007/PartnerControls"/>
    </lcf76f155ced4ddcb4097134ff3c332f>
    <FolderSize xmlns="97ab4b56-2a27-4613-a447-ed502cb00575" xsi:nil="true"/>
  </documentManagement>
</p:properties>
</file>

<file path=customXml/itemProps1.xml><?xml version="1.0" encoding="utf-8"?>
<ds:datastoreItem xmlns:ds="http://schemas.openxmlformats.org/officeDocument/2006/customXml" ds:itemID="{EADAD62E-7624-484F-AF8A-2EC2192502A8}"/>
</file>

<file path=customXml/itemProps2.xml><?xml version="1.0" encoding="utf-8"?>
<ds:datastoreItem xmlns:ds="http://schemas.openxmlformats.org/officeDocument/2006/customXml" ds:itemID="{2A52525A-AC62-4D42-808D-2435C7DB7BE4}"/>
</file>

<file path=customXml/itemProps3.xml><?xml version="1.0" encoding="utf-8"?>
<ds:datastoreItem xmlns:ds="http://schemas.openxmlformats.org/officeDocument/2006/customXml" ds:itemID="{A033A98A-C821-46F4-B854-B5365D795D1A}"/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280</Words>
  <Application>Microsoft Office PowerPoint</Application>
  <PresentationFormat>Widescreen</PresentationFormat>
  <Paragraphs>63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Century Gothic</vt:lpstr>
      <vt:lpstr>Gill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Berkeley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Krakhina</dc:creator>
  <cp:lastModifiedBy>Rob Mitton</cp:lastModifiedBy>
  <cp:revision>26</cp:revision>
  <dcterms:created xsi:type="dcterms:W3CDTF">2024-11-15T11:22:20Z</dcterms:created>
  <dcterms:modified xsi:type="dcterms:W3CDTF">2024-11-25T08:19:17Z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0x010100A3074B315B19CA40ACA8FC25ED284B52</vt:lpwstr>
  </property>
</Properties>
</file>