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3751" r:id="rId5"/>
    <p:sldMasterId id="2147484115" r:id="rId6"/>
    <p:sldMasterId id="2147483680" r:id="rId7"/>
    <p:sldMasterId id="2147484119" r:id="rId8"/>
    <p:sldMasterId id="2147484131" r:id="rId9"/>
  </p:sldMasterIdLst>
  <p:notesMasterIdLst>
    <p:notesMasterId r:id="rId25"/>
  </p:notesMasterIdLst>
  <p:sldIdLst>
    <p:sldId id="279" r:id="rId10"/>
    <p:sldId id="12243" r:id="rId11"/>
    <p:sldId id="280" r:id="rId12"/>
    <p:sldId id="12148" r:id="rId13"/>
    <p:sldId id="12245" r:id="rId14"/>
    <p:sldId id="12246" r:id="rId15"/>
    <p:sldId id="12249" r:id="rId16"/>
    <p:sldId id="12150" r:id="rId17"/>
    <p:sldId id="12242" r:id="rId18"/>
    <p:sldId id="262" r:id="rId19"/>
    <p:sldId id="5411" r:id="rId20"/>
    <p:sldId id="12248" r:id="rId21"/>
    <p:sldId id="12241" r:id="rId22"/>
    <p:sldId id="1224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C54"/>
    <a:srgbClr val="6D5135"/>
    <a:srgbClr val="00AEEF"/>
    <a:srgbClr val="353E43"/>
    <a:srgbClr val="46372A"/>
    <a:srgbClr val="694C3E"/>
    <a:srgbClr val="6C5142"/>
    <a:srgbClr val="724D36"/>
    <a:srgbClr val="5A432C"/>
    <a:srgbClr val="CEA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2D856-BE83-4BFE-8CC1-30B00799147B}" v="30" dt="2024-11-22T09:17:03.81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60" autoAdjust="0"/>
  </p:normalViewPr>
  <p:slideViewPr>
    <p:cSldViewPr snapToGrid="0">
      <p:cViewPr varScale="1">
        <p:scale>
          <a:sx n="62" d="100"/>
          <a:sy n="62" d="100"/>
        </p:scale>
        <p:origin x="1459"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 Id="rId4"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EF4F5-ED2A-4DD5-9E41-B1B8F5F5EC8D}" type="doc">
      <dgm:prSet loTypeId="urn:microsoft.com/office/officeart/2005/8/layout/pList2" loCatId="list" qsTypeId="urn:microsoft.com/office/officeart/2005/8/quickstyle/simple1" qsCatId="simple" csTypeId="urn:microsoft.com/office/officeart/2005/8/colors/accent1_2" csCatId="accent1" phldr="1"/>
      <dgm:spPr/>
    </dgm:pt>
    <dgm:pt modelId="{14D6E777-D4F2-424C-A243-56F3B65E5B41}">
      <dgm:prSet phldrT="[Text]"/>
      <dgm:spPr/>
      <dgm:t>
        <a:bodyPr/>
        <a:lstStyle/>
        <a:p>
          <a:r>
            <a:rPr lang="en-GB" b="1"/>
            <a:t>SuDS rain planters</a:t>
          </a:r>
        </a:p>
        <a:p>
          <a:r>
            <a:rPr lang="en-GB"/>
            <a:t>72 schools with planters. </a:t>
          </a:r>
        </a:p>
        <a:p>
          <a:r>
            <a:rPr lang="en-GB"/>
            <a:t>564 planters in total storage 157m3 of water </a:t>
          </a:r>
        </a:p>
        <a:p>
          <a:r>
            <a:rPr lang="en-GB"/>
            <a:t>That’s 1962 bathtubs </a:t>
          </a:r>
        </a:p>
        <a:p>
          <a:r>
            <a:rPr lang="en-GB"/>
            <a:t>First 3mm of a storm which is significant</a:t>
          </a:r>
        </a:p>
      </dgm:t>
    </dgm:pt>
    <dgm:pt modelId="{87CEE32D-E349-4937-BEA5-69D4D9AC3BC3}" type="parTrans" cxnId="{65654E15-E08F-4F98-818C-3F359C0F0C46}">
      <dgm:prSet/>
      <dgm:spPr/>
      <dgm:t>
        <a:bodyPr/>
        <a:lstStyle/>
        <a:p>
          <a:endParaRPr lang="en-GB"/>
        </a:p>
      </dgm:t>
    </dgm:pt>
    <dgm:pt modelId="{751FFD92-CA7D-4691-826D-661EF1E24E90}" type="sibTrans" cxnId="{65654E15-E08F-4F98-818C-3F359C0F0C46}">
      <dgm:prSet/>
      <dgm:spPr/>
      <dgm:t>
        <a:bodyPr/>
        <a:lstStyle/>
        <a:p>
          <a:endParaRPr lang="en-GB"/>
        </a:p>
      </dgm:t>
    </dgm:pt>
    <dgm:pt modelId="{DC03675F-1130-403E-B3E4-22F1627E2F6C}">
      <dgm:prSet phldrT="[Text]"/>
      <dgm:spPr/>
      <dgm:t>
        <a:bodyPr/>
        <a:lstStyle/>
        <a:p>
          <a:r>
            <a:rPr lang="en-GB" b="1"/>
            <a:t>Smarter Business Visits</a:t>
          </a:r>
        </a:p>
        <a:p>
          <a:r>
            <a:rPr lang="en-GB"/>
            <a:t>28 schools have had SBVs (32 had already been visited).</a:t>
          </a:r>
        </a:p>
        <a:p>
          <a:r>
            <a:rPr lang="en-GB"/>
            <a:t>558,892 litres of water saved per day. </a:t>
          </a:r>
        </a:p>
        <a:p>
          <a:r>
            <a:rPr lang="en-GB"/>
            <a:t>1 Olympic swimming pool saved over a week! </a:t>
          </a:r>
        </a:p>
      </dgm:t>
    </dgm:pt>
    <dgm:pt modelId="{C68BE7DA-9C79-4F4A-B7EE-2C8ABA0B1F97}" type="parTrans" cxnId="{5D93FE98-B1B4-4FE2-8831-A62C26904984}">
      <dgm:prSet/>
      <dgm:spPr/>
      <dgm:t>
        <a:bodyPr/>
        <a:lstStyle/>
        <a:p>
          <a:endParaRPr lang="en-GB"/>
        </a:p>
      </dgm:t>
    </dgm:pt>
    <dgm:pt modelId="{DFCE8D85-2B0D-462F-9142-E4C42DD81A07}" type="sibTrans" cxnId="{5D93FE98-B1B4-4FE2-8831-A62C26904984}">
      <dgm:prSet/>
      <dgm:spPr/>
      <dgm:t>
        <a:bodyPr/>
        <a:lstStyle/>
        <a:p>
          <a:endParaRPr lang="en-GB"/>
        </a:p>
      </dgm:t>
    </dgm:pt>
    <dgm:pt modelId="{72DB5204-C948-40F8-B62A-528F49613FA6}">
      <dgm:prSet phldrT="[Text]"/>
      <dgm:spPr/>
      <dgm:t>
        <a:bodyPr/>
        <a:lstStyle/>
        <a:p>
          <a:r>
            <a:rPr lang="en-GB" b="1"/>
            <a:t>Education and Monitoring</a:t>
          </a:r>
        </a:p>
        <a:p>
          <a:r>
            <a:rPr lang="en-GB"/>
            <a:t>24 schools with planter loggers and/or weather stations. </a:t>
          </a:r>
        </a:p>
        <a:p>
          <a:r>
            <a:rPr lang="en-GB"/>
            <a:t>Education resources produced in partnership with school teachers.</a:t>
          </a:r>
        </a:p>
      </dgm:t>
    </dgm:pt>
    <dgm:pt modelId="{2855ABF3-2766-41A3-AEA3-D938E794337C}" type="parTrans" cxnId="{FDCD4DE7-81A5-4BAD-B336-3DFA68C7B03A}">
      <dgm:prSet/>
      <dgm:spPr/>
      <dgm:t>
        <a:bodyPr/>
        <a:lstStyle/>
        <a:p>
          <a:endParaRPr lang="en-GB"/>
        </a:p>
      </dgm:t>
    </dgm:pt>
    <dgm:pt modelId="{4C31A89A-84A6-4CA7-9438-ECC7452110D1}" type="sibTrans" cxnId="{FDCD4DE7-81A5-4BAD-B336-3DFA68C7B03A}">
      <dgm:prSet/>
      <dgm:spPr/>
      <dgm:t>
        <a:bodyPr/>
        <a:lstStyle/>
        <a:p>
          <a:endParaRPr lang="en-GB"/>
        </a:p>
      </dgm:t>
    </dgm:pt>
    <dgm:pt modelId="{DCC9ADD8-4214-48BD-81B7-F444D6207A2D}">
      <dgm:prSet phldrT="[Text]"/>
      <dgm:spPr/>
      <dgm:t>
        <a:bodyPr/>
        <a:lstStyle/>
        <a:p>
          <a:r>
            <a:rPr lang="en-GB" b="1"/>
            <a:t>Climate Adaptation Plans (CAPs)</a:t>
          </a:r>
        </a:p>
        <a:p>
          <a:r>
            <a:rPr lang="en-GB" b="0"/>
            <a:t>60 schools with CAPs </a:t>
          </a:r>
        </a:p>
        <a:p>
          <a:r>
            <a:rPr lang="en-GB"/>
            <a:t>Overheating an issue in 78% of schools</a:t>
          </a:r>
        </a:p>
        <a:p>
          <a:r>
            <a:rPr lang="en-GB"/>
            <a:t>Overarching summary document produced</a:t>
          </a:r>
        </a:p>
        <a:p>
          <a:endParaRPr lang="en-GB"/>
        </a:p>
      </dgm:t>
    </dgm:pt>
    <dgm:pt modelId="{130529FF-53D6-4EF8-BBC3-AF64F8B2AF2F}" type="parTrans" cxnId="{8BB79989-2A2E-482F-BD1B-B520683B9B37}">
      <dgm:prSet/>
      <dgm:spPr/>
      <dgm:t>
        <a:bodyPr/>
        <a:lstStyle/>
        <a:p>
          <a:endParaRPr lang="en-GB"/>
        </a:p>
      </dgm:t>
    </dgm:pt>
    <dgm:pt modelId="{2DFC4EA9-3D1D-4198-BF59-2138B6364AD5}" type="sibTrans" cxnId="{8BB79989-2A2E-482F-BD1B-B520683B9B37}">
      <dgm:prSet/>
      <dgm:spPr/>
      <dgm:t>
        <a:bodyPr/>
        <a:lstStyle/>
        <a:p>
          <a:endParaRPr lang="en-GB"/>
        </a:p>
      </dgm:t>
    </dgm:pt>
    <dgm:pt modelId="{C9349DD2-FDD5-4B66-B090-25576E168178}" type="pres">
      <dgm:prSet presAssocID="{F41EF4F5-ED2A-4DD5-9E41-B1B8F5F5EC8D}" presName="Name0" presStyleCnt="0">
        <dgm:presLayoutVars>
          <dgm:dir/>
          <dgm:resizeHandles val="exact"/>
        </dgm:presLayoutVars>
      </dgm:prSet>
      <dgm:spPr/>
    </dgm:pt>
    <dgm:pt modelId="{EDDC224C-304C-4564-85AF-FC2AC8D2B687}" type="pres">
      <dgm:prSet presAssocID="{F41EF4F5-ED2A-4DD5-9E41-B1B8F5F5EC8D}" presName="bkgdShp" presStyleLbl="alignAccFollowNode1" presStyleIdx="0" presStyleCnt="1"/>
      <dgm:spPr/>
    </dgm:pt>
    <dgm:pt modelId="{6D090719-B839-4784-BB92-3923221106A2}" type="pres">
      <dgm:prSet presAssocID="{F41EF4F5-ED2A-4DD5-9E41-B1B8F5F5EC8D}" presName="linComp" presStyleCnt="0"/>
      <dgm:spPr/>
    </dgm:pt>
    <dgm:pt modelId="{54B03496-D4FD-4C3B-9B79-52F1F1DF6BD8}" type="pres">
      <dgm:prSet presAssocID="{14D6E777-D4F2-424C-A243-56F3B65E5B41}" presName="compNode" presStyleCnt="0"/>
      <dgm:spPr/>
    </dgm:pt>
    <dgm:pt modelId="{CBCA6012-633E-4408-AA86-78ACB0634437}" type="pres">
      <dgm:prSet presAssocID="{14D6E777-D4F2-424C-A243-56F3B65E5B41}" presName="node" presStyleLbl="node1" presStyleIdx="0" presStyleCnt="4">
        <dgm:presLayoutVars>
          <dgm:bulletEnabled val="1"/>
        </dgm:presLayoutVars>
      </dgm:prSet>
      <dgm:spPr/>
    </dgm:pt>
    <dgm:pt modelId="{7C95A03B-D98B-43BB-822A-A26A48E05C39}" type="pres">
      <dgm:prSet presAssocID="{14D6E777-D4F2-424C-A243-56F3B65E5B41}" presName="invisiNode" presStyleLbl="node1" presStyleIdx="0" presStyleCnt="4"/>
      <dgm:spPr/>
    </dgm:pt>
    <dgm:pt modelId="{CBA1CFB1-F9B0-43BB-BD74-6807846E4CE7}" type="pres">
      <dgm:prSet presAssocID="{14D6E777-D4F2-424C-A243-56F3B65E5B41}" presName="imagNode"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2ED36FE-B588-4632-B4CA-03A9B3009268}" type="pres">
      <dgm:prSet presAssocID="{751FFD92-CA7D-4691-826D-661EF1E24E90}" presName="sibTrans" presStyleLbl="sibTrans2D1" presStyleIdx="0" presStyleCnt="0"/>
      <dgm:spPr/>
    </dgm:pt>
    <dgm:pt modelId="{7C539FCF-D684-49A6-8344-1E8E82B384A8}" type="pres">
      <dgm:prSet presAssocID="{DC03675F-1130-403E-B3E4-22F1627E2F6C}" presName="compNode" presStyleCnt="0"/>
      <dgm:spPr/>
    </dgm:pt>
    <dgm:pt modelId="{6B05318E-E2EE-4CA7-8240-BEC6ECFEF9FE}" type="pres">
      <dgm:prSet presAssocID="{DC03675F-1130-403E-B3E4-22F1627E2F6C}" presName="node" presStyleLbl="node1" presStyleIdx="1" presStyleCnt="4" custLinFactNeighborX="-759" custLinFactNeighborY="-215">
        <dgm:presLayoutVars>
          <dgm:bulletEnabled val="1"/>
        </dgm:presLayoutVars>
      </dgm:prSet>
      <dgm:spPr/>
    </dgm:pt>
    <dgm:pt modelId="{035F95D8-1BBE-4A96-8843-605009144AEE}" type="pres">
      <dgm:prSet presAssocID="{DC03675F-1130-403E-B3E4-22F1627E2F6C}" presName="invisiNode" presStyleLbl="node1" presStyleIdx="1" presStyleCnt="4"/>
      <dgm:spPr/>
    </dgm:pt>
    <dgm:pt modelId="{D00E911A-048D-480A-BE85-EA9B58D97FDC}" type="pres">
      <dgm:prSet presAssocID="{DC03675F-1130-403E-B3E4-22F1627E2F6C}" presName="imagNode" presStyleLbl="f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84E732A2-1F90-4A4F-94B0-265B65BB4B20}" type="pres">
      <dgm:prSet presAssocID="{DFCE8D85-2B0D-462F-9142-E4C42DD81A07}" presName="sibTrans" presStyleLbl="sibTrans2D1" presStyleIdx="0" presStyleCnt="0"/>
      <dgm:spPr/>
    </dgm:pt>
    <dgm:pt modelId="{FBF16947-FADB-41B2-B225-3E1C9402693E}" type="pres">
      <dgm:prSet presAssocID="{72DB5204-C948-40F8-B62A-528F49613FA6}" presName="compNode" presStyleCnt="0"/>
      <dgm:spPr/>
    </dgm:pt>
    <dgm:pt modelId="{6D66F69A-3CD8-4B1D-906D-DDEA7EFC8BF2}" type="pres">
      <dgm:prSet presAssocID="{72DB5204-C948-40F8-B62A-528F49613FA6}" presName="node" presStyleLbl="node1" presStyleIdx="2" presStyleCnt="4">
        <dgm:presLayoutVars>
          <dgm:bulletEnabled val="1"/>
        </dgm:presLayoutVars>
      </dgm:prSet>
      <dgm:spPr/>
    </dgm:pt>
    <dgm:pt modelId="{3B608599-27EC-4638-A242-77632844B7C5}" type="pres">
      <dgm:prSet presAssocID="{72DB5204-C948-40F8-B62A-528F49613FA6}" presName="invisiNode" presStyleLbl="node1" presStyleIdx="2" presStyleCnt="4"/>
      <dgm:spPr/>
    </dgm:pt>
    <dgm:pt modelId="{F399E2B3-AF37-408F-8AC9-1699581C858F}" type="pres">
      <dgm:prSet presAssocID="{72DB5204-C948-40F8-B62A-528F49613FA6}" presName="imagNode" presStyleLbl="fgImgPlac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2AACC92C-5919-4352-B228-7162870FA76B}" type="pres">
      <dgm:prSet presAssocID="{4C31A89A-84A6-4CA7-9438-ECC7452110D1}" presName="sibTrans" presStyleLbl="sibTrans2D1" presStyleIdx="0" presStyleCnt="0"/>
      <dgm:spPr/>
    </dgm:pt>
    <dgm:pt modelId="{55D58BF6-258A-4F8B-917F-6150F6660C1D}" type="pres">
      <dgm:prSet presAssocID="{DCC9ADD8-4214-48BD-81B7-F444D6207A2D}" presName="compNode" presStyleCnt="0"/>
      <dgm:spPr/>
    </dgm:pt>
    <dgm:pt modelId="{82C79DDF-EC56-47D0-816C-152C5CF221B6}" type="pres">
      <dgm:prSet presAssocID="{DCC9ADD8-4214-48BD-81B7-F444D6207A2D}" presName="node" presStyleLbl="node1" presStyleIdx="3" presStyleCnt="4">
        <dgm:presLayoutVars>
          <dgm:bulletEnabled val="1"/>
        </dgm:presLayoutVars>
      </dgm:prSet>
      <dgm:spPr/>
    </dgm:pt>
    <dgm:pt modelId="{506E2B67-B9EA-43DA-8FB2-C80D037D1867}" type="pres">
      <dgm:prSet presAssocID="{DCC9ADD8-4214-48BD-81B7-F444D6207A2D}" presName="invisiNode" presStyleLbl="node1" presStyleIdx="3" presStyleCnt="4"/>
      <dgm:spPr/>
    </dgm:pt>
    <dgm:pt modelId="{0040F4EB-D07B-4744-9301-E453D515A1D3}" type="pres">
      <dgm:prSet presAssocID="{DCC9ADD8-4214-48BD-81B7-F444D6207A2D}" presName="imagNode" presStyleLbl="f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65654E15-E08F-4F98-818C-3F359C0F0C46}" srcId="{F41EF4F5-ED2A-4DD5-9E41-B1B8F5F5EC8D}" destId="{14D6E777-D4F2-424C-A243-56F3B65E5B41}" srcOrd="0" destOrd="0" parTransId="{87CEE32D-E349-4937-BEA5-69D4D9AC3BC3}" sibTransId="{751FFD92-CA7D-4691-826D-661EF1E24E90}"/>
    <dgm:cxn modelId="{7C231F16-BAF1-4D0D-BDC0-03B786D9D402}" type="presOf" srcId="{F41EF4F5-ED2A-4DD5-9E41-B1B8F5F5EC8D}" destId="{C9349DD2-FDD5-4B66-B090-25576E168178}" srcOrd="0" destOrd="0" presId="urn:microsoft.com/office/officeart/2005/8/layout/pList2"/>
    <dgm:cxn modelId="{DB043921-A43D-485A-AB70-17170363B426}" type="presOf" srcId="{DFCE8D85-2B0D-462F-9142-E4C42DD81A07}" destId="{84E732A2-1F90-4A4F-94B0-265B65BB4B20}" srcOrd="0" destOrd="0" presId="urn:microsoft.com/office/officeart/2005/8/layout/pList2"/>
    <dgm:cxn modelId="{4C867E28-9167-4D8B-959D-1B427FD91117}" type="presOf" srcId="{DC03675F-1130-403E-B3E4-22F1627E2F6C}" destId="{6B05318E-E2EE-4CA7-8240-BEC6ECFEF9FE}" srcOrd="0" destOrd="0" presId="urn:microsoft.com/office/officeart/2005/8/layout/pList2"/>
    <dgm:cxn modelId="{8BB79989-2A2E-482F-BD1B-B520683B9B37}" srcId="{F41EF4F5-ED2A-4DD5-9E41-B1B8F5F5EC8D}" destId="{DCC9ADD8-4214-48BD-81B7-F444D6207A2D}" srcOrd="3" destOrd="0" parTransId="{130529FF-53D6-4EF8-BBC3-AF64F8B2AF2F}" sibTransId="{2DFC4EA9-3D1D-4198-BF59-2138B6364AD5}"/>
    <dgm:cxn modelId="{5D93FE98-B1B4-4FE2-8831-A62C26904984}" srcId="{F41EF4F5-ED2A-4DD5-9E41-B1B8F5F5EC8D}" destId="{DC03675F-1130-403E-B3E4-22F1627E2F6C}" srcOrd="1" destOrd="0" parTransId="{C68BE7DA-9C79-4F4A-B7EE-2C8ABA0B1F97}" sibTransId="{DFCE8D85-2B0D-462F-9142-E4C42DD81A07}"/>
    <dgm:cxn modelId="{E0C8B59D-6AA3-4317-9BA0-2C4EF424F2F1}" type="presOf" srcId="{4C31A89A-84A6-4CA7-9438-ECC7452110D1}" destId="{2AACC92C-5919-4352-B228-7162870FA76B}" srcOrd="0" destOrd="0" presId="urn:microsoft.com/office/officeart/2005/8/layout/pList2"/>
    <dgm:cxn modelId="{B7ED23A1-F091-468D-9DB8-2492961B790B}" type="presOf" srcId="{751FFD92-CA7D-4691-826D-661EF1E24E90}" destId="{A2ED36FE-B588-4632-B4CA-03A9B3009268}" srcOrd="0" destOrd="0" presId="urn:microsoft.com/office/officeart/2005/8/layout/pList2"/>
    <dgm:cxn modelId="{662A0AAF-1020-46A2-81E2-AC9970ED3E57}" type="presOf" srcId="{72DB5204-C948-40F8-B62A-528F49613FA6}" destId="{6D66F69A-3CD8-4B1D-906D-DDEA7EFC8BF2}" srcOrd="0" destOrd="0" presId="urn:microsoft.com/office/officeart/2005/8/layout/pList2"/>
    <dgm:cxn modelId="{7CB5F3BF-6A29-4C9D-9714-C33079FAE57D}" type="presOf" srcId="{DCC9ADD8-4214-48BD-81B7-F444D6207A2D}" destId="{82C79DDF-EC56-47D0-816C-152C5CF221B6}" srcOrd="0" destOrd="0" presId="urn:microsoft.com/office/officeart/2005/8/layout/pList2"/>
    <dgm:cxn modelId="{8D07BCDC-B10E-4A8E-81AE-11085087F959}" type="presOf" srcId="{14D6E777-D4F2-424C-A243-56F3B65E5B41}" destId="{CBCA6012-633E-4408-AA86-78ACB0634437}" srcOrd="0" destOrd="0" presId="urn:microsoft.com/office/officeart/2005/8/layout/pList2"/>
    <dgm:cxn modelId="{FDCD4DE7-81A5-4BAD-B336-3DFA68C7B03A}" srcId="{F41EF4F5-ED2A-4DD5-9E41-B1B8F5F5EC8D}" destId="{72DB5204-C948-40F8-B62A-528F49613FA6}" srcOrd="2" destOrd="0" parTransId="{2855ABF3-2766-41A3-AEA3-D938E794337C}" sibTransId="{4C31A89A-84A6-4CA7-9438-ECC7452110D1}"/>
    <dgm:cxn modelId="{106C86DE-7874-4486-9930-CEC4C9FF9C18}" type="presParOf" srcId="{C9349DD2-FDD5-4B66-B090-25576E168178}" destId="{EDDC224C-304C-4564-85AF-FC2AC8D2B687}" srcOrd="0" destOrd="0" presId="urn:microsoft.com/office/officeart/2005/8/layout/pList2"/>
    <dgm:cxn modelId="{9409440E-555B-46B2-B42E-59B4A551DDFD}" type="presParOf" srcId="{C9349DD2-FDD5-4B66-B090-25576E168178}" destId="{6D090719-B839-4784-BB92-3923221106A2}" srcOrd="1" destOrd="0" presId="urn:microsoft.com/office/officeart/2005/8/layout/pList2"/>
    <dgm:cxn modelId="{3FD37A45-898D-4A64-9AFD-EA5909003FEA}" type="presParOf" srcId="{6D090719-B839-4784-BB92-3923221106A2}" destId="{54B03496-D4FD-4C3B-9B79-52F1F1DF6BD8}" srcOrd="0" destOrd="0" presId="urn:microsoft.com/office/officeart/2005/8/layout/pList2"/>
    <dgm:cxn modelId="{9036FF0F-15A0-4612-9A32-C3260075BF7C}" type="presParOf" srcId="{54B03496-D4FD-4C3B-9B79-52F1F1DF6BD8}" destId="{CBCA6012-633E-4408-AA86-78ACB0634437}" srcOrd="0" destOrd="0" presId="urn:microsoft.com/office/officeart/2005/8/layout/pList2"/>
    <dgm:cxn modelId="{8DDC1EFB-C7B4-4CBF-8F66-710655B4C0AE}" type="presParOf" srcId="{54B03496-D4FD-4C3B-9B79-52F1F1DF6BD8}" destId="{7C95A03B-D98B-43BB-822A-A26A48E05C39}" srcOrd="1" destOrd="0" presId="urn:microsoft.com/office/officeart/2005/8/layout/pList2"/>
    <dgm:cxn modelId="{9228F033-5124-4C6A-9B4B-D3374B8C46EF}" type="presParOf" srcId="{54B03496-D4FD-4C3B-9B79-52F1F1DF6BD8}" destId="{CBA1CFB1-F9B0-43BB-BD74-6807846E4CE7}" srcOrd="2" destOrd="0" presId="urn:microsoft.com/office/officeart/2005/8/layout/pList2"/>
    <dgm:cxn modelId="{11184E02-7E2E-465D-AF4A-67C3D7AB088F}" type="presParOf" srcId="{6D090719-B839-4784-BB92-3923221106A2}" destId="{A2ED36FE-B588-4632-B4CA-03A9B3009268}" srcOrd="1" destOrd="0" presId="urn:microsoft.com/office/officeart/2005/8/layout/pList2"/>
    <dgm:cxn modelId="{41724369-658D-466F-8E5E-38ABEB327842}" type="presParOf" srcId="{6D090719-B839-4784-BB92-3923221106A2}" destId="{7C539FCF-D684-49A6-8344-1E8E82B384A8}" srcOrd="2" destOrd="0" presId="urn:microsoft.com/office/officeart/2005/8/layout/pList2"/>
    <dgm:cxn modelId="{312DFED9-C7FE-4AF9-B08D-0A22B8B3AE25}" type="presParOf" srcId="{7C539FCF-D684-49A6-8344-1E8E82B384A8}" destId="{6B05318E-E2EE-4CA7-8240-BEC6ECFEF9FE}" srcOrd="0" destOrd="0" presId="urn:microsoft.com/office/officeart/2005/8/layout/pList2"/>
    <dgm:cxn modelId="{CB9F429D-9EE2-49E8-AC5D-4A49C9D9C43E}" type="presParOf" srcId="{7C539FCF-D684-49A6-8344-1E8E82B384A8}" destId="{035F95D8-1BBE-4A96-8843-605009144AEE}" srcOrd="1" destOrd="0" presId="urn:microsoft.com/office/officeart/2005/8/layout/pList2"/>
    <dgm:cxn modelId="{72C4BBF7-C7CE-4B3B-A619-4F439FFCACA2}" type="presParOf" srcId="{7C539FCF-D684-49A6-8344-1E8E82B384A8}" destId="{D00E911A-048D-480A-BE85-EA9B58D97FDC}" srcOrd="2" destOrd="0" presId="urn:microsoft.com/office/officeart/2005/8/layout/pList2"/>
    <dgm:cxn modelId="{95ADD666-1C33-4933-86DA-903FDFF2AC18}" type="presParOf" srcId="{6D090719-B839-4784-BB92-3923221106A2}" destId="{84E732A2-1F90-4A4F-94B0-265B65BB4B20}" srcOrd="3" destOrd="0" presId="urn:microsoft.com/office/officeart/2005/8/layout/pList2"/>
    <dgm:cxn modelId="{CC14EE71-852F-423A-A5E8-CB68DD01CE5A}" type="presParOf" srcId="{6D090719-B839-4784-BB92-3923221106A2}" destId="{FBF16947-FADB-41B2-B225-3E1C9402693E}" srcOrd="4" destOrd="0" presId="urn:microsoft.com/office/officeart/2005/8/layout/pList2"/>
    <dgm:cxn modelId="{8CA4CB45-5491-4BDB-8FCC-8D76E2A6B324}" type="presParOf" srcId="{FBF16947-FADB-41B2-B225-3E1C9402693E}" destId="{6D66F69A-3CD8-4B1D-906D-DDEA7EFC8BF2}" srcOrd="0" destOrd="0" presId="urn:microsoft.com/office/officeart/2005/8/layout/pList2"/>
    <dgm:cxn modelId="{7D91ECA2-5D8F-4F03-81AA-329BCE868337}" type="presParOf" srcId="{FBF16947-FADB-41B2-B225-3E1C9402693E}" destId="{3B608599-27EC-4638-A242-77632844B7C5}" srcOrd="1" destOrd="0" presId="urn:microsoft.com/office/officeart/2005/8/layout/pList2"/>
    <dgm:cxn modelId="{E39FF5F2-5A16-44ED-A7EB-3EB509BA8498}" type="presParOf" srcId="{FBF16947-FADB-41B2-B225-3E1C9402693E}" destId="{F399E2B3-AF37-408F-8AC9-1699581C858F}" srcOrd="2" destOrd="0" presId="urn:microsoft.com/office/officeart/2005/8/layout/pList2"/>
    <dgm:cxn modelId="{3E18073D-DFC8-4201-8353-30C9C87D1E5C}" type="presParOf" srcId="{6D090719-B839-4784-BB92-3923221106A2}" destId="{2AACC92C-5919-4352-B228-7162870FA76B}" srcOrd="5" destOrd="0" presId="urn:microsoft.com/office/officeart/2005/8/layout/pList2"/>
    <dgm:cxn modelId="{1D76CE84-D351-4ABB-97A9-B2EB6A08E00B}" type="presParOf" srcId="{6D090719-B839-4784-BB92-3923221106A2}" destId="{55D58BF6-258A-4F8B-917F-6150F6660C1D}" srcOrd="6" destOrd="0" presId="urn:microsoft.com/office/officeart/2005/8/layout/pList2"/>
    <dgm:cxn modelId="{8993C909-E662-4DDC-B156-B8B1DEE1C0AD}" type="presParOf" srcId="{55D58BF6-258A-4F8B-917F-6150F6660C1D}" destId="{82C79DDF-EC56-47D0-816C-152C5CF221B6}" srcOrd="0" destOrd="0" presId="urn:microsoft.com/office/officeart/2005/8/layout/pList2"/>
    <dgm:cxn modelId="{40767608-55FB-4F35-BC6B-532EE97D1982}" type="presParOf" srcId="{55D58BF6-258A-4F8B-917F-6150F6660C1D}" destId="{506E2B67-B9EA-43DA-8FB2-C80D037D1867}" srcOrd="1" destOrd="0" presId="urn:microsoft.com/office/officeart/2005/8/layout/pList2"/>
    <dgm:cxn modelId="{7A2399B0-F0B8-403C-9B0C-C5F07A46E29C}" type="presParOf" srcId="{55D58BF6-258A-4F8B-917F-6150F6660C1D}" destId="{0040F4EB-D07B-4744-9301-E453D515A1D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224C-304C-4564-85AF-FC2AC8D2B687}">
      <dsp:nvSpPr>
        <dsp:cNvPr id="0" name=""/>
        <dsp:cNvSpPr/>
      </dsp:nvSpPr>
      <dsp:spPr>
        <a:xfrm>
          <a:off x="0" y="0"/>
          <a:ext cx="10538691" cy="22178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1CFB1-F9B0-43BB-BD74-6807846E4CE7}">
      <dsp:nvSpPr>
        <dsp:cNvPr id="0" name=""/>
        <dsp:cNvSpPr/>
      </dsp:nvSpPr>
      <dsp:spPr>
        <a:xfrm>
          <a:off x="319062" y="295706"/>
          <a:ext cx="2302456" cy="1626388"/>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A6012-633E-4408-AA86-78ACB0634437}">
      <dsp:nvSpPr>
        <dsp:cNvPr id="0" name=""/>
        <dsp:cNvSpPr/>
      </dsp:nvSpPr>
      <dsp:spPr>
        <a:xfrm rot="10800000">
          <a:off x="319062" y="2217802"/>
          <a:ext cx="2302456" cy="27106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a:t>SuDS rain planters</a:t>
          </a:r>
        </a:p>
        <a:p>
          <a:pPr marL="0" lvl="0" indent="0" algn="ctr" defTabSz="666750">
            <a:lnSpc>
              <a:spcPct val="90000"/>
            </a:lnSpc>
            <a:spcBef>
              <a:spcPct val="0"/>
            </a:spcBef>
            <a:spcAft>
              <a:spcPct val="35000"/>
            </a:spcAft>
            <a:buNone/>
          </a:pPr>
          <a:r>
            <a:rPr lang="en-GB" sz="1500" kern="1200"/>
            <a:t>72 schools with planters. </a:t>
          </a:r>
        </a:p>
        <a:p>
          <a:pPr marL="0" lvl="0" indent="0" algn="ctr" defTabSz="666750">
            <a:lnSpc>
              <a:spcPct val="90000"/>
            </a:lnSpc>
            <a:spcBef>
              <a:spcPct val="0"/>
            </a:spcBef>
            <a:spcAft>
              <a:spcPct val="35000"/>
            </a:spcAft>
            <a:buNone/>
          </a:pPr>
          <a:r>
            <a:rPr lang="en-GB" sz="1500" kern="1200"/>
            <a:t>564 planters in total storage 157m3 of water </a:t>
          </a:r>
        </a:p>
        <a:p>
          <a:pPr marL="0" lvl="0" indent="0" algn="ctr" defTabSz="666750">
            <a:lnSpc>
              <a:spcPct val="90000"/>
            </a:lnSpc>
            <a:spcBef>
              <a:spcPct val="0"/>
            </a:spcBef>
            <a:spcAft>
              <a:spcPct val="35000"/>
            </a:spcAft>
            <a:buNone/>
          </a:pPr>
          <a:r>
            <a:rPr lang="en-GB" sz="1500" kern="1200"/>
            <a:t>That’s 1962 bathtubs </a:t>
          </a:r>
        </a:p>
        <a:p>
          <a:pPr marL="0" lvl="0" indent="0" algn="ctr" defTabSz="666750">
            <a:lnSpc>
              <a:spcPct val="90000"/>
            </a:lnSpc>
            <a:spcBef>
              <a:spcPct val="0"/>
            </a:spcBef>
            <a:spcAft>
              <a:spcPct val="35000"/>
            </a:spcAft>
            <a:buNone/>
          </a:pPr>
          <a:r>
            <a:rPr lang="en-GB" sz="1500" kern="1200"/>
            <a:t>First 3mm of a storm which is significant</a:t>
          </a:r>
        </a:p>
      </dsp:txBody>
      <dsp:txXfrm rot="10800000">
        <a:off x="389870" y="2217802"/>
        <a:ext cx="2160840" cy="2639838"/>
      </dsp:txXfrm>
    </dsp:sp>
    <dsp:sp modelId="{D00E911A-048D-480A-BE85-EA9B58D97FDC}">
      <dsp:nvSpPr>
        <dsp:cNvPr id="0" name=""/>
        <dsp:cNvSpPr/>
      </dsp:nvSpPr>
      <dsp:spPr>
        <a:xfrm>
          <a:off x="2851765" y="295706"/>
          <a:ext cx="2302456" cy="1626388"/>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05318E-E2EE-4CA7-8240-BEC6ECFEF9FE}">
      <dsp:nvSpPr>
        <dsp:cNvPr id="0" name=""/>
        <dsp:cNvSpPr/>
      </dsp:nvSpPr>
      <dsp:spPr>
        <a:xfrm rot="10800000">
          <a:off x="2834290" y="2211974"/>
          <a:ext cx="2302456" cy="27106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a:t>Smarter Business Visits</a:t>
          </a:r>
        </a:p>
        <a:p>
          <a:pPr marL="0" lvl="0" indent="0" algn="ctr" defTabSz="666750">
            <a:lnSpc>
              <a:spcPct val="90000"/>
            </a:lnSpc>
            <a:spcBef>
              <a:spcPct val="0"/>
            </a:spcBef>
            <a:spcAft>
              <a:spcPct val="35000"/>
            </a:spcAft>
            <a:buNone/>
          </a:pPr>
          <a:r>
            <a:rPr lang="en-GB" sz="1500" kern="1200"/>
            <a:t>28 schools have had SBVs (32 had already been visited).</a:t>
          </a:r>
        </a:p>
        <a:p>
          <a:pPr marL="0" lvl="0" indent="0" algn="ctr" defTabSz="666750">
            <a:lnSpc>
              <a:spcPct val="90000"/>
            </a:lnSpc>
            <a:spcBef>
              <a:spcPct val="0"/>
            </a:spcBef>
            <a:spcAft>
              <a:spcPct val="35000"/>
            </a:spcAft>
            <a:buNone/>
          </a:pPr>
          <a:r>
            <a:rPr lang="en-GB" sz="1500" kern="1200"/>
            <a:t>558,892 litres of water saved per day. </a:t>
          </a:r>
        </a:p>
        <a:p>
          <a:pPr marL="0" lvl="0" indent="0" algn="ctr" defTabSz="666750">
            <a:lnSpc>
              <a:spcPct val="90000"/>
            </a:lnSpc>
            <a:spcBef>
              <a:spcPct val="0"/>
            </a:spcBef>
            <a:spcAft>
              <a:spcPct val="35000"/>
            </a:spcAft>
            <a:buNone/>
          </a:pPr>
          <a:r>
            <a:rPr lang="en-GB" sz="1500" kern="1200"/>
            <a:t>1 Olympic swimming pool saved over a week! </a:t>
          </a:r>
        </a:p>
      </dsp:txBody>
      <dsp:txXfrm rot="10800000">
        <a:off x="2905098" y="2211974"/>
        <a:ext cx="2160840" cy="2639838"/>
      </dsp:txXfrm>
    </dsp:sp>
    <dsp:sp modelId="{F399E2B3-AF37-408F-8AC9-1699581C858F}">
      <dsp:nvSpPr>
        <dsp:cNvPr id="0" name=""/>
        <dsp:cNvSpPr/>
      </dsp:nvSpPr>
      <dsp:spPr>
        <a:xfrm>
          <a:off x="5384468" y="295706"/>
          <a:ext cx="2302456" cy="1626388"/>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6F69A-3CD8-4B1D-906D-DDEA7EFC8BF2}">
      <dsp:nvSpPr>
        <dsp:cNvPr id="0" name=""/>
        <dsp:cNvSpPr/>
      </dsp:nvSpPr>
      <dsp:spPr>
        <a:xfrm rot="10800000">
          <a:off x="5384468" y="2217802"/>
          <a:ext cx="2302456" cy="27106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a:t>Education and Monitoring</a:t>
          </a:r>
        </a:p>
        <a:p>
          <a:pPr marL="0" lvl="0" indent="0" algn="ctr" defTabSz="666750">
            <a:lnSpc>
              <a:spcPct val="90000"/>
            </a:lnSpc>
            <a:spcBef>
              <a:spcPct val="0"/>
            </a:spcBef>
            <a:spcAft>
              <a:spcPct val="35000"/>
            </a:spcAft>
            <a:buNone/>
          </a:pPr>
          <a:r>
            <a:rPr lang="en-GB" sz="1500" kern="1200"/>
            <a:t>24 schools with planter loggers and/or weather stations. </a:t>
          </a:r>
        </a:p>
        <a:p>
          <a:pPr marL="0" lvl="0" indent="0" algn="ctr" defTabSz="666750">
            <a:lnSpc>
              <a:spcPct val="90000"/>
            </a:lnSpc>
            <a:spcBef>
              <a:spcPct val="0"/>
            </a:spcBef>
            <a:spcAft>
              <a:spcPct val="35000"/>
            </a:spcAft>
            <a:buNone/>
          </a:pPr>
          <a:r>
            <a:rPr lang="en-GB" sz="1500" kern="1200"/>
            <a:t>Education resources produced in partnership with school teachers.</a:t>
          </a:r>
        </a:p>
      </dsp:txBody>
      <dsp:txXfrm rot="10800000">
        <a:off x="5455276" y="2217802"/>
        <a:ext cx="2160840" cy="2639838"/>
      </dsp:txXfrm>
    </dsp:sp>
    <dsp:sp modelId="{0040F4EB-D07B-4744-9301-E453D515A1D3}">
      <dsp:nvSpPr>
        <dsp:cNvPr id="0" name=""/>
        <dsp:cNvSpPr/>
      </dsp:nvSpPr>
      <dsp:spPr>
        <a:xfrm>
          <a:off x="7917171" y="295706"/>
          <a:ext cx="2302456" cy="1626388"/>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79DDF-EC56-47D0-816C-152C5CF221B6}">
      <dsp:nvSpPr>
        <dsp:cNvPr id="0" name=""/>
        <dsp:cNvSpPr/>
      </dsp:nvSpPr>
      <dsp:spPr>
        <a:xfrm rot="10800000">
          <a:off x="7917171" y="2217802"/>
          <a:ext cx="2302456" cy="27106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a:t>Climate Adaptation Plans (CAPs)</a:t>
          </a:r>
        </a:p>
        <a:p>
          <a:pPr marL="0" lvl="0" indent="0" algn="ctr" defTabSz="666750">
            <a:lnSpc>
              <a:spcPct val="90000"/>
            </a:lnSpc>
            <a:spcBef>
              <a:spcPct val="0"/>
            </a:spcBef>
            <a:spcAft>
              <a:spcPct val="35000"/>
            </a:spcAft>
            <a:buNone/>
          </a:pPr>
          <a:r>
            <a:rPr lang="en-GB" sz="1500" b="0" kern="1200"/>
            <a:t>60 schools with CAPs </a:t>
          </a:r>
        </a:p>
        <a:p>
          <a:pPr marL="0" lvl="0" indent="0" algn="ctr" defTabSz="666750">
            <a:lnSpc>
              <a:spcPct val="90000"/>
            </a:lnSpc>
            <a:spcBef>
              <a:spcPct val="0"/>
            </a:spcBef>
            <a:spcAft>
              <a:spcPct val="35000"/>
            </a:spcAft>
            <a:buNone/>
          </a:pPr>
          <a:r>
            <a:rPr lang="en-GB" sz="1500" kern="1200"/>
            <a:t>Overheating an issue in 78% of schools</a:t>
          </a:r>
        </a:p>
        <a:p>
          <a:pPr marL="0" lvl="0" indent="0" algn="ctr" defTabSz="666750">
            <a:lnSpc>
              <a:spcPct val="90000"/>
            </a:lnSpc>
            <a:spcBef>
              <a:spcPct val="0"/>
            </a:spcBef>
            <a:spcAft>
              <a:spcPct val="35000"/>
            </a:spcAft>
            <a:buNone/>
          </a:pPr>
          <a:r>
            <a:rPr lang="en-GB" sz="1500" kern="1200"/>
            <a:t>Overarching summary document produced</a:t>
          </a:r>
        </a:p>
        <a:p>
          <a:pPr marL="0" lvl="0" indent="0" algn="ctr" defTabSz="666750">
            <a:lnSpc>
              <a:spcPct val="90000"/>
            </a:lnSpc>
            <a:spcBef>
              <a:spcPct val="0"/>
            </a:spcBef>
            <a:spcAft>
              <a:spcPct val="35000"/>
            </a:spcAft>
            <a:buNone/>
          </a:pPr>
          <a:endParaRPr lang="en-GB" sz="1500" kern="1200"/>
        </a:p>
      </dsp:txBody>
      <dsp:txXfrm rot="10800000">
        <a:off x="7987979" y="2217802"/>
        <a:ext cx="2160840" cy="263983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C2AF175-A368-4FEE-9EC5-3EB609A727C3}" type="datetimeFigureOut">
              <a:rPr lang="en-GB" smtClean="0"/>
              <a:pPr/>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77D5F9-D050-4DB1-A3D6-D58924ABD864}" type="slidenum">
              <a:rPr lang="en-GB" smtClean="0"/>
              <a:pPr/>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of you that don’t know what the GLA is, we work on behalf of the Mayor of London to deliver for Londoners. </a:t>
            </a:r>
          </a:p>
          <a:p>
            <a:r>
              <a:rPr lang="en-GB" dirty="0"/>
              <a:t>I am going to go through what has been going on in London over the last year specifically around suds but also going to throw a few other </a:t>
            </a:r>
            <a:r>
              <a:rPr lang="en-GB"/>
              <a:t>things outside of suds</a:t>
            </a:r>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1</a:t>
            </a:fld>
            <a:endParaRPr lang="en-GB" dirty="0"/>
          </a:p>
        </p:txBody>
      </p:sp>
    </p:spTree>
    <p:extLst>
      <p:ext uri="{BB962C8B-B14F-4D97-AF65-F5344CB8AC3E}">
        <p14:creationId xmlns:p14="http://schemas.microsoft.com/office/powerpoint/2010/main" val="36422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Arial"/>
                <a:cs typeface="Arial"/>
              </a:rPr>
              <a:t>The GLA  and TW has received funding from the Ofwat Innovation Fund to jointly deliver a project with Thames Water on </a:t>
            </a:r>
            <a:r>
              <a:rPr lang="en-US" dirty="0" err="1">
                <a:latin typeface="Arial"/>
                <a:cs typeface="Arial"/>
              </a:rPr>
              <a:t>SuDS</a:t>
            </a:r>
            <a:r>
              <a:rPr lang="en-US" dirty="0">
                <a:latin typeface="Arial"/>
                <a:cs typeface="Arial"/>
              </a:rPr>
              <a:t>. The project will develop a market-based mechanism to </a:t>
            </a:r>
            <a:r>
              <a:rPr lang="en-US" dirty="0" err="1">
                <a:latin typeface="Arial"/>
                <a:cs typeface="Arial"/>
              </a:rPr>
              <a:t>incentivise</a:t>
            </a:r>
            <a:r>
              <a:rPr lang="en-US" dirty="0">
                <a:latin typeface="Arial"/>
                <a:cs typeface="Arial"/>
              </a:rPr>
              <a:t> utility companies to install </a:t>
            </a:r>
            <a:r>
              <a:rPr lang="en-US" dirty="0" err="1">
                <a:latin typeface="Arial"/>
                <a:cs typeface="Arial"/>
              </a:rPr>
              <a:t>SuDS</a:t>
            </a:r>
            <a:r>
              <a:rPr lang="en-US" dirty="0">
                <a:latin typeface="Arial"/>
                <a:cs typeface="Arial"/>
              </a:rPr>
              <a:t> when reinstating their street works excavations instead of replacing the original surface. This innovative and cost-efficient approach aims to manage flood risks while simultaneously reducing road network disruption and bring along all the other benefits of </a:t>
            </a:r>
            <a:r>
              <a:rPr lang="en-US" dirty="0" err="1">
                <a:latin typeface="Arial"/>
                <a:cs typeface="Arial"/>
              </a:rPr>
              <a:t>SuDS</a:t>
            </a:r>
            <a:r>
              <a:rPr lang="en-US" dirty="0">
                <a:latin typeface="Arial"/>
                <a:cs typeface="Arial"/>
              </a:rPr>
              <a:t> that we are familiar with.</a:t>
            </a:r>
            <a:endParaRPr lang="en-US" dirty="0"/>
          </a:p>
          <a:p>
            <a:endParaRPr lang="en-US">
              <a:latin typeface="Arial"/>
              <a:ea typeface="Calibri"/>
              <a:cs typeface="Arial"/>
            </a:endParaRPr>
          </a:p>
          <a:p>
            <a:pPr marL="171450" indent="-171450">
              <a:buFont typeface="Arial"/>
              <a:buChar char="•"/>
            </a:pPr>
            <a:r>
              <a:rPr lang="en-GB" dirty="0">
                <a:latin typeface="Arial"/>
                <a:cs typeface="Arial"/>
              </a:rPr>
              <a:t>To date, the GLA’s Infrastructure Coordination Service has delivered 2 pilots whereby </a:t>
            </a:r>
            <a:r>
              <a:rPr lang="en-GB" dirty="0" err="1">
                <a:latin typeface="Arial"/>
                <a:cs typeface="Arial"/>
              </a:rPr>
              <a:t>SuDS</a:t>
            </a:r>
            <a:r>
              <a:rPr lang="en-GB" dirty="0">
                <a:latin typeface="Arial"/>
                <a:cs typeface="Arial"/>
              </a:rPr>
              <a:t> was installed alongside planned utility asset replacement works.</a:t>
            </a:r>
            <a:endParaRPr lang="en-US" dirty="0">
              <a:latin typeface="Arial"/>
              <a:cs typeface="Arial"/>
            </a:endParaRPr>
          </a:p>
          <a:p>
            <a:pPr marL="171450" indent="-171450">
              <a:buFont typeface="Arial"/>
              <a:buChar char="•"/>
            </a:pPr>
            <a:r>
              <a:rPr lang="en-GB" dirty="0">
                <a:latin typeface="Arial"/>
                <a:cs typeface="Arial"/>
              </a:rPr>
              <a:t>In both projects, Cadent Gas installed new gas mains, with the Boroughs of Enfield and Camden then reinstating the footway and highway with a </a:t>
            </a:r>
            <a:r>
              <a:rPr lang="en-GB" dirty="0" err="1">
                <a:latin typeface="Arial"/>
                <a:cs typeface="Arial"/>
              </a:rPr>
              <a:t>SuDS</a:t>
            </a:r>
            <a:r>
              <a:rPr lang="en-GB" dirty="0">
                <a:latin typeface="Arial"/>
                <a:cs typeface="Arial"/>
              </a:rPr>
              <a:t> feature.</a:t>
            </a:r>
            <a:endParaRPr lang="en-US" dirty="0">
              <a:latin typeface="Arial"/>
              <a:cs typeface="Arial"/>
            </a:endParaRPr>
          </a:p>
          <a:p>
            <a:pPr marL="171450" indent="-171450">
              <a:buFont typeface="Arial"/>
              <a:buChar char="•"/>
            </a:pPr>
            <a:r>
              <a:rPr lang="en-GB" dirty="0">
                <a:latin typeface="Arial"/>
                <a:cs typeface="Arial"/>
              </a:rPr>
              <a:t>These ICS pilots have shown that </a:t>
            </a:r>
            <a:r>
              <a:rPr lang="en-GB" dirty="0" err="1">
                <a:latin typeface="Arial"/>
                <a:cs typeface="Arial"/>
              </a:rPr>
              <a:t>SuDS</a:t>
            </a:r>
            <a:r>
              <a:rPr lang="en-GB" dirty="0">
                <a:latin typeface="Arial"/>
                <a:cs typeface="Arial"/>
              </a:rPr>
              <a:t> and utilities works can be delivered collaboratively – saving cost and disruption.</a:t>
            </a:r>
            <a:endParaRPr lang="en-US" dirty="0">
              <a:latin typeface="Arial"/>
              <a:cs typeface="Arial"/>
            </a:endParaRPr>
          </a:p>
          <a:p>
            <a:pPr marL="171450" indent="-171450">
              <a:buFont typeface="Arial"/>
              <a:buChar char="•"/>
            </a:pPr>
            <a:r>
              <a:rPr lang="en-GB" dirty="0" err="1">
                <a:latin typeface="Arial"/>
                <a:cs typeface="Arial"/>
              </a:rPr>
              <a:t>SuDS</a:t>
            </a:r>
            <a:r>
              <a:rPr lang="en-GB" dirty="0">
                <a:latin typeface="Arial"/>
                <a:cs typeface="Arial"/>
              </a:rPr>
              <a:t> need to be delivered at scale and faster than BAU in order to address flood risk in London. Thames Water’s DWMP estimated that 17,500 raingardens need to be delivered annually, and ~165,000 major/standard </a:t>
            </a:r>
            <a:r>
              <a:rPr lang="en-GB" dirty="0" err="1">
                <a:latin typeface="Arial"/>
                <a:cs typeface="Arial"/>
              </a:rPr>
              <a:t>streetworks</a:t>
            </a:r>
            <a:r>
              <a:rPr lang="en-GB" dirty="0">
                <a:latin typeface="Arial"/>
                <a:cs typeface="Arial"/>
              </a:rPr>
              <a:t> routinely take place each year; there is an opportunity to unlock collaborative delivery systematically.</a:t>
            </a:r>
            <a:endParaRPr lang="en-US" dirty="0">
              <a:latin typeface="Arial"/>
              <a:cs typeface="Arial"/>
            </a:endParaRPr>
          </a:p>
          <a:p>
            <a:endParaRPr lang="en-US">
              <a:latin typeface="Arial"/>
              <a:ea typeface="Calibri"/>
              <a:cs typeface="Arial"/>
            </a:endParaRPr>
          </a:p>
          <a:p>
            <a:endParaRPr lang="en-US">
              <a:latin typeface="Calibri"/>
              <a:ea typeface="Calibri"/>
              <a:cs typeface="Calibri"/>
            </a:endParaRPr>
          </a:p>
          <a:p>
            <a:pPr marL="171450" indent="-171450">
              <a:buFont typeface="Arial"/>
              <a:buChar char="•"/>
            </a:pPr>
            <a:r>
              <a:rPr lang="en-GB" dirty="0">
                <a:latin typeface="Arial"/>
                <a:cs typeface="Arial"/>
              </a:rPr>
              <a:t>In 2023 the GLA’s Infrastructure Coordination Service secured funding through the Department for Science, Innovation and Technology’s Regulators Pioneers Fund (RPF) to develop a “market-based approach” to enabling delivery of </a:t>
            </a:r>
            <a:r>
              <a:rPr lang="en-GB" dirty="0" err="1">
                <a:latin typeface="Arial"/>
                <a:cs typeface="Arial"/>
              </a:rPr>
              <a:t>SuDS</a:t>
            </a:r>
            <a:r>
              <a:rPr lang="en-GB" dirty="0">
                <a:latin typeface="Arial"/>
                <a:cs typeface="Arial"/>
              </a:rPr>
              <a:t> through planned </a:t>
            </a:r>
            <a:r>
              <a:rPr lang="en-GB" dirty="0" err="1">
                <a:latin typeface="Arial"/>
                <a:cs typeface="Arial"/>
              </a:rPr>
              <a:t>streetworks</a:t>
            </a:r>
            <a:r>
              <a:rPr lang="en-GB" dirty="0">
                <a:latin typeface="Arial"/>
                <a:cs typeface="Arial"/>
              </a:rPr>
              <a:t> at scale. </a:t>
            </a:r>
            <a:endParaRPr lang="en-US" dirty="0">
              <a:latin typeface="Arial"/>
              <a:cs typeface="Arial"/>
            </a:endParaRPr>
          </a:p>
          <a:p>
            <a:pPr marL="171450" indent="-171450">
              <a:buFont typeface="Arial"/>
              <a:buChar char="•"/>
            </a:pPr>
            <a:r>
              <a:rPr lang="en-GB" dirty="0">
                <a:latin typeface="Arial"/>
                <a:cs typeface="Arial"/>
              </a:rPr>
              <a:t>The approach conceptualises the problem in terms of supply and demand. In essence, organisations seeking to deliver </a:t>
            </a:r>
            <a:r>
              <a:rPr lang="en-GB" dirty="0" err="1">
                <a:latin typeface="Arial"/>
                <a:cs typeface="Arial"/>
              </a:rPr>
              <a:t>SuDS</a:t>
            </a:r>
            <a:r>
              <a:rPr lang="en-GB" dirty="0">
                <a:latin typeface="Arial"/>
                <a:cs typeface="Arial"/>
              </a:rPr>
              <a:t> (Thames Water, LLFAs) would be able to pay work promoters already delivering </a:t>
            </a:r>
            <a:r>
              <a:rPr lang="en-GB" dirty="0" err="1">
                <a:latin typeface="Arial"/>
                <a:cs typeface="Arial"/>
              </a:rPr>
              <a:t>streetworks</a:t>
            </a:r>
            <a:r>
              <a:rPr lang="en-GB" dirty="0">
                <a:latin typeface="Arial"/>
                <a:cs typeface="Arial"/>
              </a:rPr>
              <a:t> (utilities, highways authorities etc.) to include </a:t>
            </a:r>
            <a:r>
              <a:rPr lang="en-GB" dirty="0" err="1">
                <a:latin typeface="Arial"/>
                <a:cs typeface="Arial"/>
              </a:rPr>
              <a:t>SuDS</a:t>
            </a:r>
            <a:r>
              <a:rPr lang="en-GB" dirty="0">
                <a:latin typeface="Arial"/>
                <a:cs typeface="Arial"/>
              </a:rPr>
              <a:t> as part of their planned schemes. This interaction would be governed and managed by an independent market operator.</a:t>
            </a:r>
            <a:endParaRPr lang="en-US" dirty="0">
              <a:latin typeface="Arial"/>
              <a:cs typeface="Arial"/>
            </a:endParaRPr>
          </a:p>
          <a:p>
            <a:pPr marL="171450" indent="-171450">
              <a:buFont typeface="Arial"/>
              <a:buChar char="•"/>
            </a:pPr>
            <a:r>
              <a:rPr lang="en-GB" dirty="0">
                <a:latin typeface="Arial"/>
                <a:cs typeface="Arial"/>
              </a:rPr>
              <a:t>This phase of work validated the potential for a market mechanism to scale up delivery of </a:t>
            </a:r>
            <a:r>
              <a:rPr lang="en-GB" dirty="0" err="1">
                <a:latin typeface="Arial"/>
                <a:cs typeface="Arial"/>
              </a:rPr>
              <a:t>SuDS</a:t>
            </a:r>
            <a:r>
              <a:rPr lang="en-GB" dirty="0">
                <a:latin typeface="Arial"/>
                <a:cs typeface="Arial"/>
              </a:rPr>
              <a:t> through street works and generated support across stakeholders for the approach. With stakeholder support, in 2024 the GLA and Thames Water submitted a joint application to Ofwat’s innovation fund to deliver the next stage of development, to take the market-based approach from concept to a ready-to-implement state.</a:t>
            </a:r>
            <a:endParaRPr lang="en-US" dirty="0">
              <a:latin typeface="Arial"/>
              <a:cs typeface="Arial"/>
            </a:endParaRPr>
          </a:p>
          <a:p>
            <a:pPr marL="171450" indent="-171450">
              <a:buFont typeface="Arial"/>
              <a:buChar char="•"/>
            </a:pPr>
            <a:r>
              <a:rPr lang="en-GB" dirty="0">
                <a:latin typeface="Arial"/>
                <a:cs typeface="Arial"/>
              </a:rPr>
              <a:t>This was successful and funding was awarded. </a:t>
            </a:r>
          </a:p>
          <a:p>
            <a:pPr marL="171450" indent="-171450">
              <a:buFont typeface="Arial"/>
              <a:buChar char="•"/>
            </a:pPr>
            <a:endParaRPr lang="en-GB" dirty="0">
              <a:latin typeface="Arial"/>
              <a:cs typeface="Arial"/>
            </a:endParaRPr>
          </a:p>
          <a:p>
            <a:pPr marL="171450" indent="-171450">
              <a:buFont typeface="Arial"/>
              <a:buChar char="•"/>
            </a:pPr>
            <a:r>
              <a:rPr lang="en-GB" u="sng" dirty="0">
                <a:latin typeface="Arial"/>
                <a:cs typeface="Arial"/>
              </a:rPr>
              <a:t>Timeline</a:t>
            </a:r>
            <a:r>
              <a:rPr lang="en-GB" dirty="0">
                <a:latin typeface="Arial"/>
                <a:cs typeface="Arial"/>
              </a:rPr>
              <a:t>: October 2024 – April 2026</a:t>
            </a:r>
          </a:p>
          <a:p>
            <a:endParaRPr lang="en-GB">
              <a:latin typeface="Arial"/>
              <a:cs typeface="Arial"/>
            </a:endParaRPr>
          </a:p>
          <a:p>
            <a:r>
              <a:rPr lang="en-US" dirty="0">
                <a:latin typeface="Calibri"/>
                <a:cs typeface="Calibri"/>
              </a:rPr>
              <a:t>LCRR - </a:t>
            </a:r>
            <a:r>
              <a:rPr lang="en-US" dirty="0">
                <a:latin typeface="Arial"/>
                <a:cs typeface="Arial"/>
              </a:rPr>
              <a:t>Recommendation for the Mayor: Works with public and private sector </a:t>
            </a:r>
            <a:r>
              <a:rPr lang="en-US" dirty="0" err="1">
                <a:latin typeface="Arial"/>
                <a:cs typeface="Arial"/>
              </a:rPr>
              <a:t>organisations</a:t>
            </a:r>
            <a:r>
              <a:rPr lang="en-US" dirty="0">
                <a:latin typeface="Arial"/>
                <a:cs typeface="Arial"/>
              </a:rPr>
              <a:t> to introduce a </a:t>
            </a:r>
            <a:r>
              <a:rPr lang="en-US" dirty="0" err="1">
                <a:latin typeface="Arial"/>
                <a:cs typeface="Arial"/>
              </a:rPr>
              <a:t>marketbased</a:t>
            </a:r>
            <a:r>
              <a:rPr lang="en-US" dirty="0">
                <a:latin typeface="Arial"/>
                <a:cs typeface="Arial"/>
              </a:rPr>
              <a:t> system to enable the delivery of Sustainable Drainage Systems (</a:t>
            </a:r>
            <a:r>
              <a:rPr lang="en-US" dirty="0" err="1">
                <a:latin typeface="Arial"/>
                <a:cs typeface="Arial"/>
              </a:rPr>
              <a:t>SuDS</a:t>
            </a:r>
            <a:r>
              <a:rPr lang="en-US" dirty="0">
                <a:latin typeface="Arial"/>
                <a:cs typeface="Arial"/>
              </a:rPr>
              <a:t>) with funding through planned Street Works </a:t>
            </a:r>
            <a:r>
              <a:rPr lang="en-US" dirty="0" err="1">
                <a:latin typeface="Arial"/>
                <a:cs typeface="Arial"/>
              </a:rPr>
              <a:t>Programme</a:t>
            </a:r>
            <a:r>
              <a:rPr lang="en-US" dirty="0">
                <a:latin typeface="Arial"/>
                <a:cs typeface="Arial"/>
              </a:rPr>
              <a:t>. </a:t>
            </a:r>
            <a:endParaRPr lang="en-US" dirty="0">
              <a:cs typeface="Arial"/>
            </a:endParaRPr>
          </a:p>
          <a:p>
            <a:r>
              <a:rPr lang="en-US" dirty="0">
                <a:latin typeface="Calibri"/>
                <a:cs typeface="Calibri"/>
              </a:rPr>
              <a:t>LSWS - </a:t>
            </a:r>
            <a:r>
              <a:rPr lang="en-US" dirty="0">
                <a:latin typeface="Arial"/>
                <a:cs typeface="Arial"/>
              </a:rPr>
              <a:t>This initiative connects </a:t>
            </a:r>
            <a:r>
              <a:rPr lang="en-US" dirty="0" err="1">
                <a:latin typeface="Arial"/>
                <a:cs typeface="Arial"/>
              </a:rPr>
              <a:t>organisations</a:t>
            </a:r>
            <a:r>
              <a:rPr lang="en-US" dirty="0">
                <a:latin typeface="Arial"/>
                <a:cs typeface="Arial"/>
              </a:rPr>
              <a:t> that dig up London’s roads with </a:t>
            </a:r>
            <a:r>
              <a:rPr lang="en-US" dirty="0" err="1">
                <a:latin typeface="Arial"/>
                <a:cs typeface="Arial"/>
              </a:rPr>
              <a:t>organisations</a:t>
            </a:r>
            <a:r>
              <a:rPr lang="en-US" dirty="0">
                <a:latin typeface="Arial"/>
                <a:cs typeface="Arial"/>
              </a:rPr>
              <a:t> willing to pay for </a:t>
            </a:r>
            <a:r>
              <a:rPr lang="en-US" dirty="0" err="1">
                <a:latin typeface="Arial"/>
                <a:cs typeface="Arial"/>
              </a:rPr>
              <a:t>SuDS</a:t>
            </a:r>
            <a:r>
              <a:rPr lang="en-US" dirty="0">
                <a:latin typeface="Arial"/>
                <a:cs typeface="Arial"/>
              </a:rPr>
              <a:t> installation. It was recently awarded £1.3m by Ofwat, the Water industry’s economic regulator. </a:t>
            </a:r>
          </a:p>
          <a:p>
            <a:endParaRPr lang="en-US">
              <a:latin typeface="Arial"/>
              <a:cs typeface="Arial"/>
            </a:endParaRPr>
          </a:p>
          <a:p>
            <a:pPr marL="171450" indent="-171450">
              <a:buFont typeface="Arial"/>
              <a:buChar char="•"/>
            </a:pPr>
            <a:endParaRPr lang="en-GB">
              <a:latin typeface="Arial"/>
              <a:cs typeface="Arial"/>
            </a:endParaRPr>
          </a:p>
          <a:p>
            <a:endParaRPr lang="en-US">
              <a:latin typeface="Arial"/>
              <a:cs typeface="Arial"/>
            </a:endParaRPr>
          </a:p>
        </p:txBody>
      </p:sp>
      <p:sp>
        <p:nvSpPr>
          <p:cNvPr id="4" name="Slide Number Placeholder 3"/>
          <p:cNvSpPr>
            <a:spLocks noGrp="1"/>
          </p:cNvSpPr>
          <p:nvPr>
            <p:ph type="sldNum" sz="quarter" idx="5"/>
          </p:nvPr>
        </p:nvSpPr>
        <p:spPr/>
        <p:txBody>
          <a:bodyPr/>
          <a:lstStyle/>
          <a:p>
            <a:fld id="{CA77D5F9-D050-4DB1-A3D6-D58924ABD864}" type="slidenum">
              <a:rPr lang="en-GB" smtClean="0"/>
              <a:pPr/>
              <a:t>10</a:t>
            </a:fld>
            <a:endParaRPr lang="en-GB"/>
          </a:p>
        </p:txBody>
      </p:sp>
    </p:spTree>
    <p:extLst>
      <p:ext uri="{BB962C8B-B14F-4D97-AF65-F5344CB8AC3E}">
        <p14:creationId xmlns:p14="http://schemas.microsoft.com/office/powerpoint/2010/main" val="337416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7D5F9-D050-4DB1-A3D6-D58924ABD86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762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cap="none" spc="0" normalizeH="0" baseline="0" noProof="0" dirty="0">
                <a:ln>
                  <a:noFill/>
                </a:ln>
                <a:solidFill>
                  <a:srgbClr val="000000"/>
                </a:solidFill>
                <a:effectLst/>
                <a:highlight>
                  <a:srgbClr val="FFFFFF"/>
                </a:highlight>
                <a:uLnTx/>
                <a:uFillTx/>
                <a:cs typeface="Arial"/>
              </a:rPr>
              <a:t>Interim report published in July with publication this winter.</a:t>
            </a:r>
            <a:r>
              <a:rPr lang="en-GB" dirty="0"/>
              <a:t> If you are a borough, you will </a:t>
            </a:r>
            <a:r>
              <a:rPr lang="en-GB" dirty="0" err="1"/>
              <a:t>hve</a:t>
            </a:r>
            <a:r>
              <a:rPr lang="en-GB" dirty="0"/>
              <a:t> had or will be having an session with the surface water strategy team by the end of November. </a:t>
            </a:r>
          </a:p>
          <a:p>
            <a:pPr marL="0" indent="0" fontAlgn="base">
              <a:buFont typeface="Arial" panose="020B0604020202020204" pitchFamily="34" charset="0"/>
              <a:buNone/>
              <a:defRPr/>
            </a:pPr>
            <a:r>
              <a:rPr lang="en-GB" sz="1200" b="0" i="0" u="none" strike="noStrike" kern="1200" cap="none" spc="0" normalizeH="0" baseline="0" noProof="0" dirty="0">
                <a:ln>
                  <a:noFill/>
                </a:ln>
                <a:solidFill>
                  <a:srgbClr val="000000"/>
                </a:solidFill>
                <a:effectLst/>
                <a:highlight>
                  <a:srgbClr val="FFFFFF"/>
                </a:highlight>
                <a:uLnTx/>
                <a:uFillTx/>
                <a:cs typeface="Arial"/>
              </a:rPr>
              <a:t> </a:t>
            </a:r>
          </a:p>
          <a:p>
            <a:pPr marL="0" indent="0" fontAlgn="base">
              <a:buFont typeface="Arial" panose="020B0604020202020204" pitchFamily="34" charset="0"/>
              <a:buNone/>
              <a:defRPr/>
            </a:pPr>
            <a:r>
              <a:rPr lang="en-GB" sz="1200" b="0" i="0" u="none" strike="noStrike" kern="1200" cap="none" spc="0" normalizeH="0" baseline="0" noProof="0" dirty="0">
                <a:ln>
                  <a:noFill/>
                </a:ln>
                <a:solidFill>
                  <a:srgbClr val="000000"/>
                </a:solidFill>
                <a:effectLst/>
                <a:highlight>
                  <a:srgbClr val="FFFFFF"/>
                </a:highlight>
                <a:uLnTx/>
                <a:uFillTx/>
                <a:cs typeface="Arial"/>
              </a:rPr>
              <a:t>The main highlight is the development of these 11 new Surface Water Catchment Partnerships (SWCPs)</a:t>
            </a:r>
            <a:r>
              <a:rPr lang="en-GB" sz="1200" dirty="0">
                <a:solidFill>
                  <a:srgbClr val="000000"/>
                </a:solidFill>
                <a:highlight>
                  <a:srgbClr val="FFFFFF"/>
                </a:highlight>
                <a:cs typeface="Arial"/>
              </a:rPr>
              <a:t> with boroughs and other RMAs/partners. Looking </a:t>
            </a:r>
            <a:r>
              <a:rPr lang="en-GB" sz="1200" dirty="0" err="1">
                <a:solidFill>
                  <a:srgbClr val="000000"/>
                </a:solidFill>
                <a:highlight>
                  <a:srgbClr val="FFFFFF"/>
                </a:highlight>
                <a:cs typeface="Arial"/>
              </a:rPr>
              <a:t>ar</a:t>
            </a:r>
            <a:r>
              <a:rPr lang="en-GB" sz="1200" dirty="0">
                <a:solidFill>
                  <a:srgbClr val="000000"/>
                </a:solidFill>
                <a:highlight>
                  <a:srgbClr val="FFFFFF"/>
                </a:highlight>
                <a:cs typeface="Arial"/>
              </a:rPr>
              <a:t> surface water from a catchment perspective rather than borough by borough. </a:t>
            </a:r>
            <a:endParaRPr lang="en-GB" sz="1200" b="0" i="0" u="none" strike="noStrike" kern="1200" cap="none" spc="0" normalizeH="0" baseline="0" noProof="0" dirty="0">
              <a:ln>
                <a:noFill/>
              </a:ln>
              <a:solidFill>
                <a:srgbClr val="000000"/>
              </a:solidFill>
              <a:effectLst/>
              <a:highlight>
                <a:srgbClr val="FFFFFF"/>
              </a:highlight>
              <a:uLnTx/>
              <a:uFillTx/>
              <a:cs typeface="Arial"/>
            </a:endParaRPr>
          </a:p>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12</a:t>
            </a:fld>
            <a:endParaRPr lang="en-GB"/>
          </a:p>
        </p:txBody>
      </p:sp>
    </p:spTree>
    <p:extLst>
      <p:ext uri="{BB962C8B-B14F-4D97-AF65-F5344CB8AC3E}">
        <p14:creationId xmlns:p14="http://schemas.microsoft.com/office/powerpoint/2010/main" val="404470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 on the LCRR </a:t>
            </a:r>
          </a:p>
        </p:txBody>
      </p:sp>
      <p:sp>
        <p:nvSpPr>
          <p:cNvPr id="4" name="Slide Number Placeholder 3"/>
          <p:cNvSpPr>
            <a:spLocks noGrp="1"/>
          </p:cNvSpPr>
          <p:nvPr>
            <p:ph type="sldNum" sz="quarter" idx="5"/>
          </p:nvPr>
        </p:nvSpPr>
        <p:spPr/>
        <p:txBody>
          <a:bodyPr/>
          <a:lstStyle/>
          <a:p>
            <a:fld id="{CA77D5F9-D050-4DB1-A3D6-D58924ABD864}" type="slidenum">
              <a:rPr lang="en-GB" smtClean="0"/>
              <a:pPr/>
              <a:t>13</a:t>
            </a:fld>
            <a:endParaRPr lang="en-GB"/>
          </a:p>
        </p:txBody>
      </p:sp>
    </p:spTree>
    <p:extLst>
      <p:ext uri="{BB962C8B-B14F-4D97-AF65-F5344CB8AC3E}">
        <p14:creationId xmlns:p14="http://schemas.microsoft.com/office/powerpoint/2010/main" val="159411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Plenty of x-cutting adaptation recs </a:t>
            </a:r>
          </a:p>
        </p:txBody>
      </p:sp>
      <p:sp>
        <p:nvSpPr>
          <p:cNvPr id="4" name="Slide Number Placeholder 3"/>
          <p:cNvSpPr>
            <a:spLocks noGrp="1"/>
          </p:cNvSpPr>
          <p:nvPr>
            <p:ph type="sldNum" sz="quarter" idx="5"/>
          </p:nvPr>
        </p:nvSpPr>
        <p:spPr/>
        <p:txBody>
          <a:bodyPr/>
          <a:lstStyle/>
          <a:p>
            <a:fld id="{CA77D5F9-D050-4DB1-A3D6-D58924ABD864}" type="slidenum">
              <a:rPr lang="en-GB" smtClean="0"/>
              <a:pPr/>
              <a:t>14</a:t>
            </a:fld>
            <a:endParaRPr lang="en-GB"/>
          </a:p>
        </p:txBody>
      </p:sp>
    </p:spTree>
    <p:extLst>
      <p:ext uri="{BB962C8B-B14F-4D97-AF65-F5344CB8AC3E}">
        <p14:creationId xmlns:p14="http://schemas.microsoft.com/office/powerpoint/2010/main" val="161600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one last thing to flag is around water quality,  CSOs have been mentioned several times already and river pollution is a big issue for the Mayor</a:t>
            </a:r>
          </a:p>
        </p:txBody>
      </p:sp>
      <p:sp>
        <p:nvSpPr>
          <p:cNvPr id="4" name="Slide Number Placeholder 3"/>
          <p:cNvSpPr>
            <a:spLocks noGrp="1"/>
          </p:cNvSpPr>
          <p:nvPr>
            <p:ph type="sldNum" sz="quarter" idx="5"/>
          </p:nvPr>
        </p:nvSpPr>
        <p:spPr/>
        <p:txBody>
          <a:bodyPr/>
          <a:lstStyle/>
          <a:p>
            <a:fld id="{CA77D5F9-D050-4DB1-A3D6-D58924ABD864}" type="slidenum">
              <a:rPr lang="en-GB" smtClean="0"/>
              <a:pPr/>
              <a:t>15</a:t>
            </a:fld>
            <a:endParaRPr lang="en-GB"/>
          </a:p>
        </p:txBody>
      </p:sp>
    </p:spTree>
    <p:extLst>
      <p:ext uri="{BB962C8B-B14F-4D97-AF65-F5344CB8AC3E}">
        <p14:creationId xmlns:p14="http://schemas.microsoft.com/office/powerpoint/2010/main" val="181085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Foundry Form Sans"/>
                <a:ea typeface="Times New Roman" panose="02020603050405020304" pitchFamily="18" charset="0"/>
                <a:cs typeface="Times New Roman" panose="02020603050405020304" pitchFamily="18" charset="0"/>
              </a:rPr>
              <a:t>Its LFAW! Our 6</a:t>
            </a:r>
            <a:r>
              <a:rPr lang="en-GB" sz="1200" baseline="30000" dirty="0">
                <a:effectLst/>
                <a:latin typeface="Foundry Form Sans"/>
                <a:ea typeface="Times New Roman" panose="02020603050405020304" pitchFamily="18" charset="0"/>
                <a:cs typeface="Times New Roman" panose="02020603050405020304" pitchFamily="18" charset="0"/>
              </a:rPr>
              <a:t>th</a:t>
            </a:r>
            <a:r>
              <a:rPr lang="en-GB" sz="1200" dirty="0">
                <a:effectLst/>
                <a:latin typeface="Foundry Form Sans"/>
                <a:ea typeface="Times New Roman" panose="02020603050405020304" pitchFamily="18" charset="0"/>
                <a:cs typeface="Times New Roman" panose="02020603050405020304" pitchFamily="18" charset="0"/>
              </a:rPr>
              <a:t> yearly campaign </a:t>
            </a:r>
            <a:r>
              <a:rPr lang="en-GB" sz="1800" dirty="0">
                <a:effectLst/>
                <a:latin typeface="Calibri" panose="020F0502020204030204" pitchFamily="34" charset="0"/>
                <a:ea typeface="Calibri" panose="020F0502020204030204" pitchFamily="34" charset="0"/>
              </a:rPr>
              <a:t>we run to make Londoners more aware of their flood risk, particularly the risk of surface water flooding (also known as flash flooding) and how they can be better prepared. We also want to highlight the great work happening around surface water flooding in London.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These are some posts from last year. </a:t>
            </a:r>
            <a:r>
              <a:rPr lang="en-GB" sz="1200" dirty="0">
                <a:effectLst/>
                <a:latin typeface="Foundry Form Sans"/>
                <a:ea typeface="Times New Roman" panose="02020603050405020304" pitchFamily="18" charset="0"/>
                <a:cs typeface="Times New Roman" panose="02020603050405020304" pitchFamily="18" charset="0"/>
              </a:rPr>
              <a:t>According to analysis by the website “Brand Mentions” the campaign had the </a:t>
            </a:r>
            <a:r>
              <a:rPr lang="en-GB" sz="1200" u="sng" dirty="0">
                <a:effectLst/>
                <a:latin typeface="Foundry Form Sans"/>
                <a:ea typeface="Times New Roman" panose="02020603050405020304" pitchFamily="18" charset="0"/>
                <a:cs typeface="Times New Roman" panose="02020603050405020304" pitchFamily="18" charset="0"/>
              </a:rPr>
              <a:t>potential</a:t>
            </a:r>
            <a:r>
              <a:rPr lang="en-GB" sz="1200" dirty="0">
                <a:effectLst/>
                <a:latin typeface="Foundry Form Sans"/>
                <a:ea typeface="Times New Roman" panose="02020603050405020304" pitchFamily="18" charset="0"/>
                <a:cs typeface="Times New Roman" panose="02020603050405020304" pitchFamily="18" charset="0"/>
              </a:rPr>
              <a:t> to reach 2.6 million people*.   75 </a:t>
            </a:r>
            <a:r>
              <a:rPr lang="en-GB" sz="1200" dirty="0" err="1">
                <a:effectLst/>
                <a:latin typeface="Foundry Form Sans"/>
                <a:ea typeface="Times New Roman" panose="02020603050405020304" pitchFamily="18" charset="0"/>
                <a:cs typeface="Times New Roman" panose="02020603050405020304" pitchFamily="18" charset="0"/>
              </a:rPr>
              <a:t>postsd</a:t>
            </a:r>
            <a:r>
              <a:rPr lang="en-GB" sz="1200" dirty="0">
                <a:effectLst/>
                <a:latin typeface="Foundry Form Sans"/>
                <a:ea typeface="Times New Roman" panose="02020603050405020304" pitchFamily="18" charset="0"/>
                <a:cs typeface="Times New Roman" panose="02020603050405020304" pitchFamily="18" charset="0"/>
              </a:rPr>
              <a:t> across 28 account. </a:t>
            </a:r>
          </a:p>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2</a:t>
            </a:fld>
            <a:endParaRPr lang="en-GB"/>
          </a:p>
        </p:txBody>
      </p:sp>
    </p:spTree>
    <p:extLst>
      <p:ext uri="{BB962C8B-B14F-4D97-AF65-F5344CB8AC3E}">
        <p14:creationId xmlns:p14="http://schemas.microsoft.com/office/powerpoint/2010/main" val="18980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the GLA we </a:t>
            </a:r>
            <a:r>
              <a:rPr lang="en-GB" dirty="0" err="1"/>
              <a:t>dont</a:t>
            </a:r>
            <a:r>
              <a:rPr lang="en-GB" dirty="0"/>
              <a:t> actually </a:t>
            </a:r>
            <a:r>
              <a:rPr lang="en-GB" dirty="0" err="1"/>
              <a:t>deiver</a:t>
            </a:r>
            <a:r>
              <a:rPr lang="en-GB" dirty="0"/>
              <a:t> that many suds schemes, its mainly delivered by the boroughs, land owners and others. Wanted to highlight this map to encourage all these SuDS installers int he room to add their schemes to the map. I report on this map and </a:t>
            </a:r>
          </a:p>
          <a:p>
            <a:r>
              <a:rPr lang="en-GB" sz="1800" b="1" u="sng" dirty="0">
                <a:solidFill>
                  <a:srgbClr val="0000FF"/>
                </a:solidFill>
                <a:effectLst/>
                <a:latin typeface="Foundry Form Sans"/>
                <a:ea typeface="Times New Roman" panose="02020603050405020304" pitchFamily="18" charset="0"/>
                <a:cs typeface="Times New Roman" panose="02020603050405020304" pitchFamily="18" charset="0"/>
              </a:rPr>
              <a:t>https://apps.london.gov.uk/suds/</a:t>
            </a:r>
            <a:r>
              <a:rPr lang="en-GB" sz="1800" b="1" dirty="0">
                <a:effectLst/>
                <a:latin typeface="Foundry Form Sans"/>
                <a:ea typeface="Times New Roman" panose="02020603050405020304" pitchFamily="18" charset="0"/>
                <a:cs typeface="Times New Roman" panose="02020603050405020304" pitchFamily="18" charset="0"/>
              </a:rPr>
              <a:t>– If your scheme isn’t on the map or the details are incorrect, please get in touch. LLFAs can now add their new SuDS schemes to this map. They must be complete on the ground , with photos ideally. It will then come to us to be approved and then they will go on the live public map. If you have a load of points to add, send us a shapefile and I can add them. </a:t>
            </a:r>
          </a:p>
          <a:p>
            <a:endParaRPr lang="en-GB" sz="1800" b="1" dirty="0">
              <a:effectLst/>
              <a:latin typeface="Foundry Form Sans"/>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The GLA have launched a retrofit SuDS Map of London. On this map, you can view locations of retrofit sustainable drainage systems (SuDS) around London. It show the good work done throughout London on SuDS in the public realm.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3</a:t>
            </a:fld>
            <a:endParaRPr lang="en-GB" dirty="0"/>
          </a:p>
        </p:txBody>
      </p:sp>
    </p:spTree>
    <p:extLst>
      <p:ext uri="{BB962C8B-B14F-4D97-AF65-F5344CB8AC3E}">
        <p14:creationId xmlns:p14="http://schemas.microsoft.com/office/powerpoint/2010/main" val="4489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just said we didn’t install SuDS much but we did have a big programme a couple of years ago. I wanted to show you some updated photos from the climate resilient schools programme that we finished back in early 2023. AS a reminder if you haven’t heard about this </a:t>
            </a:r>
            <a:r>
              <a:rPr lang="en-GB" dirty="0" err="1"/>
              <a:t>prgroamme</a:t>
            </a:r>
            <a:r>
              <a:rPr lang="en-GB" dirty="0"/>
              <a:t>... </a:t>
            </a:r>
          </a:p>
          <a:p>
            <a:r>
              <a:rPr lang="en-GB" dirty="0"/>
              <a:t>Partnership between Mol, Department for education and Thames Water. £1.5 million programme.  </a:t>
            </a:r>
            <a:r>
              <a:rPr lang="en-GB" dirty="0" err="1"/>
              <a:t>Contiuation</a:t>
            </a:r>
            <a:r>
              <a:rPr lang="en-GB" dirty="0"/>
              <a:t> of the schools guidance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Aim was to deliver a fully funded programme to help up to 100 primary and secondary schools across London become more resilient to heavy rainfall.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One part of the 4 part programme is the installation of sustainable drainage rain planters connected to drainpipes to make playgrounds greener and reduce surface water flood risk.</a:t>
            </a:r>
            <a:endParaRPr lang="en-GB" sz="1800" dirty="0">
              <a:effectLst/>
              <a:latin typeface="Calibri" panose="020F0502020204030204" pitchFamily="34" charset="0"/>
              <a:ea typeface="Calibri" panose="020F0502020204030204" pitchFamily="34" charset="0"/>
            </a:endParaRPr>
          </a:p>
          <a:p>
            <a:r>
              <a:rPr lang="en-GB" dirty="0"/>
              <a:t>Thames Water are also carrying out water </a:t>
            </a:r>
            <a:r>
              <a:rPr lang="en-GB" dirty="0" err="1"/>
              <a:t>effeiecy</a:t>
            </a:r>
            <a:r>
              <a:rPr lang="en-GB" dirty="0"/>
              <a:t> audits, there smarter business visits to help save water in the </a:t>
            </a:r>
            <a:r>
              <a:rPr lang="en-GB" dirty="0" err="1"/>
              <a:t>schools.For</a:t>
            </a:r>
            <a:r>
              <a:rPr lang="en-GB" dirty="0"/>
              <a:t> example they could install water flow restrictors on taps, fix leaky urinals and install low flush toilets. </a:t>
            </a:r>
          </a:p>
          <a:p>
            <a:r>
              <a:rPr lang="en-GB" dirty="0"/>
              <a:t>Climate adaptation education resources will be produced as well. As we are working with primary and secondary schools, these will be tailored to the different key stages. We hope to link this to the monitoring of the suds rain planters as well, using data in a smart and friendly way to engage students on </a:t>
            </a:r>
            <a:r>
              <a:rPr lang="en-GB" dirty="0" err="1"/>
              <a:t>climste</a:t>
            </a:r>
            <a:r>
              <a:rPr lang="en-GB" dirty="0"/>
              <a:t> change. </a:t>
            </a:r>
          </a:p>
          <a:p>
            <a:r>
              <a:rPr lang="en-GB" dirty="0"/>
              <a:t>Finally we will create bespoke climate </a:t>
            </a:r>
            <a:r>
              <a:rPr lang="en-GB" dirty="0" err="1"/>
              <a:t>adapataion</a:t>
            </a:r>
            <a:r>
              <a:rPr lang="en-GB" dirty="0"/>
              <a:t> plans for the schools. Showing them how they could add in climate resilience and adaptation interventions in their schools, linking them to upgrades and maintenance schedules.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6CE654-8930-4D03-B3B5-183FFEE5A8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2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SuDS rain planters </a:t>
            </a:r>
            <a:br>
              <a:rPr lang="en-GB" dirty="0"/>
            </a:br>
            <a:r>
              <a:rPr lang="en-GB" dirty="0"/>
              <a:t>before 2022</a:t>
            </a:r>
            <a:br>
              <a:rPr lang="en-GB" dirty="0"/>
            </a:br>
            <a:r>
              <a:rPr lang="en-GB" dirty="0"/>
              <a:t>after summer 2024</a:t>
            </a:r>
          </a:p>
        </p:txBody>
      </p:sp>
      <p:sp>
        <p:nvSpPr>
          <p:cNvPr id="4" name="Slide Number Placeholder 3"/>
          <p:cNvSpPr>
            <a:spLocks noGrp="1"/>
          </p:cNvSpPr>
          <p:nvPr>
            <p:ph type="sldNum" sz="quarter" idx="5"/>
          </p:nvPr>
        </p:nvSpPr>
        <p:spPr/>
        <p:txBody>
          <a:bodyPr/>
          <a:lstStyle/>
          <a:p>
            <a:fld id="{CA77D5F9-D050-4DB1-A3D6-D58924ABD864}" type="slidenum">
              <a:rPr lang="en-GB" smtClean="0"/>
              <a:pPr/>
              <a:t>5</a:t>
            </a:fld>
            <a:endParaRPr lang="en-GB"/>
          </a:p>
        </p:txBody>
      </p:sp>
    </p:spTree>
    <p:extLst>
      <p:ext uri="{BB962C8B-B14F-4D97-AF65-F5344CB8AC3E}">
        <p14:creationId xmlns:p14="http://schemas.microsoft.com/office/powerpoint/2010/main" val="301981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SuDS rain planters </a:t>
            </a:r>
            <a:br>
              <a:rPr lang="en-GB" dirty="0"/>
            </a:br>
            <a:r>
              <a:rPr lang="en-GB" dirty="0"/>
              <a:t>before 2022</a:t>
            </a:r>
            <a:br>
              <a:rPr lang="en-GB" dirty="0"/>
            </a:br>
            <a:r>
              <a:rPr lang="en-GB" dirty="0"/>
              <a:t>after summer 2024</a:t>
            </a:r>
          </a:p>
        </p:txBody>
      </p:sp>
      <p:sp>
        <p:nvSpPr>
          <p:cNvPr id="4" name="Slide Number Placeholder 3"/>
          <p:cNvSpPr>
            <a:spLocks noGrp="1"/>
          </p:cNvSpPr>
          <p:nvPr>
            <p:ph type="sldNum" sz="quarter" idx="5"/>
          </p:nvPr>
        </p:nvSpPr>
        <p:spPr/>
        <p:txBody>
          <a:bodyPr/>
          <a:lstStyle/>
          <a:p>
            <a:fld id="{CA77D5F9-D050-4DB1-A3D6-D58924ABD864}" type="slidenum">
              <a:rPr lang="en-GB" smtClean="0"/>
              <a:pPr/>
              <a:t>6</a:t>
            </a:fld>
            <a:endParaRPr lang="en-GB"/>
          </a:p>
        </p:txBody>
      </p:sp>
    </p:spTree>
    <p:extLst>
      <p:ext uri="{BB962C8B-B14F-4D97-AF65-F5344CB8AC3E}">
        <p14:creationId xmlns:p14="http://schemas.microsoft.com/office/powerpoint/2010/main" val="344815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SuDS rain planters </a:t>
            </a:r>
            <a:br>
              <a:rPr lang="en-GB" dirty="0"/>
            </a:br>
            <a:r>
              <a:rPr lang="en-GB" dirty="0"/>
              <a:t>before 2022</a:t>
            </a:r>
            <a:br>
              <a:rPr lang="en-GB" dirty="0"/>
            </a:br>
            <a:r>
              <a:rPr lang="en-GB" dirty="0"/>
              <a:t>after summer 2024</a:t>
            </a:r>
          </a:p>
        </p:txBody>
      </p:sp>
      <p:sp>
        <p:nvSpPr>
          <p:cNvPr id="4" name="Slide Number Placeholder 3"/>
          <p:cNvSpPr>
            <a:spLocks noGrp="1"/>
          </p:cNvSpPr>
          <p:nvPr>
            <p:ph type="sldNum" sz="quarter" idx="5"/>
          </p:nvPr>
        </p:nvSpPr>
        <p:spPr/>
        <p:txBody>
          <a:bodyPr/>
          <a:lstStyle/>
          <a:p>
            <a:fld id="{CA77D5F9-D050-4DB1-A3D6-D58924ABD864}" type="slidenum">
              <a:rPr lang="en-GB" smtClean="0"/>
              <a:pPr/>
              <a:t>7</a:t>
            </a:fld>
            <a:endParaRPr lang="en-GB"/>
          </a:p>
        </p:txBody>
      </p:sp>
    </p:spTree>
    <p:extLst>
      <p:ext uri="{BB962C8B-B14F-4D97-AF65-F5344CB8AC3E}">
        <p14:creationId xmlns:p14="http://schemas.microsoft.com/office/powerpoint/2010/main" val="402735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30000" dirty="0"/>
              <a:t>rd</a:t>
            </a:r>
            <a:r>
              <a:rPr lang="en-GB" dirty="0"/>
              <a:t> year. Last year 49,000, we have identified 7000 more addresses with the ordnance survey new dataset. </a:t>
            </a:r>
          </a:p>
        </p:txBody>
      </p:sp>
      <p:sp>
        <p:nvSpPr>
          <p:cNvPr id="4" name="Slide Number Placeholder 3"/>
          <p:cNvSpPr>
            <a:spLocks noGrp="1"/>
          </p:cNvSpPr>
          <p:nvPr>
            <p:ph type="sldNum" sz="quarter" idx="5"/>
          </p:nvPr>
        </p:nvSpPr>
        <p:spPr/>
        <p:txBody>
          <a:bodyPr/>
          <a:lstStyle/>
          <a:p>
            <a:fld id="{CA77D5F9-D050-4DB1-A3D6-D58924ABD864}" type="slidenum">
              <a:rPr lang="en-GB" smtClean="0"/>
              <a:pPr/>
              <a:t>8</a:t>
            </a:fld>
            <a:endParaRPr lang="en-GB"/>
          </a:p>
        </p:txBody>
      </p:sp>
    </p:spTree>
    <p:extLst>
      <p:ext uri="{BB962C8B-B14F-4D97-AF65-F5344CB8AC3E}">
        <p14:creationId xmlns:p14="http://schemas.microsoft.com/office/powerpoint/2010/main" val="33462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Due to be delivered soon!</a:t>
            </a:r>
          </a:p>
        </p:txBody>
      </p:sp>
      <p:sp>
        <p:nvSpPr>
          <p:cNvPr id="4" name="Slide Number Placeholder 3"/>
          <p:cNvSpPr>
            <a:spLocks noGrp="1"/>
          </p:cNvSpPr>
          <p:nvPr>
            <p:ph type="sldNum" sz="quarter" idx="5"/>
          </p:nvPr>
        </p:nvSpPr>
        <p:spPr/>
        <p:txBody>
          <a:bodyPr/>
          <a:lstStyle/>
          <a:p>
            <a:fld id="{CA77D5F9-D050-4DB1-A3D6-D58924ABD864}" type="slidenum">
              <a:rPr lang="en-GB" smtClean="0"/>
              <a:pPr/>
              <a:t>9</a:t>
            </a:fld>
            <a:endParaRPr lang="en-GB"/>
          </a:p>
        </p:txBody>
      </p:sp>
    </p:spTree>
    <p:extLst>
      <p:ext uri="{BB962C8B-B14F-4D97-AF65-F5344CB8AC3E}">
        <p14:creationId xmlns:p14="http://schemas.microsoft.com/office/powerpoint/2010/main" val="227912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use slide MOL on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0829" y="2501155"/>
            <a:ext cx="6490342" cy="1855691"/>
          </a:xfrm>
          <a:prstGeom prst="rect">
            <a:avLst/>
          </a:prstGeom>
        </p:spPr>
      </p:pic>
    </p:spTree>
    <p:extLst>
      <p:ext uri="{BB962C8B-B14F-4D97-AF65-F5344CB8AC3E}">
        <p14:creationId xmlns:p14="http://schemas.microsoft.com/office/powerpoint/2010/main" val="89958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1 MOL">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1C2901-FF3A-415E-94D0-F9FA529BAFF7}"/>
              </a:ext>
            </a:extLst>
          </p:cNvPr>
          <p:cNvPicPr>
            <a:picLocks noChangeAspect="1"/>
          </p:cNvPicPr>
          <p:nvPr userDrawn="1"/>
        </p:nvPicPr>
        <p:blipFill>
          <a:blip r:embed="rId2"/>
          <a:srcRect/>
          <a:stretch/>
        </p:blipFill>
        <p:spPr>
          <a:xfrm>
            <a:off x="0" y="0"/>
            <a:ext cx="12191999" cy="6857999"/>
          </a:xfrm>
          <a:prstGeom prst="rect">
            <a:avLst/>
          </a:prstGeom>
        </p:spPr>
      </p:pic>
      <p:sp>
        <p:nvSpPr>
          <p:cNvPr id="11" name="Rectangle 10">
            <a:extLst>
              <a:ext uri="{FF2B5EF4-FFF2-40B4-BE49-F238E27FC236}">
                <a16:creationId xmlns:a16="http://schemas.microsoft.com/office/drawing/2014/main" id="{776E9EE6-96B5-694D-BE3B-5D93E573DCA4}"/>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2" name="Rectangle 1">
            <a:extLst>
              <a:ext uri="{FF2B5EF4-FFF2-40B4-BE49-F238E27FC236}">
                <a16:creationId xmlns:a16="http://schemas.microsoft.com/office/drawing/2014/main" id="{83CFF80E-85F9-4EEA-A6EA-75C1B0AF3F95}"/>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9" name="Picture 8">
            <a:extLst>
              <a:ext uri="{FF2B5EF4-FFF2-40B4-BE49-F238E27FC236}">
                <a16:creationId xmlns:a16="http://schemas.microsoft.com/office/drawing/2014/main" id="{0B533244-D480-4583-9AD3-AA0E588557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10" name="Straight Connector 9">
            <a:extLst>
              <a:ext uri="{FF2B5EF4-FFF2-40B4-BE49-F238E27FC236}">
                <a16:creationId xmlns:a16="http://schemas.microsoft.com/office/drawing/2014/main" id="{184BF053-BD38-4B18-8202-6E22A423094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9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ic2 MOL">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B2F5E-E9D4-4A3E-AC18-15D8AD67B6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70" y="-3048"/>
            <a:ext cx="12200746" cy="6858000"/>
          </a:xfrm>
          <a:prstGeom prst="rect">
            <a:avLst/>
          </a:prstGeom>
        </p:spPr>
      </p:pic>
      <p:sp>
        <p:nvSpPr>
          <p:cNvPr id="9" name="Rectangle 8">
            <a:extLst>
              <a:ext uri="{FF2B5EF4-FFF2-40B4-BE49-F238E27FC236}">
                <a16:creationId xmlns:a16="http://schemas.microsoft.com/office/drawing/2014/main" id="{3F67EDBC-CD45-3840-8964-83A9F9B45FD6}"/>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ACE732F4-AD6E-4F83-8DCC-42866CC239D4}"/>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13" name="Picture 12">
            <a:extLst>
              <a:ext uri="{FF2B5EF4-FFF2-40B4-BE49-F238E27FC236}">
                <a16:creationId xmlns:a16="http://schemas.microsoft.com/office/drawing/2014/main" id="{11052E0D-D8BF-7F47-AF4D-46DA7DB59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14" name="Straight Connector 13">
            <a:extLst>
              <a:ext uri="{FF2B5EF4-FFF2-40B4-BE49-F238E27FC236}">
                <a16:creationId xmlns:a16="http://schemas.microsoft.com/office/drawing/2014/main" id="{F2AEA271-253C-A242-A40C-0B726FC6AC2A}"/>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60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3 MOL">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C4AD8-A450-45B0-B0C1-3DF9A1D9DF22}"/>
              </a:ext>
            </a:extLst>
          </p:cNvPr>
          <p:cNvPicPr>
            <a:picLocks noChangeAspect="1"/>
          </p:cNvPicPr>
          <p:nvPr userDrawn="1"/>
        </p:nvPicPr>
        <p:blipFill>
          <a:blip r:embed="rId2"/>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615AB4E-4EAF-6443-A101-863C6BE45B94}"/>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ECE1AAFC-FCE1-4540-AF99-F0E2727F3699}"/>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9" name="Picture 8">
            <a:extLst>
              <a:ext uri="{FF2B5EF4-FFF2-40B4-BE49-F238E27FC236}">
                <a16:creationId xmlns:a16="http://schemas.microsoft.com/office/drawing/2014/main" id="{0941DD64-6222-4DCB-85D8-9B93BC753A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0F8BE0CE-8AA0-4635-8995-CB7DCE48D4BD}"/>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06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MOL">
    <p:bg>
      <p:bgPr>
        <a:solidFill>
          <a:schemeClr val="bg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4620284" cy="900523"/>
          </a:xfrm>
          <a:prstGeom prst="rect">
            <a:avLst/>
          </a:prstGeom>
        </p:spPr>
        <p:txBody>
          <a:bodyPr lIns="0" tIns="36000" rIns="36000" bIns="36000" anchor="t">
            <a:noAutofit/>
          </a:bodyPr>
          <a:lstStyle>
            <a:lvl1pPr algn="l">
              <a:defRPr sz="6000" b="1" cap="none" baseline="0">
                <a:solidFill>
                  <a:schemeClr val="tx1"/>
                </a:solidFill>
                <a:latin typeface="Arial" panose="020B0604020202020204" pitchFamily="34" charset="0"/>
                <a:cs typeface="Arial" panose="020B0604020202020204" pitchFamily="34" charset="0"/>
              </a:defRPr>
            </a:lvl1pPr>
          </a:lstStyle>
          <a:p>
            <a:r>
              <a:rPr lang="en-US"/>
              <a:t>AGENDA</a:t>
            </a:r>
            <a:endParaRPr lang="en-GB"/>
          </a:p>
        </p:txBody>
      </p:sp>
      <p:cxnSp>
        <p:nvCxnSpPr>
          <p:cNvPr id="24" name="Straight Connector 23">
            <a:extLst>
              <a:ext uri="{FF2B5EF4-FFF2-40B4-BE49-F238E27FC236}">
                <a16:creationId xmlns:a16="http://schemas.microsoft.com/office/drawing/2014/main" id="{78E9E724-139A-4152-86FC-1652632B59C4}"/>
              </a:ext>
            </a:extLst>
          </p:cNvPr>
          <p:cNvCxnSpPr>
            <a:cxnSpLocks/>
          </p:cNvCxnSpPr>
          <p:nvPr userDrawn="1"/>
        </p:nvCxnSpPr>
        <p:spPr>
          <a:xfrm>
            <a:off x="906463" y="2281572"/>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9D3E4B1-A846-4817-AAA9-8EB938BFF072}"/>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E720B6-4FF9-4EDD-A9AF-5ABCC545D5AF}"/>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EDA0A5-4CC7-4D34-A4DE-96F4B1905386}"/>
              </a:ext>
            </a:extLst>
          </p:cNvPr>
          <p:cNvSpPr txBox="1"/>
          <p:nvPr userDrawn="1"/>
        </p:nvSpPr>
        <p:spPr>
          <a:xfrm>
            <a:off x="888357"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39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umber MOL">
    <p:bg>
      <p:bgPr>
        <a:solidFill>
          <a:schemeClr val="bg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9A7CB8E3-9E2C-4735-8AD6-087B6421005A}"/>
              </a:ext>
            </a:extLst>
          </p:cNvPr>
          <p:cNvSpPr>
            <a:spLocks noGrp="1"/>
          </p:cNvSpPr>
          <p:nvPr>
            <p:ph type="pic" sz="quarter" idx="14" hasCustomPrompt="1"/>
          </p:nvPr>
        </p:nvSpPr>
        <p:spPr>
          <a:xfrm>
            <a:off x="5661060" y="0"/>
            <a:ext cx="6530940" cy="6540656"/>
          </a:xfrm>
          <a:solidFill>
            <a:schemeClr val="bg2">
              <a:lumMod val="95000"/>
            </a:schemeClr>
          </a:solidFill>
        </p:spPr>
        <p:txBody>
          <a:bodyPr vert="horz" lIns="0" tIns="45720" rIns="91440" bIns="45720" rtlCol="0" anchor="ctr">
            <a:noAutofit/>
          </a:bodyPr>
          <a:lstStyle>
            <a:lvl1pPr>
              <a:defRPr lang="en-GB" dirty="0">
                <a:solidFill>
                  <a:schemeClr val="bg1"/>
                </a:solidFill>
              </a:defRPr>
            </a:lvl1pPr>
          </a:lstStyle>
          <a:p>
            <a:pPr lvl="0" algn="ctr">
              <a:spcAft>
                <a:spcPts val="0"/>
              </a:spcAft>
            </a:pPr>
            <a:r>
              <a:rPr lang="en-GB"/>
              <a:t>Add picture</a:t>
            </a:r>
          </a:p>
        </p:txBody>
      </p:sp>
      <p:sp>
        <p:nvSpPr>
          <p:cNvPr id="9" name="Title 1">
            <a:extLst>
              <a:ext uri="{FF2B5EF4-FFF2-40B4-BE49-F238E27FC236}">
                <a16:creationId xmlns:a16="http://schemas.microsoft.com/office/drawing/2014/main" id="{9449205A-EEC2-43E6-8CA3-14EF38A7EF5A}"/>
              </a:ext>
            </a:extLst>
          </p:cNvPr>
          <p:cNvSpPr>
            <a:spLocks noGrp="1"/>
          </p:cNvSpPr>
          <p:nvPr>
            <p:ph type="ctrTitle" hasCustomPrompt="1"/>
          </p:nvPr>
        </p:nvSpPr>
        <p:spPr>
          <a:xfrm>
            <a:off x="896938" y="1566313"/>
            <a:ext cx="3920200" cy="1801045"/>
          </a:xfrm>
          <a:prstGeom prst="rect">
            <a:avLst/>
          </a:prstGeom>
        </p:spPr>
        <p:txBody>
          <a:bodyPr lIns="0" tIns="36000" rIns="36000" bIns="36000" anchor="t">
            <a:noAutofit/>
          </a:bodyPr>
          <a:lstStyle>
            <a:lvl1pPr algn="l">
              <a:defRPr sz="15000" b="1" cap="none" baseline="0">
                <a:solidFill>
                  <a:schemeClr val="tx1"/>
                </a:solidFill>
                <a:latin typeface="Arial" panose="020B0604020202020204" pitchFamily="34" charset="0"/>
                <a:cs typeface="Arial" panose="020B0604020202020204" pitchFamily="34" charset="0"/>
              </a:defRPr>
            </a:lvl1pPr>
          </a:lstStyle>
          <a:p>
            <a:r>
              <a:rPr lang="en-US"/>
              <a:t>00</a:t>
            </a:r>
            <a:endParaRPr lang="en-GB"/>
          </a:p>
        </p:txBody>
      </p:sp>
      <p:sp>
        <p:nvSpPr>
          <p:cNvPr id="10" name="Subtitle 2">
            <a:extLst>
              <a:ext uri="{FF2B5EF4-FFF2-40B4-BE49-F238E27FC236}">
                <a16:creationId xmlns:a16="http://schemas.microsoft.com/office/drawing/2014/main" id="{F1D2EABD-D907-425B-91D6-95C27210670A}"/>
              </a:ext>
            </a:extLst>
          </p:cNvPr>
          <p:cNvSpPr>
            <a:spLocks noGrp="1"/>
          </p:cNvSpPr>
          <p:nvPr>
            <p:ph type="subTitle" idx="1" hasCustomPrompt="1"/>
          </p:nvPr>
        </p:nvSpPr>
        <p:spPr>
          <a:xfrm>
            <a:off x="896938" y="3743568"/>
            <a:ext cx="3920200" cy="491088"/>
          </a:xfrm>
          <a:prstGeom prst="rect">
            <a:avLst/>
          </a:prstGeom>
        </p:spPr>
        <p:txBody>
          <a:bodyPr lIns="0" tIns="36000" rIns="36000" bIns="36000">
            <a:noAutofit/>
          </a:bodyPr>
          <a:lstStyle>
            <a:lvl1pPr marL="0" indent="0" algn="l">
              <a:lnSpc>
                <a:spcPct val="90000"/>
              </a:lnSpc>
              <a:buNone/>
              <a:defRPr sz="22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title</a:t>
            </a:r>
          </a:p>
        </p:txBody>
      </p:sp>
      <p:cxnSp>
        <p:nvCxnSpPr>
          <p:cNvPr id="11" name="Straight Connector 10">
            <a:extLst>
              <a:ext uri="{FF2B5EF4-FFF2-40B4-BE49-F238E27FC236}">
                <a16:creationId xmlns:a16="http://schemas.microsoft.com/office/drawing/2014/main" id="{737C5DEF-1D80-4688-8734-53F29019D0FC}"/>
              </a:ext>
            </a:extLst>
          </p:cNvPr>
          <p:cNvCxnSpPr>
            <a:cxnSpLocks/>
          </p:cNvCxnSpPr>
          <p:nvPr userDrawn="1"/>
        </p:nvCxnSpPr>
        <p:spPr>
          <a:xfrm>
            <a:off x="906463" y="3585527"/>
            <a:ext cx="3910675"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8567B8BB-426F-4478-9E6F-267F2ABDF670}"/>
              </a:ext>
            </a:extLst>
          </p:cNvPr>
          <p:cNvSpPr>
            <a:spLocks noGrp="1"/>
          </p:cNvSpPr>
          <p:nvPr>
            <p:ph type="body" sz="quarter" idx="24" hasCustomPrompt="1"/>
          </p:nvPr>
        </p:nvSpPr>
        <p:spPr>
          <a:xfrm>
            <a:off x="5661061" y="6540656"/>
            <a:ext cx="6530939"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5" name="TextBox 14">
            <a:extLst>
              <a:ext uri="{FF2B5EF4-FFF2-40B4-BE49-F238E27FC236}">
                <a16:creationId xmlns:a16="http://schemas.microsoft.com/office/drawing/2014/main" id="{AFB35FC9-5ED1-41BB-9C9B-98D641315834}"/>
              </a:ext>
            </a:extLst>
          </p:cNvPr>
          <p:cNvSpPr txBox="1"/>
          <p:nvPr userDrawn="1"/>
        </p:nvSpPr>
        <p:spPr>
          <a:xfrm>
            <a:off x="888357"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79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L quote whit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tx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5B75A7-BA79-40EE-9069-77ADF1D97B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EA8E32C9-AD92-4EE1-88A9-175894AD020E}"/>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5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L quote pin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518AE38F-3338-450D-B8D8-A24580C686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D9FE1593-594D-49AC-9FEE-12FD151BC333}"/>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4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L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8F437A4D-6BFC-4B13-8A3C-114A1DF768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58CF4586-1121-42B0-B8F9-87D57B69BF67}"/>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1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L quote cyan">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79622E83-FF0A-4F9E-9E00-51099645D6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CC9FA43E-E2A0-41AA-9FDC-3E1ED18E78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6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790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se slide MOL on pink">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18682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75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10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67669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228660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5271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84315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35585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55503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921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619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 slide MOL on gre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1741959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1784450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3114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51382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931140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431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452607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91273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270870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23624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84410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slide MOL on cya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2229947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0395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9337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1013211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805984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2777251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0019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829969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4131198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1355567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68469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MOL on whit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D313889-B96C-4E3A-B9F6-6574F2E60954}"/>
              </a:ext>
            </a:extLst>
          </p:cNvPr>
          <p:cNvSpPr>
            <a:spLocks noGrp="1"/>
          </p:cNvSpPr>
          <p:nvPr>
            <p:ph type="pic" sz="quarter" idx="11" hasCustomPrompt="1"/>
          </p:nvPr>
        </p:nvSpPr>
        <p:spPr>
          <a:xfrm>
            <a:off x="0" y="1083363"/>
            <a:ext cx="12192000" cy="5774638"/>
          </a:xfrm>
          <a:solidFill>
            <a:schemeClr val="bg2">
              <a:lumMod val="95000"/>
            </a:schemeClr>
          </a:solidFill>
        </p:spPr>
        <p:txBody>
          <a:bodyPr vert="horz" lIns="0" tIns="45720" rIns="91440" bIns="45720" rtlCol="0" anchor="ctr">
            <a:noAutofit/>
          </a:bodyPr>
          <a:lstStyle>
            <a:lvl1pPr>
              <a:defRPr lang="en-GB" dirty="0">
                <a:solidFill>
                  <a:schemeClr val="bg1"/>
                </a:solidFill>
              </a:defRPr>
            </a:lvl1pPr>
          </a:lstStyle>
          <a:p>
            <a:pPr lvl="0" algn="ctr">
              <a:spcAft>
                <a:spcPts val="0"/>
              </a:spcAft>
            </a:pPr>
            <a:r>
              <a:rPr lang="en-GB"/>
              <a:t>Add picture</a:t>
            </a: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2026975"/>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2735179"/>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7" name="Text Placeholder 24">
            <a:extLst>
              <a:ext uri="{FF2B5EF4-FFF2-40B4-BE49-F238E27FC236}">
                <a16:creationId xmlns:a16="http://schemas.microsoft.com/office/drawing/2014/main" id="{E720FE7A-271D-4445-8B15-2489E1F08296}"/>
              </a:ext>
            </a:extLst>
          </p:cNvPr>
          <p:cNvSpPr>
            <a:spLocks noGrp="1"/>
          </p:cNvSpPr>
          <p:nvPr>
            <p:ph type="body" sz="quarter" idx="10" hasCustomPrompt="1"/>
          </p:nvPr>
        </p:nvSpPr>
        <p:spPr>
          <a:xfrm>
            <a:off x="896938" y="328142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10DEEF15-23D6-472D-ADAF-C637DEE31152}"/>
              </a:ext>
            </a:extLst>
          </p:cNvPr>
          <p:cNvSpPr/>
          <p:nvPr userDrawn="1"/>
        </p:nvSpPr>
        <p:spPr bwMode="gray">
          <a:xfrm>
            <a:off x="0" y="1"/>
            <a:ext cx="12192000" cy="10833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AFAFC15B-C6D1-45BE-9457-141E1D961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spTree>
    <p:extLst>
      <p:ext uri="{BB962C8B-B14F-4D97-AF65-F5344CB8AC3E}">
        <p14:creationId xmlns:p14="http://schemas.microsoft.com/office/powerpoint/2010/main" val="1007701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072211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10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829969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431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010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455" y="3527961"/>
            <a:ext cx="9144000" cy="1039091"/>
          </a:xfrm>
        </p:spPr>
        <p:txBody>
          <a:bodyPr anchor="t">
            <a:normAutofit/>
          </a:bodyPr>
          <a:lstStyle>
            <a:lvl1pPr algn="l">
              <a:defRPr sz="4286">
                <a:solidFill>
                  <a:srgbClr val="353D42"/>
                </a:solidFill>
              </a:defRPr>
            </a:lvl1pPr>
          </a:lstStyle>
          <a:p>
            <a:r>
              <a:rPr lang="en-US"/>
              <a:t>Click to edit Master title style</a:t>
            </a:r>
          </a:p>
        </p:txBody>
      </p:sp>
      <p:sp>
        <p:nvSpPr>
          <p:cNvPr id="3" name="Subtitle 2"/>
          <p:cNvSpPr>
            <a:spLocks noGrp="1"/>
          </p:cNvSpPr>
          <p:nvPr>
            <p:ph type="subTitle" idx="1"/>
          </p:nvPr>
        </p:nvSpPr>
        <p:spPr>
          <a:xfrm>
            <a:off x="623455" y="4664177"/>
            <a:ext cx="9144000" cy="1039091"/>
          </a:xfrm>
        </p:spPr>
        <p:txBody>
          <a:bodyPr/>
          <a:lstStyle>
            <a:lvl1pPr marL="0" indent="0" algn="l">
              <a:buNone/>
              <a:defRPr sz="2400">
                <a:solidFill>
                  <a:srgbClr val="353D4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4BC9BE8C-F5E2-A649-BC1D-25A8CAE677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7092" y="250886"/>
            <a:ext cx="6481949" cy="2777978"/>
          </a:xfrm>
          <a:prstGeom prst="rect">
            <a:avLst/>
          </a:prstGeom>
        </p:spPr>
      </p:pic>
      <p:pic>
        <p:nvPicPr>
          <p:cNvPr id="8" name="Picture 7">
            <a:extLst>
              <a:ext uri="{FF2B5EF4-FFF2-40B4-BE49-F238E27FC236}">
                <a16:creationId xmlns:a16="http://schemas.microsoft.com/office/drawing/2014/main" id="{5E5BE1C6-5AE5-D345-8D0E-6CD5142FE75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rot="16200000">
            <a:off x="9318833" y="4120179"/>
            <a:ext cx="1600445" cy="2127087"/>
          </a:xfrm>
          <a:prstGeom prst="rect">
            <a:avLst/>
          </a:prstGeom>
        </p:spPr>
      </p:pic>
      <p:pic>
        <p:nvPicPr>
          <p:cNvPr id="10" name="Picture 9">
            <a:extLst>
              <a:ext uri="{FF2B5EF4-FFF2-40B4-BE49-F238E27FC236}">
                <a16:creationId xmlns:a16="http://schemas.microsoft.com/office/drawing/2014/main" id="{7B526186-477A-6A40-832E-4A58010C3FAE}"/>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9628910" y="0"/>
            <a:ext cx="2563091" cy="2555815"/>
          </a:xfrm>
          <a:prstGeom prst="rect">
            <a:avLst/>
          </a:prstGeom>
        </p:spPr>
      </p:pic>
    </p:spTree>
    <p:extLst>
      <p:ext uri="{BB962C8B-B14F-4D97-AF65-F5344CB8AC3E}">
        <p14:creationId xmlns:p14="http://schemas.microsoft.com/office/powerpoint/2010/main" val="2475288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6416" y="3780311"/>
            <a:ext cx="9144000" cy="786741"/>
          </a:xfrm>
        </p:spPr>
        <p:txBody>
          <a:bodyPr anchor="t">
            <a:normAutofit/>
          </a:bodyPr>
          <a:lstStyle>
            <a:lvl1pPr algn="r">
              <a:defRPr sz="3429">
                <a:solidFill>
                  <a:srgbClr val="353D42"/>
                </a:solidFill>
              </a:defRPr>
            </a:lvl1pPr>
          </a:lstStyle>
          <a:p>
            <a:r>
              <a:rPr lang="en-US"/>
              <a:t>Click to edit Master title style</a:t>
            </a:r>
          </a:p>
        </p:txBody>
      </p:sp>
      <p:sp>
        <p:nvSpPr>
          <p:cNvPr id="3" name="Subtitle 2"/>
          <p:cNvSpPr>
            <a:spLocks noGrp="1"/>
          </p:cNvSpPr>
          <p:nvPr>
            <p:ph type="subTitle" idx="1"/>
          </p:nvPr>
        </p:nvSpPr>
        <p:spPr>
          <a:xfrm>
            <a:off x="2246416" y="4664177"/>
            <a:ext cx="9144000" cy="1039091"/>
          </a:xfrm>
        </p:spPr>
        <p:txBody>
          <a:bodyPr>
            <a:normAutofit/>
          </a:bodyPr>
          <a:lstStyle>
            <a:lvl1pPr marL="0" indent="0" algn="r">
              <a:buNone/>
              <a:defRPr sz="20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4BC9BE8C-F5E2-A649-BC1D-25A8CAE677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34052" y="843514"/>
            <a:ext cx="4809507" cy="2061217"/>
          </a:xfrm>
          <a:prstGeom prst="rect">
            <a:avLst/>
          </a:prstGeom>
        </p:spPr>
      </p:pic>
      <p:pic>
        <p:nvPicPr>
          <p:cNvPr id="6" name="Picture 5">
            <a:extLst>
              <a:ext uri="{FF2B5EF4-FFF2-40B4-BE49-F238E27FC236}">
                <a16:creationId xmlns:a16="http://schemas.microsoft.com/office/drawing/2014/main" id="{9AD3332D-199B-DA4F-8869-E55E6A8DA8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2355273" y="2128239"/>
            <a:ext cx="1169959" cy="1554946"/>
          </a:xfrm>
          <a:prstGeom prst="rect">
            <a:avLst/>
          </a:prstGeom>
        </p:spPr>
      </p:pic>
      <p:pic>
        <p:nvPicPr>
          <p:cNvPr id="8" name="Picture 7">
            <a:extLst>
              <a:ext uri="{FF2B5EF4-FFF2-40B4-BE49-F238E27FC236}">
                <a16:creationId xmlns:a16="http://schemas.microsoft.com/office/drawing/2014/main" id="{CAD20D8E-7F58-B54C-B69D-1C7AE447E616}"/>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 y="4991364"/>
            <a:ext cx="1840674" cy="1866636"/>
          </a:xfrm>
          <a:prstGeom prst="rect">
            <a:avLst/>
          </a:prstGeom>
        </p:spPr>
      </p:pic>
      <p:sp>
        <p:nvSpPr>
          <p:cNvPr id="7" name="Content Placeholder 6">
            <a:extLst>
              <a:ext uri="{FF2B5EF4-FFF2-40B4-BE49-F238E27FC236}">
                <a16:creationId xmlns:a16="http://schemas.microsoft.com/office/drawing/2014/main" id="{42F3AF2E-4694-49D3-AF4D-F4B7A991B89E}"/>
              </a:ext>
            </a:extLst>
          </p:cNvPr>
          <p:cNvSpPr>
            <a:spLocks noGrp="1"/>
          </p:cNvSpPr>
          <p:nvPr>
            <p:ph sz="quarter" idx="10"/>
          </p:nvPr>
        </p:nvSpPr>
        <p:spPr>
          <a:xfrm>
            <a:off x="8826500" y="1884589"/>
            <a:ext cx="653143" cy="653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265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6416" y="3780311"/>
            <a:ext cx="9144000" cy="786741"/>
          </a:xfrm>
        </p:spPr>
        <p:txBody>
          <a:bodyPr anchor="t">
            <a:normAutofit/>
          </a:bodyPr>
          <a:lstStyle>
            <a:lvl1pPr algn="r">
              <a:defRPr sz="3429">
                <a:solidFill>
                  <a:srgbClr val="353D42"/>
                </a:solidFill>
              </a:defRPr>
            </a:lvl1pPr>
          </a:lstStyle>
          <a:p>
            <a:r>
              <a:rPr lang="en-US"/>
              <a:t>Click to edit Master title style</a:t>
            </a:r>
          </a:p>
        </p:txBody>
      </p:sp>
      <p:sp>
        <p:nvSpPr>
          <p:cNvPr id="3" name="Subtitle 2"/>
          <p:cNvSpPr>
            <a:spLocks noGrp="1"/>
          </p:cNvSpPr>
          <p:nvPr>
            <p:ph type="subTitle" idx="1"/>
          </p:nvPr>
        </p:nvSpPr>
        <p:spPr>
          <a:xfrm>
            <a:off x="2246416" y="4664177"/>
            <a:ext cx="9144000" cy="1039091"/>
          </a:xfrm>
        </p:spPr>
        <p:txBody>
          <a:bodyPr>
            <a:normAutofit/>
          </a:bodyPr>
          <a:lstStyle>
            <a:lvl1pPr marL="0" indent="0" algn="r">
              <a:buNone/>
              <a:defRPr sz="20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4BC9BE8C-F5E2-A649-BC1D-25A8CAE677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34052" y="843514"/>
            <a:ext cx="4809507" cy="2061217"/>
          </a:xfrm>
          <a:prstGeom prst="rect">
            <a:avLst/>
          </a:prstGeom>
        </p:spPr>
      </p:pic>
      <p:pic>
        <p:nvPicPr>
          <p:cNvPr id="6" name="Picture 5">
            <a:extLst>
              <a:ext uri="{FF2B5EF4-FFF2-40B4-BE49-F238E27FC236}">
                <a16:creationId xmlns:a16="http://schemas.microsoft.com/office/drawing/2014/main" id="{9AD3332D-199B-DA4F-8869-E55E6A8DA8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2355273" y="2128239"/>
            <a:ext cx="1169959" cy="1554946"/>
          </a:xfrm>
          <a:prstGeom prst="rect">
            <a:avLst/>
          </a:prstGeom>
        </p:spPr>
      </p:pic>
      <p:pic>
        <p:nvPicPr>
          <p:cNvPr id="8" name="Picture 7">
            <a:extLst>
              <a:ext uri="{FF2B5EF4-FFF2-40B4-BE49-F238E27FC236}">
                <a16:creationId xmlns:a16="http://schemas.microsoft.com/office/drawing/2014/main" id="{CAD20D8E-7F58-B54C-B69D-1C7AE447E616}"/>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 y="4991364"/>
            <a:ext cx="1840674" cy="1866636"/>
          </a:xfrm>
          <a:prstGeom prst="rect">
            <a:avLst/>
          </a:prstGeom>
        </p:spPr>
      </p:pic>
    </p:spTree>
    <p:extLst>
      <p:ext uri="{BB962C8B-B14F-4D97-AF65-F5344CB8AC3E}">
        <p14:creationId xmlns:p14="http://schemas.microsoft.com/office/powerpoint/2010/main" val="3476049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995440-848E-274D-B276-46679BBC8710}"/>
              </a:ext>
            </a:extLst>
          </p:cNvPr>
          <p:cNvSpPr/>
          <p:nvPr userDrawn="1"/>
        </p:nvSpPr>
        <p:spPr>
          <a:xfrm>
            <a:off x="178130" y="178131"/>
            <a:ext cx="3951845" cy="6501740"/>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 name="Title 1"/>
          <p:cNvSpPr>
            <a:spLocks noGrp="1"/>
          </p:cNvSpPr>
          <p:nvPr>
            <p:ph type="title"/>
          </p:nvPr>
        </p:nvSpPr>
        <p:spPr>
          <a:xfrm>
            <a:off x="323602" y="365126"/>
            <a:ext cx="3436917" cy="1069810"/>
          </a:xfrm>
        </p:spPr>
        <p:txBody>
          <a:bodyPr anchor="t">
            <a:noAutofit/>
          </a:bodyPr>
          <a:lstStyle>
            <a:lvl1pPr>
              <a:defRPr sz="3143" b="1">
                <a:solidFill>
                  <a:schemeClr val="bg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EAD4A29E-2B0F-B946-B310-12669E54CD63}"/>
              </a:ext>
            </a:extLst>
          </p:cNvPr>
          <p:cNvSpPr>
            <a:spLocks noGrp="1"/>
          </p:cNvSpPr>
          <p:nvPr>
            <p:ph type="body" idx="1"/>
          </p:nvPr>
        </p:nvSpPr>
        <p:spPr>
          <a:xfrm>
            <a:off x="323602" y="1434936"/>
            <a:ext cx="3436917" cy="4344389"/>
          </a:xfrm>
        </p:spPr>
        <p:txBody>
          <a:bodyPr>
            <a:normAutofit/>
          </a:bodyPr>
          <a:lstStyle>
            <a:lvl1pPr marL="0" indent="0">
              <a:lnSpc>
                <a:spcPct val="150000"/>
              </a:lnSpc>
              <a:buNone/>
              <a:defRPr sz="1714">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5" name="Text Placeholder 2">
            <a:extLst>
              <a:ext uri="{FF2B5EF4-FFF2-40B4-BE49-F238E27FC236}">
                <a16:creationId xmlns:a16="http://schemas.microsoft.com/office/drawing/2014/main" id="{8134E931-825B-984C-A8A1-D7491B2D459B}"/>
              </a:ext>
            </a:extLst>
          </p:cNvPr>
          <p:cNvSpPr>
            <a:spLocks noGrp="1"/>
          </p:cNvSpPr>
          <p:nvPr>
            <p:ph type="body" idx="15"/>
          </p:nvPr>
        </p:nvSpPr>
        <p:spPr>
          <a:xfrm>
            <a:off x="4479966" y="1434935"/>
            <a:ext cx="3436917" cy="4344390"/>
          </a:xfrm>
        </p:spPr>
        <p:txBody>
          <a:bodyPr>
            <a:normAutofit/>
          </a:bodyPr>
          <a:lstStyle>
            <a:lvl1pPr marL="0" indent="0">
              <a:lnSpc>
                <a:spcPct val="150000"/>
              </a:lnSpc>
              <a:buNone/>
              <a:defRPr sz="1143">
                <a:solidFill>
                  <a:srgbClr val="353D42"/>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6" name="Picture Placeholder 2">
            <a:extLst>
              <a:ext uri="{FF2B5EF4-FFF2-40B4-BE49-F238E27FC236}">
                <a16:creationId xmlns:a16="http://schemas.microsoft.com/office/drawing/2014/main" id="{A93006F9-370C-C54B-B58F-278F2CD94CBA}"/>
              </a:ext>
            </a:extLst>
          </p:cNvPr>
          <p:cNvSpPr>
            <a:spLocks noGrp="1"/>
          </p:cNvSpPr>
          <p:nvPr>
            <p:ph type="pic" sz="quarter" idx="16"/>
          </p:nvPr>
        </p:nvSpPr>
        <p:spPr>
          <a:xfrm>
            <a:off x="8266873" y="1434935"/>
            <a:ext cx="3420756" cy="4344390"/>
          </a:xfrm>
          <a:solidFill>
            <a:schemeClr val="bg1">
              <a:lumMod val="85000"/>
            </a:schemeClr>
          </a:solidFill>
        </p:spPr>
        <p:txBody>
          <a:bodyPr>
            <a:normAutofit/>
          </a:bodyPr>
          <a:lstStyle>
            <a:lvl1pPr>
              <a:defRPr sz="1714" b="0">
                <a:solidFill>
                  <a:srgbClr val="353D42"/>
                </a:solidFill>
              </a:defRPr>
            </a:lvl1pPr>
          </a:lstStyle>
          <a:p>
            <a:endParaRPr lang="en-US"/>
          </a:p>
        </p:txBody>
      </p:sp>
      <p:sp>
        <p:nvSpPr>
          <p:cNvPr id="20" name="Footer Placeholder 13">
            <a:extLst>
              <a:ext uri="{FF2B5EF4-FFF2-40B4-BE49-F238E27FC236}">
                <a16:creationId xmlns:a16="http://schemas.microsoft.com/office/drawing/2014/main" id="{47046472-AA92-EF40-BBA5-FE6E3D6F561D}"/>
              </a:ext>
            </a:extLst>
          </p:cNvPr>
          <p:cNvSpPr>
            <a:spLocks noGrp="1"/>
          </p:cNvSpPr>
          <p:nvPr>
            <p:ph type="ftr" sz="quarter" idx="3"/>
          </p:nvPr>
        </p:nvSpPr>
        <p:spPr>
          <a:xfrm>
            <a:off x="1326078" y="6220740"/>
            <a:ext cx="2078182" cy="365125"/>
          </a:xfrm>
          <a:prstGeom prst="rect">
            <a:avLst/>
          </a:prstGeom>
        </p:spPr>
        <p:txBody>
          <a:bodyPr vert="horz" lIns="91440" tIns="45720" rIns="91440" bIns="45720" rtlCol="0" anchor="ctr"/>
          <a:lstStyle>
            <a:lvl1pPr algn="l">
              <a:defRPr sz="1143" b="1" i="0">
                <a:solidFill>
                  <a:schemeClr val="bg1"/>
                </a:solidFill>
                <a:latin typeface="Arial" panose="020B0604020202020204" pitchFamily="34" charset="0"/>
                <a:cs typeface="Arial" panose="020B0604020202020204" pitchFamily="34" charset="0"/>
              </a:defRPr>
            </a:lvl1pPr>
          </a:lstStyle>
          <a:p>
            <a:r>
              <a:rPr lang="en-US"/>
              <a:t>Click here to add text</a:t>
            </a:r>
          </a:p>
        </p:txBody>
      </p:sp>
      <p:sp>
        <p:nvSpPr>
          <p:cNvPr id="10" name="Slide Number Placeholder 5">
            <a:extLst>
              <a:ext uri="{FF2B5EF4-FFF2-40B4-BE49-F238E27FC236}">
                <a16:creationId xmlns:a16="http://schemas.microsoft.com/office/drawing/2014/main" id="{C586F14C-7A55-D04A-A28A-13F0A487ECBF}"/>
              </a:ext>
            </a:extLst>
          </p:cNvPr>
          <p:cNvSpPr>
            <a:spLocks noGrp="1"/>
          </p:cNvSpPr>
          <p:nvPr>
            <p:ph type="sldNum" sz="quarter" idx="12"/>
          </p:nvPr>
        </p:nvSpPr>
        <p:spPr>
          <a:xfrm>
            <a:off x="31872" y="6204921"/>
            <a:ext cx="1160027" cy="546100"/>
          </a:xfrm>
        </p:spPr>
        <p:txBody>
          <a:bodyPr/>
          <a:lstStyle/>
          <a:p>
            <a:fld id="{A0837BF9-4252-4806-910A-77BDAEC9BDBA}" type="slidenum">
              <a:rPr lang="en-GB" smtClean="0"/>
              <a:t>‹#›</a:t>
            </a:fld>
            <a:endParaRPr lang="en-GB"/>
          </a:p>
        </p:txBody>
      </p:sp>
    </p:spTree>
    <p:extLst>
      <p:ext uri="{BB962C8B-B14F-4D97-AF65-F5344CB8AC3E}">
        <p14:creationId xmlns:p14="http://schemas.microsoft.com/office/powerpoint/2010/main" val="84376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DC5616-1318-7F42-9DB6-E22C494AD1D8}"/>
              </a:ext>
            </a:extLst>
          </p:cNvPr>
          <p:cNvSpPr/>
          <p:nvPr userDrawn="1"/>
        </p:nvSpPr>
        <p:spPr>
          <a:xfrm>
            <a:off x="178130" y="178131"/>
            <a:ext cx="3951845" cy="6501740"/>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 name="Title 1"/>
          <p:cNvSpPr>
            <a:spLocks noGrp="1"/>
          </p:cNvSpPr>
          <p:nvPr>
            <p:ph type="title"/>
          </p:nvPr>
        </p:nvSpPr>
        <p:spPr>
          <a:xfrm>
            <a:off x="323602" y="365126"/>
            <a:ext cx="3436917" cy="1069810"/>
          </a:xfrm>
        </p:spPr>
        <p:txBody>
          <a:bodyPr anchor="t">
            <a:noAutofit/>
          </a:bodyPr>
          <a:lstStyle>
            <a:lvl1pPr>
              <a:defRPr sz="3143" b="1">
                <a:solidFill>
                  <a:schemeClr val="bg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EAD4A29E-2B0F-B946-B310-12669E54CD63}"/>
              </a:ext>
            </a:extLst>
          </p:cNvPr>
          <p:cNvSpPr>
            <a:spLocks noGrp="1"/>
          </p:cNvSpPr>
          <p:nvPr>
            <p:ph type="body" idx="1"/>
          </p:nvPr>
        </p:nvSpPr>
        <p:spPr>
          <a:xfrm>
            <a:off x="323602" y="1434936"/>
            <a:ext cx="3436917" cy="4344389"/>
          </a:xfrm>
        </p:spPr>
        <p:txBody>
          <a:bodyPr>
            <a:normAutofit/>
          </a:bodyPr>
          <a:lstStyle>
            <a:lvl1pPr marL="0" indent="0">
              <a:lnSpc>
                <a:spcPct val="150000"/>
              </a:lnSpc>
              <a:buNone/>
              <a:defRPr sz="1714">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5" name="Text Placeholder 2">
            <a:extLst>
              <a:ext uri="{FF2B5EF4-FFF2-40B4-BE49-F238E27FC236}">
                <a16:creationId xmlns:a16="http://schemas.microsoft.com/office/drawing/2014/main" id="{8134E931-825B-984C-A8A1-D7491B2D459B}"/>
              </a:ext>
            </a:extLst>
          </p:cNvPr>
          <p:cNvSpPr>
            <a:spLocks noGrp="1"/>
          </p:cNvSpPr>
          <p:nvPr>
            <p:ph type="body" idx="15"/>
          </p:nvPr>
        </p:nvSpPr>
        <p:spPr>
          <a:xfrm>
            <a:off x="4479966" y="1434935"/>
            <a:ext cx="3436917" cy="4344390"/>
          </a:xfrm>
        </p:spPr>
        <p:txBody>
          <a:bodyPr>
            <a:normAutofit/>
          </a:bodyPr>
          <a:lstStyle>
            <a:lvl1pPr marL="0" indent="0">
              <a:lnSpc>
                <a:spcPct val="150000"/>
              </a:lnSpc>
              <a:buNone/>
              <a:defRPr sz="1143">
                <a:solidFill>
                  <a:srgbClr val="353D42"/>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6" name="Picture Placeholder 2">
            <a:extLst>
              <a:ext uri="{FF2B5EF4-FFF2-40B4-BE49-F238E27FC236}">
                <a16:creationId xmlns:a16="http://schemas.microsoft.com/office/drawing/2014/main" id="{A93006F9-370C-C54B-B58F-278F2CD94CBA}"/>
              </a:ext>
            </a:extLst>
          </p:cNvPr>
          <p:cNvSpPr>
            <a:spLocks noGrp="1"/>
          </p:cNvSpPr>
          <p:nvPr>
            <p:ph type="pic" sz="quarter" idx="16"/>
          </p:nvPr>
        </p:nvSpPr>
        <p:spPr>
          <a:xfrm>
            <a:off x="8266873" y="1434935"/>
            <a:ext cx="3420756" cy="4344390"/>
          </a:xfrm>
          <a:solidFill>
            <a:schemeClr val="bg1">
              <a:lumMod val="85000"/>
            </a:schemeClr>
          </a:solidFill>
        </p:spPr>
        <p:txBody>
          <a:bodyPr>
            <a:normAutofit/>
          </a:bodyPr>
          <a:lstStyle>
            <a:lvl1pPr>
              <a:defRPr sz="1714" b="0">
                <a:solidFill>
                  <a:srgbClr val="353D42"/>
                </a:solidFill>
              </a:defRPr>
            </a:lvl1pPr>
          </a:lstStyle>
          <a:p>
            <a:endParaRPr lang="en-US"/>
          </a:p>
        </p:txBody>
      </p:sp>
      <p:sp>
        <p:nvSpPr>
          <p:cNvPr id="20" name="Footer Placeholder 13">
            <a:extLst>
              <a:ext uri="{FF2B5EF4-FFF2-40B4-BE49-F238E27FC236}">
                <a16:creationId xmlns:a16="http://schemas.microsoft.com/office/drawing/2014/main" id="{47046472-AA92-EF40-BBA5-FE6E3D6F561D}"/>
              </a:ext>
            </a:extLst>
          </p:cNvPr>
          <p:cNvSpPr>
            <a:spLocks noGrp="1"/>
          </p:cNvSpPr>
          <p:nvPr>
            <p:ph type="ftr" sz="quarter" idx="3"/>
          </p:nvPr>
        </p:nvSpPr>
        <p:spPr>
          <a:xfrm>
            <a:off x="1326078" y="6220740"/>
            <a:ext cx="2078182" cy="365125"/>
          </a:xfrm>
          <a:prstGeom prst="rect">
            <a:avLst/>
          </a:prstGeom>
        </p:spPr>
        <p:txBody>
          <a:bodyPr vert="horz" lIns="91440" tIns="45720" rIns="91440" bIns="45720" rtlCol="0" anchor="ctr"/>
          <a:lstStyle>
            <a:lvl1pPr algn="l">
              <a:defRPr sz="1143" b="1" i="0">
                <a:solidFill>
                  <a:schemeClr val="bg1"/>
                </a:solidFill>
                <a:latin typeface="Arial" panose="020B0604020202020204" pitchFamily="34" charset="0"/>
                <a:cs typeface="Arial" panose="020B0604020202020204" pitchFamily="34" charset="0"/>
              </a:defRPr>
            </a:lvl1pPr>
          </a:lstStyle>
          <a:p>
            <a:r>
              <a:rPr lang="en-US"/>
              <a:t>Click here to add text</a:t>
            </a:r>
          </a:p>
        </p:txBody>
      </p:sp>
      <p:sp>
        <p:nvSpPr>
          <p:cNvPr id="9" name="Slide Number Placeholder 5">
            <a:extLst>
              <a:ext uri="{FF2B5EF4-FFF2-40B4-BE49-F238E27FC236}">
                <a16:creationId xmlns:a16="http://schemas.microsoft.com/office/drawing/2014/main" id="{A949A5B9-1184-CB44-93BA-5441CBFD232F}"/>
              </a:ext>
            </a:extLst>
          </p:cNvPr>
          <p:cNvSpPr>
            <a:spLocks noGrp="1"/>
          </p:cNvSpPr>
          <p:nvPr>
            <p:ph type="sldNum" sz="quarter" idx="12"/>
          </p:nvPr>
        </p:nvSpPr>
        <p:spPr>
          <a:xfrm>
            <a:off x="31872" y="6204921"/>
            <a:ext cx="1160027" cy="546100"/>
          </a:xfrm>
        </p:spPr>
        <p:txBody>
          <a:bodyPr/>
          <a:lstStyle/>
          <a:p>
            <a:fld id="{A0837BF9-4252-4806-910A-77BDAEC9BDBA}" type="slidenum">
              <a:rPr lang="en-GB" smtClean="0"/>
              <a:t>‹#›</a:t>
            </a:fld>
            <a:endParaRPr lang="en-GB"/>
          </a:p>
        </p:txBody>
      </p:sp>
    </p:spTree>
    <p:extLst>
      <p:ext uri="{BB962C8B-B14F-4D97-AF65-F5344CB8AC3E}">
        <p14:creationId xmlns:p14="http://schemas.microsoft.com/office/powerpoint/2010/main" val="328730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tx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304071C5-E572-4C45-96B9-C9ACF98527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237BCA7D-8DB7-498F-AD2A-C392AC6C527C}"/>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193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BB28-9DBD-41F9-81C3-FBB27EEB9A24}" type="datetime1">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5C6248-BD5F-4A71-9100-6E6D23CE9A8E}" type="slidenum">
              <a:rPr lang="en-GB" smtClean="0"/>
              <a:t>‹#›</a:t>
            </a:fld>
            <a:endParaRPr lang="en-GB"/>
          </a:p>
        </p:txBody>
      </p:sp>
    </p:spTree>
    <p:extLst>
      <p:ext uri="{BB962C8B-B14F-4D97-AF65-F5344CB8AC3E}">
        <p14:creationId xmlns:p14="http://schemas.microsoft.com/office/powerpoint/2010/main" val="2767814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EED6C2-1B57-3740-ABB1-64B0A1246CAA}"/>
              </a:ext>
            </a:extLst>
          </p:cNvPr>
          <p:cNvSpPr/>
          <p:nvPr userDrawn="1"/>
        </p:nvSpPr>
        <p:spPr>
          <a:xfrm>
            <a:off x="178130" y="178131"/>
            <a:ext cx="3951845" cy="6501740"/>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 name="Title 1"/>
          <p:cNvSpPr>
            <a:spLocks noGrp="1"/>
          </p:cNvSpPr>
          <p:nvPr>
            <p:ph type="title"/>
          </p:nvPr>
        </p:nvSpPr>
        <p:spPr>
          <a:xfrm>
            <a:off x="323602" y="365126"/>
            <a:ext cx="3436917" cy="1069810"/>
          </a:xfrm>
        </p:spPr>
        <p:txBody>
          <a:bodyPr anchor="t">
            <a:noAutofit/>
          </a:bodyPr>
          <a:lstStyle>
            <a:lvl1pPr>
              <a:defRPr sz="3143" b="1">
                <a:solidFill>
                  <a:schemeClr val="bg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EAD4A29E-2B0F-B946-B310-12669E54CD63}"/>
              </a:ext>
            </a:extLst>
          </p:cNvPr>
          <p:cNvSpPr>
            <a:spLocks noGrp="1"/>
          </p:cNvSpPr>
          <p:nvPr>
            <p:ph type="body" idx="1"/>
          </p:nvPr>
        </p:nvSpPr>
        <p:spPr>
          <a:xfrm>
            <a:off x="323602" y="1434936"/>
            <a:ext cx="3436917" cy="623455"/>
          </a:xfrm>
        </p:spPr>
        <p:txBody>
          <a:bodyPr>
            <a:normAutofit/>
          </a:bodyPr>
          <a:lstStyle>
            <a:lvl1pPr marL="0" indent="0">
              <a:lnSpc>
                <a:spcPct val="150000"/>
              </a:lnSpc>
              <a:buNone/>
              <a:defRPr sz="1714">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DB057787-62D4-584E-B30A-34C331F71869}"/>
              </a:ext>
            </a:extLst>
          </p:cNvPr>
          <p:cNvSpPr>
            <a:spLocks noGrp="1"/>
          </p:cNvSpPr>
          <p:nvPr>
            <p:ph type="body" idx="13"/>
          </p:nvPr>
        </p:nvSpPr>
        <p:spPr>
          <a:xfrm>
            <a:off x="323602" y="2058390"/>
            <a:ext cx="3436917" cy="3720935"/>
          </a:xfrm>
        </p:spPr>
        <p:txBody>
          <a:bodyPr>
            <a:normAutofit/>
          </a:bodyPr>
          <a:lstStyle>
            <a:lvl1pPr marL="0" indent="0">
              <a:lnSpc>
                <a:spcPct val="150000"/>
              </a:lnSpc>
              <a:buNone/>
              <a:defRPr sz="1143">
                <a:solidFill>
                  <a:schemeClr val="bg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23" name="Footer Placeholder 13">
            <a:extLst>
              <a:ext uri="{FF2B5EF4-FFF2-40B4-BE49-F238E27FC236}">
                <a16:creationId xmlns:a16="http://schemas.microsoft.com/office/drawing/2014/main" id="{5B752D3C-CD2A-B441-AEA6-DD37FA8FAD74}"/>
              </a:ext>
            </a:extLst>
          </p:cNvPr>
          <p:cNvSpPr>
            <a:spLocks noGrp="1"/>
          </p:cNvSpPr>
          <p:nvPr>
            <p:ph type="ftr" sz="quarter" idx="3"/>
          </p:nvPr>
        </p:nvSpPr>
        <p:spPr>
          <a:xfrm>
            <a:off x="1326078" y="6220740"/>
            <a:ext cx="2078182" cy="365125"/>
          </a:xfrm>
          <a:prstGeom prst="rect">
            <a:avLst/>
          </a:prstGeom>
        </p:spPr>
        <p:txBody>
          <a:bodyPr vert="horz" lIns="91440" tIns="45720" rIns="91440" bIns="45720" rtlCol="0" anchor="ctr"/>
          <a:lstStyle>
            <a:lvl1pPr algn="l">
              <a:defRPr sz="1143" b="1" i="0">
                <a:solidFill>
                  <a:schemeClr val="bg1"/>
                </a:solidFill>
                <a:latin typeface="Arial" panose="020B0604020202020204" pitchFamily="34" charset="0"/>
                <a:cs typeface="Arial" panose="020B0604020202020204" pitchFamily="34" charset="0"/>
              </a:defRPr>
            </a:lvl1pPr>
          </a:lstStyle>
          <a:p>
            <a:r>
              <a:rPr lang="en-US"/>
              <a:t>Click here to add text</a:t>
            </a:r>
          </a:p>
        </p:txBody>
      </p:sp>
      <p:sp>
        <p:nvSpPr>
          <p:cNvPr id="13" name="Slide Number Placeholder 5">
            <a:extLst>
              <a:ext uri="{FF2B5EF4-FFF2-40B4-BE49-F238E27FC236}">
                <a16:creationId xmlns:a16="http://schemas.microsoft.com/office/drawing/2014/main" id="{A05FA9EE-B3FD-A04A-8BF3-61DA7D64AA5C}"/>
              </a:ext>
            </a:extLst>
          </p:cNvPr>
          <p:cNvSpPr>
            <a:spLocks noGrp="1"/>
          </p:cNvSpPr>
          <p:nvPr>
            <p:ph type="sldNum" sz="quarter" idx="12"/>
          </p:nvPr>
        </p:nvSpPr>
        <p:spPr>
          <a:xfrm>
            <a:off x="31872" y="6204921"/>
            <a:ext cx="1160027" cy="546100"/>
          </a:xfrm>
        </p:spPr>
        <p:txBody>
          <a:bodyPr/>
          <a:lstStyle/>
          <a:p>
            <a:fld id="{A0837BF9-4252-4806-910A-77BDAEC9BDBA}" type="slidenum">
              <a:rPr lang="en-GB" smtClean="0"/>
              <a:t>‹#›</a:t>
            </a:fld>
            <a:endParaRPr lang="en-GB"/>
          </a:p>
        </p:txBody>
      </p:sp>
      <p:sp>
        <p:nvSpPr>
          <p:cNvPr id="14" name="Text Placeholder 2">
            <a:extLst>
              <a:ext uri="{FF2B5EF4-FFF2-40B4-BE49-F238E27FC236}">
                <a16:creationId xmlns:a16="http://schemas.microsoft.com/office/drawing/2014/main" id="{ECAE9CA9-AE82-B04D-8333-2AA8EA7DBBF1}"/>
              </a:ext>
            </a:extLst>
          </p:cNvPr>
          <p:cNvSpPr>
            <a:spLocks noGrp="1"/>
          </p:cNvSpPr>
          <p:nvPr>
            <p:ph type="body" idx="14"/>
          </p:nvPr>
        </p:nvSpPr>
        <p:spPr>
          <a:xfrm>
            <a:off x="4479966" y="1434935"/>
            <a:ext cx="3436917" cy="623455"/>
          </a:xfrm>
        </p:spPr>
        <p:txBody>
          <a:bodyPr>
            <a:normAutofit/>
          </a:bodyPr>
          <a:lstStyle>
            <a:lvl1pPr marL="0" indent="0">
              <a:lnSpc>
                <a:spcPct val="150000"/>
              </a:lnSpc>
              <a:buNone/>
              <a:defRPr sz="1714">
                <a:solidFill>
                  <a:srgbClr val="353D42"/>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5" name="Text Placeholder 2">
            <a:extLst>
              <a:ext uri="{FF2B5EF4-FFF2-40B4-BE49-F238E27FC236}">
                <a16:creationId xmlns:a16="http://schemas.microsoft.com/office/drawing/2014/main" id="{8134E931-825B-984C-A8A1-D7491B2D459B}"/>
              </a:ext>
            </a:extLst>
          </p:cNvPr>
          <p:cNvSpPr>
            <a:spLocks noGrp="1"/>
          </p:cNvSpPr>
          <p:nvPr>
            <p:ph type="body" idx="15"/>
          </p:nvPr>
        </p:nvSpPr>
        <p:spPr>
          <a:xfrm>
            <a:off x="4479966" y="2058390"/>
            <a:ext cx="3436917" cy="3720936"/>
          </a:xfrm>
        </p:spPr>
        <p:txBody>
          <a:bodyPr>
            <a:normAutofit/>
          </a:bodyPr>
          <a:lstStyle>
            <a:lvl1pPr marL="0" indent="0">
              <a:lnSpc>
                <a:spcPct val="150000"/>
              </a:lnSpc>
              <a:buNone/>
              <a:defRPr sz="1143">
                <a:solidFill>
                  <a:srgbClr val="353D42"/>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16" name="Picture Placeholder 2">
            <a:extLst>
              <a:ext uri="{FF2B5EF4-FFF2-40B4-BE49-F238E27FC236}">
                <a16:creationId xmlns:a16="http://schemas.microsoft.com/office/drawing/2014/main" id="{A93006F9-370C-C54B-B58F-278F2CD94CBA}"/>
              </a:ext>
            </a:extLst>
          </p:cNvPr>
          <p:cNvSpPr>
            <a:spLocks noGrp="1"/>
          </p:cNvSpPr>
          <p:nvPr>
            <p:ph type="pic" sz="quarter" idx="16"/>
          </p:nvPr>
        </p:nvSpPr>
        <p:spPr>
          <a:xfrm>
            <a:off x="8266873" y="1434935"/>
            <a:ext cx="3420756" cy="4344391"/>
          </a:xfrm>
          <a:solidFill>
            <a:schemeClr val="bg1">
              <a:lumMod val="85000"/>
            </a:schemeClr>
          </a:solidFill>
        </p:spPr>
        <p:txBody>
          <a:bodyPr>
            <a:normAutofit/>
          </a:bodyPr>
          <a:lstStyle>
            <a:lvl1pPr>
              <a:defRPr sz="1714" b="0">
                <a:solidFill>
                  <a:srgbClr val="353D42"/>
                </a:solidFill>
              </a:defRPr>
            </a:lvl1pPr>
          </a:lstStyle>
          <a:p>
            <a:endParaRPr lang="en-US"/>
          </a:p>
        </p:txBody>
      </p:sp>
    </p:spTree>
    <p:extLst>
      <p:ext uri="{BB962C8B-B14F-4D97-AF65-F5344CB8AC3E}">
        <p14:creationId xmlns:p14="http://schemas.microsoft.com/office/powerpoint/2010/main" val="682991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54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2600107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210556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75988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388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00278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10958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150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nk MOL">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53577442-A2FE-4DD6-8F50-CBFE2E008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2CCCB18B-0A0C-437C-B77E-6BC3FBB7B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50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61206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3858390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19191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72941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491544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7055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9413179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631823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1210380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04596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ey MOL">
    <p:bg>
      <p:bgPr>
        <a:solidFill>
          <a:schemeClr val="accent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339BD407-6B24-4D41-8174-8979EDC957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1406199A-50F6-43ED-BC73-E8A25ED036B6}"/>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3054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46486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4391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393960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23421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147303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1600687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1574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174703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855797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14075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MOL">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431A35BD-651A-4507-B699-6A6932D4C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A2911FDE-134A-4F96-9C58-B252414E288C}"/>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741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005928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4E61-9F87-4D9D-94B8-EFF018BDB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731B-1C6A-4512-9A48-9F95445D58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98134-10B5-49C0-A4F2-248302E85462}"/>
              </a:ext>
            </a:extLst>
          </p:cNvPr>
          <p:cNvSpPr>
            <a:spLocks noGrp="1"/>
          </p:cNvSpPr>
          <p:nvPr>
            <p:ph type="dt" sz="half" idx="10"/>
          </p:nvPr>
        </p:nvSpPr>
        <p:spPr/>
        <p:txBody>
          <a:bodyPr/>
          <a:lstStyle/>
          <a:p>
            <a:fld id="{38CAD875-273D-435B-B6B3-ED043D1873F3}" type="datetimeFigureOut">
              <a:rPr lang="en-GB" smtClean="0"/>
              <a:t>25/11/2024</a:t>
            </a:fld>
            <a:endParaRPr lang="en-GB"/>
          </a:p>
        </p:txBody>
      </p:sp>
      <p:sp>
        <p:nvSpPr>
          <p:cNvPr id="5" name="Footer Placeholder 4">
            <a:extLst>
              <a:ext uri="{FF2B5EF4-FFF2-40B4-BE49-F238E27FC236}">
                <a16:creationId xmlns:a16="http://schemas.microsoft.com/office/drawing/2014/main" id="{9E95DB6E-687D-4D23-A608-62FAFB9BF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BF3F81-674A-4CD0-9569-3141A19D8094}"/>
              </a:ext>
            </a:extLst>
          </p:cNvPr>
          <p:cNvSpPr>
            <a:spLocks noGrp="1"/>
          </p:cNvSpPr>
          <p:nvPr>
            <p:ph type="sldNum" sz="quarter" idx="12"/>
          </p:nvPr>
        </p:nvSpPr>
        <p:spPr/>
        <p:txBody>
          <a:bodyPr/>
          <a:lstStyle/>
          <a:p>
            <a:fld id="{46811371-5D37-4E2A-8D6A-61E31C82652E}" type="slidenum">
              <a:rPr lang="en-GB" smtClean="0"/>
              <a:t>‹#›</a:t>
            </a:fld>
            <a:endParaRPr lang="en-GB"/>
          </a:p>
        </p:txBody>
      </p:sp>
    </p:spTree>
    <p:extLst>
      <p:ext uri="{BB962C8B-B14F-4D97-AF65-F5344CB8AC3E}">
        <p14:creationId xmlns:p14="http://schemas.microsoft.com/office/powerpoint/2010/main" val="85427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3.xml"/><Relationship Id="rId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6.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939" r:id="rId1"/>
    <p:sldLayoutId id="2147483891" r:id="rId2"/>
    <p:sldLayoutId id="2147483876" r:id="rId3"/>
    <p:sldLayoutId id="2147483892" r:id="rId4"/>
    <p:sldLayoutId id="2147483908" r:id="rId5"/>
    <p:sldLayoutId id="2147484089" r:id="rId6"/>
    <p:sldLayoutId id="2147484090" r:id="rId7"/>
    <p:sldLayoutId id="2147484092" r:id="rId8"/>
    <p:sldLayoutId id="2147484091" r:id="rId9"/>
    <p:sldLayoutId id="2147483942" r:id="rId10"/>
    <p:sldLayoutId id="2147483946" r:id="rId11"/>
    <p:sldLayoutId id="2147483947" r:id="rId12"/>
    <p:sldLayoutId id="2147484104" r:id="rId13"/>
    <p:sldLayoutId id="2147484107" r:id="rId14"/>
    <p:sldLayoutId id="2147484110" r:id="rId15"/>
    <p:sldLayoutId id="2147484111" r:id="rId16"/>
    <p:sldLayoutId id="2147484112" r:id="rId17"/>
    <p:sldLayoutId id="2147484113" r:id="rId18"/>
    <p:sldLayoutId id="2147484114" r:id="rId19"/>
    <p:sldLayoutId id="2147484162" r:id="rId20"/>
  </p:sldLayoutIdLst>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userDrawn="1">
          <p15:clr>
            <a:srgbClr val="F26B43"/>
          </p15:clr>
        </p15:guide>
        <p15:guide id="2" pos="565" userDrawn="1">
          <p15:clr>
            <a:srgbClr val="F26B43"/>
          </p15:clr>
        </p15:guide>
        <p15:guide id="4"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31948"/>
      </p:ext>
    </p:extLst>
  </p:cSld>
  <p:clrMap bg1="lt1" tx1="dk1" bg2="lt2" tx2="dk2" accent1="accent1" accent2="accent2" accent3="accent3" accent4="accent4" accent5="accent5" accent6="accent6" hlink="hlink" folHlink="folHlink"/>
  <p:sldLayoutIdLst>
    <p:sldLayoutId id="2147484093" r:id="rId1"/>
    <p:sldLayoutId id="2147483822" r:id="rId2"/>
    <p:sldLayoutId id="2147483821" r:id="rId3"/>
    <p:sldLayoutId id="2147483814" r:id="rId4"/>
    <p:sldLayoutId id="2147483813" r:id="rId5"/>
    <p:sldLayoutId id="2147483847" r:id="rId6"/>
    <p:sldLayoutId id="2147483815" r:id="rId7"/>
    <p:sldLayoutId id="2147483972" r:id="rId8"/>
    <p:sldLayoutId id="2147483848" r:id="rId9"/>
    <p:sldLayoutId id="2147483973" r:id="rId10"/>
    <p:sldLayoutId id="2147484034" r:id="rId11"/>
    <p:sldLayoutId id="2147484035" r:id="rId12"/>
    <p:sldLayoutId id="2147484094" r:id="rId13"/>
    <p:sldLayoutId id="2147484036" r:id="rId14"/>
    <p:sldLayoutId id="2147484095" r:id="rId15"/>
    <p:sldLayoutId id="2147483826" r:id="rId16"/>
    <p:sldLayoutId id="2147483836" r:id="rId17"/>
    <p:sldLayoutId id="2147483827" r:id="rId18"/>
    <p:sldLayoutId id="2147483830" r:id="rId19"/>
    <p:sldLayoutId id="2147483831" r:id="rId20"/>
    <p:sldLayoutId id="2147483839" r:id="rId21"/>
    <p:sldLayoutId id="2147483837" r:id="rId22"/>
    <p:sldLayoutId id="2147483975" r:id="rId23"/>
    <p:sldLayoutId id="2147483976" r:id="rId24"/>
    <p:sldLayoutId id="2147483846" r:id="rId25"/>
    <p:sldLayoutId id="2147483838" r:id="rId26"/>
    <p:sldLayoutId id="2147483974" r:id="rId27"/>
    <p:sldLayoutId id="2147483851" r:id="rId28"/>
    <p:sldLayoutId id="2147483844" r:id="rId29"/>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userDrawn="1">
          <p15:clr>
            <a:srgbClr val="F26B43"/>
          </p15:clr>
        </p15:guide>
        <p15:guide id="2" pos="571" userDrawn="1">
          <p15:clr>
            <a:srgbClr val="F26B43"/>
          </p15:clr>
        </p15:guide>
        <p15:guide id="3" orient="horz" pos="3690" userDrawn="1">
          <p15:clr>
            <a:srgbClr val="F26B43"/>
          </p15:clr>
        </p15:guide>
        <p15:guide id="5" orient="horz" pos="1003" userDrawn="1">
          <p15:clr>
            <a:srgbClr val="F26B43"/>
          </p15:clr>
        </p15:guide>
        <p15:guide id="6" pos="71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31948"/>
      </p:ext>
    </p:extLst>
  </p:cSld>
  <p:clrMap bg1="lt1" tx1="dk1" bg2="lt2" tx2="dk2" accent1="accent1" accent2="accent2" accent3="accent3" accent4="accent4" accent5="accent5" accent6="accent6" hlink="hlink" folHlink="folHlink"/>
  <p:sldLayoutIdLst>
    <p:sldLayoutId id="2147483665" r:id="rId1"/>
    <p:sldLayoutId id="2147484118" r:id="rId2"/>
    <p:sldLayoutId id="2147484117" r:id="rId3"/>
    <p:sldLayoutId id="2147484116" r:id="rId4"/>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userDrawn="1">
          <p15:clr>
            <a:srgbClr val="F26B43"/>
          </p15:clr>
        </p15:guide>
        <p15:guide id="2" pos="571" userDrawn="1">
          <p15:clr>
            <a:srgbClr val="F26B43"/>
          </p15:clr>
        </p15:guide>
        <p15:guide id="3" orient="horz" pos="3690" userDrawn="1">
          <p15:clr>
            <a:srgbClr val="F26B43"/>
          </p15:clr>
        </p15:guide>
        <p15:guide id="5" orient="horz" pos="1003" userDrawn="1">
          <p15:clr>
            <a:srgbClr val="F26B43"/>
          </p15:clr>
        </p15:guide>
        <p15:guide id="6" pos="71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498761"/>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066895-745D-5E46-A82C-9BE04D7F3534}"/>
              </a:ext>
            </a:extLst>
          </p:cNvPr>
          <p:cNvSpPr/>
          <p:nvPr userDrawn="1"/>
        </p:nvSpPr>
        <p:spPr>
          <a:xfrm>
            <a:off x="166050" y="166050"/>
            <a:ext cx="11859900" cy="6524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solidFill>
                <a:srgbClr val="353D42"/>
              </a:solidFill>
            </a:endParaRPr>
          </a:p>
        </p:txBody>
      </p:sp>
      <p:sp>
        <p:nvSpPr>
          <p:cNvPr id="2" name="Title Placeholder 1"/>
          <p:cNvSpPr>
            <a:spLocks noGrp="1"/>
          </p:cNvSpPr>
          <p:nvPr>
            <p:ph type="title"/>
          </p:nvPr>
        </p:nvSpPr>
        <p:spPr>
          <a:xfrm>
            <a:off x="323602" y="365126"/>
            <a:ext cx="7890164" cy="70365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23603" y="1385455"/>
            <a:ext cx="11432969" cy="443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503210"/>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Lst>
  <p:hf hdr="0" ftr="0" dt="0"/>
  <p:txStyles>
    <p:titleStyle>
      <a:lvl1pPr algn="l" defTabSz="914418" rtl="0" eaLnBrk="1" latinLnBrk="0" hangingPunct="1">
        <a:lnSpc>
          <a:spcPct val="90000"/>
        </a:lnSpc>
        <a:spcBef>
          <a:spcPct val="0"/>
        </a:spcBef>
        <a:buNone/>
        <a:defRPr sz="3143" b="1"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rgbClr val="353D42"/>
          </a:solidFill>
          <a:latin typeface="Arial" panose="020B0604020202020204" pitchFamily="34" charset="0"/>
          <a:ea typeface="+mn-ea"/>
          <a:cs typeface="Arial" panose="020B0604020202020204" pitchFamily="34" charset="0"/>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rgbClr val="353D42"/>
          </a:solidFill>
          <a:latin typeface="Arial" panose="020B0604020202020204" pitchFamily="34" charset="0"/>
          <a:ea typeface="+mn-ea"/>
          <a:cs typeface="Arial" panose="020B0604020202020204" pitchFamily="34" charset="0"/>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rgbClr val="353D42"/>
          </a:solidFill>
          <a:latin typeface="Arial" panose="020B0604020202020204" pitchFamily="34" charset="0"/>
          <a:ea typeface="+mn-ea"/>
          <a:cs typeface="Arial" panose="020B0604020202020204" pitchFamily="34" charset="0"/>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LONDON ASSEMBLY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867048"/>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41.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mailto:Holly.Smith@london.gov.uk"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https://apps.london.gov.uk/suds"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cityhall.maps.arcgis.com/apps/webappviewer/index.html?id=4d239b344fda4e6fb13c9a0efd7343c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hyperlink" Target="http://www.london.gov.uk/flash-floodin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3.xml"/><Relationship Id="rId5" Type="http://schemas.openxmlformats.org/officeDocument/2006/relationships/image" Target="../media/image39.jpeg"/><Relationship Id="rId4" Type="http://schemas.openxmlformats.org/officeDocument/2006/relationships/hyperlink" Target="https://www.london.gov.uk/programmes-and-strategies/environment-and-climate-change/climate-change/surface-water/suds-sector-guid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8F12-9536-48F9-80EA-518689908B04}"/>
              </a:ext>
            </a:extLst>
          </p:cNvPr>
          <p:cNvSpPr>
            <a:spLocks noGrp="1"/>
          </p:cNvSpPr>
          <p:nvPr>
            <p:ph type="ctrTitle"/>
          </p:nvPr>
        </p:nvSpPr>
        <p:spPr>
          <a:xfrm>
            <a:off x="896938" y="4506061"/>
            <a:ext cx="9027271" cy="657115"/>
          </a:xfrm>
        </p:spPr>
        <p:txBody>
          <a:bodyPr anchor="b">
            <a:normAutofit/>
          </a:bodyPr>
          <a:lstStyle/>
          <a:p>
            <a:r>
              <a:rPr lang="en-GB" dirty="0"/>
              <a:t>Surface water flooding in London </a:t>
            </a:r>
          </a:p>
        </p:txBody>
      </p:sp>
      <p:sp>
        <p:nvSpPr>
          <p:cNvPr id="3" name="Subtitle 2">
            <a:extLst>
              <a:ext uri="{FF2B5EF4-FFF2-40B4-BE49-F238E27FC236}">
                <a16:creationId xmlns:a16="http://schemas.microsoft.com/office/drawing/2014/main" id="{770484DE-7644-451A-BE58-295C70E12FDC}"/>
              </a:ext>
            </a:extLst>
          </p:cNvPr>
          <p:cNvSpPr>
            <a:spLocks noGrp="1"/>
          </p:cNvSpPr>
          <p:nvPr>
            <p:ph type="subTitle" idx="1"/>
          </p:nvPr>
        </p:nvSpPr>
        <p:spPr>
          <a:xfrm>
            <a:off x="896938" y="5214265"/>
            <a:ext cx="9027271" cy="329002"/>
          </a:xfrm>
        </p:spPr>
        <p:txBody>
          <a:bodyPr>
            <a:normAutofit/>
          </a:bodyPr>
          <a:lstStyle/>
          <a:p>
            <a:pPr>
              <a:spcAft>
                <a:spcPts val="600"/>
              </a:spcAft>
            </a:pPr>
            <a:r>
              <a:rPr lang="en-GB" dirty="0"/>
              <a:t>Holly Smith, Project Manager, Climate Adaptation Team</a:t>
            </a:r>
          </a:p>
        </p:txBody>
      </p:sp>
      <p:sp>
        <p:nvSpPr>
          <p:cNvPr id="4" name="Text Placeholder 3">
            <a:extLst>
              <a:ext uri="{FF2B5EF4-FFF2-40B4-BE49-F238E27FC236}">
                <a16:creationId xmlns:a16="http://schemas.microsoft.com/office/drawing/2014/main" id="{8163450B-19CB-491A-ACEE-C49822A1A210}"/>
              </a:ext>
            </a:extLst>
          </p:cNvPr>
          <p:cNvSpPr>
            <a:spLocks noGrp="1"/>
          </p:cNvSpPr>
          <p:nvPr>
            <p:ph type="body" sz="quarter" idx="13"/>
          </p:nvPr>
        </p:nvSpPr>
        <p:spPr>
          <a:xfrm>
            <a:off x="896938" y="5766091"/>
            <a:ext cx="9027271" cy="329002"/>
          </a:xfrm>
        </p:spPr>
        <p:txBody>
          <a:bodyPr>
            <a:normAutofit/>
          </a:bodyPr>
          <a:lstStyle/>
          <a:p>
            <a:pPr>
              <a:spcAft>
                <a:spcPts val="600"/>
              </a:spcAft>
            </a:pPr>
            <a:r>
              <a:rPr lang="en-GB" dirty="0"/>
              <a:t>November 2024</a:t>
            </a:r>
          </a:p>
          <a:p>
            <a:pPr>
              <a:spcAft>
                <a:spcPts val="600"/>
              </a:spcAft>
            </a:pPr>
            <a:endParaRPr lang="en-GB" dirty="0"/>
          </a:p>
        </p:txBody>
      </p:sp>
    </p:spTree>
    <p:extLst>
      <p:ext uri="{BB962C8B-B14F-4D97-AF65-F5344CB8AC3E}">
        <p14:creationId xmlns:p14="http://schemas.microsoft.com/office/powerpoint/2010/main" val="129747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5A030-CD2F-45A2-B173-4BDCA4F950A3}"/>
              </a:ext>
            </a:extLst>
          </p:cNvPr>
          <p:cNvSpPr>
            <a:spLocks noGrp="1"/>
          </p:cNvSpPr>
          <p:nvPr>
            <p:ph type="title"/>
          </p:nvPr>
        </p:nvSpPr>
        <p:spPr/>
        <p:txBody>
          <a:bodyPr/>
          <a:lstStyle/>
          <a:p>
            <a:r>
              <a:rPr lang="en-GB" err="1">
                <a:latin typeface="Arial"/>
                <a:cs typeface="Arial"/>
              </a:rPr>
              <a:t>SuDS</a:t>
            </a:r>
            <a:r>
              <a:rPr lang="en-GB">
                <a:latin typeface="Arial"/>
                <a:cs typeface="Arial"/>
              </a:rPr>
              <a:t> through </a:t>
            </a:r>
            <a:r>
              <a:rPr lang="en-GB" err="1">
                <a:latin typeface="Arial"/>
                <a:cs typeface="Arial"/>
              </a:rPr>
              <a:t>streetworks</a:t>
            </a:r>
            <a:endParaRPr lang="en-GB" err="1"/>
          </a:p>
        </p:txBody>
      </p:sp>
      <p:sp>
        <p:nvSpPr>
          <p:cNvPr id="6" name="Text Placeholder 5">
            <a:extLst>
              <a:ext uri="{FF2B5EF4-FFF2-40B4-BE49-F238E27FC236}">
                <a16:creationId xmlns:a16="http://schemas.microsoft.com/office/drawing/2014/main" id="{53885A9A-E575-46C3-8541-015D4BC316F8}"/>
              </a:ext>
            </a:extLst>
          </p:cNvPr>
          <p:cNvSpPr>
            <a:spLocks noGrp="1"/>
          </p:cNvSpPr>
          <p:nvPr>
            <p:ph type="body" sz="quarter" idx="10"/>
          </p:nvPr>
        </p:nvSpPr>
        <p:spPr>
          <a:xfrm>
            <a:off x="906463" y="1155943"/>
            <a:ext cx="8263765" cy="666558"/>
          </a:xfrm>
        </p:spPr>
        <p:txBody>
          <a:bodyPr vert="horz" lIns="0" tIns="0" rIns="0" bIns="0" rtlCol="0" anchor="t">
            <a:noAutofit/>
          </a:bodyPr>
          <a:lstStyle/>
          <a:p>
            <a:r>
              <a:rPr lang="en-GB" sz="1800">
                <a:latin typeface="Arial"/>
                <a:cs typeface="Arial"/>
              </a:rPr>
              <a:t>'Developing a market-based approach to deliver SuDS through streetworks'</a:t>
            </a:r>
            <a:endParaRPr lang="en-US" sz="1800"/>
          </a:p>
        </p:txBody>
      </p:sp>
      <p:sp>
        <p:nvSpPr>
          <p:cNvPr id="7" name="Content Placeholder 6">
            <a:extLst>
              <a:ext uri="{FF2B5EF4-FFF2-40B4-BE49-F238E27FC236}">
                <a16:creationId xmlns:a16="http://schemas.microsoft.com/office/drawing/2014/main" id="{E6BD3894-3479-415E-BB84-F05D83BC8397}"/>
              </a:ext>
            </a:extLst>
          </p:cNvPr>
          <p:cNvSpPr>
            <a:spLocks noGrp="1"/>
          </p:cNvSpPr>
          <p:nvPr>
            <p:ph sz="quarter" idx="11"/>
          </p:nvPr>
        </p:nvSpPr>
        <p:spPr>
          <a:xfrm>
            <a:off x="911410" y="1609582"/>
            <a:ext cx="8500446" cy="4585585"/>
          </a:xfrm>
        </p:spPr>
        <p:txBody>
          <a:bodyPr vert="horz" lIns="0" tIns="45720" rIns="91440" bIns="45720" rtlCol="0" anchor="t">
            <a:noAutofit/>
          </a:bodyPr>
          <a:lstStyle/>
          <a:p>
            <a:pPr marL="0" indent="0">
              <a:buNone/>
            </a:pPr>
            <a:r>
              <a:rPr lang="en-GB" sz="2000" b="1" u="sng">
                <a:latin typeface="Arial"/>
                <a:cs typeface="Arial"/>
              </a:rPr>
              <a:t>Background</a:t>
            </a:r>
            <a:endParaRPr lang="en-GB" sz="2000"/>
          </a:p>
          <a:p>
            <a:pPr marL="0" indent="0">
              <a:buNone/>
            </a:pPr>
            <a:endParaRPr lang="en-GB" sz="2000" b="1" u="sng" dirty="0">
              <a:latin typeface="Arial"/>
              <a:cs typeface="Arial"/>
            </a:endParaRPr>
          </a:p>
          <a:p>
            <a:r>
              <a:rPr lang="en-GB" sz="1800" dirty="0">
                <a:latin typeface="Arial"/>
                <a:cs typeface="Arial"/>
              </a:rPr>
              <a:t>In 2023, GLA led a collaborative project to develop a </a:t>
            </a:r>
            <a:r>
              <a:rPr lang="en-GB" sz="1800" b="1" dirty="0">
                <a:latin typeface="Arial"/>
                <a:cs typeface="Arial"/>
              </a:rPr>
              <a:t>market operator model</a:t>
            </a:r>
            <a:r>
              <a:rPr lang="en-GB" sz="1800" dirty="0">
                <a:latin typeface="Arial"/>
                <a:cs typeface="Arial"/>
              </a:rPr>
              <a:t> to </a:t>
            </a:r>
            <a:r>
              <a:rPr lang="en-GB" sz="1800" b="1" dirty="0">
                <a:latin typeface="Arial"/>
                <a:cs typeface="Arial"/>
              </a:rPr>
              <a:t>scale-up delivery of </a:t>
            </a:r>
            <a:r>
              <a:rPr lang="en-GB" sz="1800" b="1" dirty="0" err="1">
                <a:latin typeface="Arial"/>
                <a:cs typeface="Arial"/>
              </a:rPr>
              <a:t>SuDS</a:t>
            </a:r>
            <a:r>
              <a:rPr lang="en-GB" sz="1800" b="1" dirty="0">
                <a:latin typeface="Arial"/>
                <a:cs typeface="Arial"/>
              </a:rPr>
              <a:t> through </a:t>
            </a:r>
            <a:r>
              <a:rPr lang="en-GB" sz="1800" b="1" dirty="0" err="1">
                <a:latin typeface="Arial"/>
                <a:cs typeface="Arial"/>
              </a:rPr>
              <a:t>streetworks</a:t>
            </a:r>
            <a:r>
              <a:rPr lang="en-GB" sz="1800" dirty="0">
                <a:latin typeface="Arial"/>
                <a:cs typeface="Arial"/>
              </a:rPr>
              <a:t> in London</a:t>
            </a:r>
            <a:endParaRPr lang="en-GB" sz="1800" dirty="0"/>
          </a:p>
          <a:p>
            <a:r>
              <a:rPr lang="en-GB" sz="1800" dirty="0">
                <a:solidFill>
                  <a:srgbClr val="5C6970"/>
                </a:solidFill>
                <a:latin typeface="Arial"/>
                <a:cs typeface="Arial"/>
              </a:rPr>
              <a:t>This validated GLA / TW </a:t>
            </a:r>
            <a:r>
              <a:rPr lang="en-GB" sz="1800" b="1" dirty="0">
                <a:solidFill>
                  <a:srgbClr val="5C6970"/>
                </a:solidFill>
                <a:latin typeface="Arial"/>
                <a:cs typeface="Arial"/>
              </a:rPr>
              <a:t>joint application to Ofwat's Innovation fund</a:t>
            </a:r>
            <a:r>
              <a:rPr lang="en-GB" sz="1800" dirty="0">
                <a:solidFill>
                  <a:srgbClr val="5C6970"/>
                </a:solidFill>
                <a:latin typeface="Arial"/>
                <a:cs typeface="Arial"/>
              </a:rPr>
              <a:t> to take the market-based approach to a ready to implement stage: secured funding!</a:t>
            </a:r>
          </a:p>
          <a:p>
            <a:r>
              <a:rPr lang="en-GB" sz="1800">
                <a:solidFill>
                  <a:srgbClr val="5C6970"/>
                </a:solidFill>
                <a:latin typeface="Arial"/>
                <a:cs typeface="Arial"/>
              </a:rPr>
              <a:t>18-month project – October 2024 to April 2026</a:t>
            </a:r>
          </a:p>
          <a:p>
            <a:endParaRPr lang="en-GB" sz="2000">
              <a:solidFill>
                <a:srgbClr val="5C6970"/>
              </a:solidFill>
              <a:latin typeface="Arial"/>
              <a:cs typeface="Arial"/>
            </a:endParaRPr>
          </a:p>
          <a:p>
            <a:pPr marL="0" indent="0">
              <a:buNone/>
            </a:pPr>
            <a:r>
              <a:rPr lang="en-GB" sz="2000" b="1" u="sng" dirty="0">
                <a:solidFill>
                  <a:srgbClr val="5C6970"/>
                </a:solidFill>
                <a:latin typeface="Arial"/>
                <a:cs typeface="Arial"/>
              </a:rPr>
              <a:t>Project relevance</a:t>
            </a:r>
            <a:endParaRPr lang="en-GB" sz="2000" dirty="0">
              <a:solidFill>
                <a:srgbClr val="5C6970"/>
              </a:solidFill>
              <a:latin typeface="Arial"/>
              <a:cs typeface="Arial"/>
            </a:endParaRPr>
          </a:p>
          <a:p>
            <a:pPr marL="0" indent="0">
              <a:buNone/>
            </a:pPr>
            <a:endParaRPr lang="en-GB" sz="2000" b="1" u="sng" dirty="0">
              <a:solidFill>
                <a:srgbClr val="5C6970"/>
              </a:solidFill>
              <a:latin typeface="Arial"/>
              <a:cs typeface="Arial"/>
            </a:endParaRPr>
          </a:p>
          <a:p>
            <a:r>
              <a:rPr lang="en-GB" sz="1800" dirty="0">
                <a:solidFill>
                  <a:srgbClr val="5C6970"/>
                </a:solidFill>
                <a:latin typeface="Arial"/>
                <a:cs typeface="Arial"/>
              </a:rPr>
              <a:t>Objectives: 1) Creation of an implementable market framework, 2) industry awareness and commitment to implement market framework</a:t>
            </a:r>
          </a:p>
          <a:p>
            <a:pPr marL="0" indent="0">
              <a:buNone/>
            </a:pPr>
            <a:endParaRPr lang="en-GB" sz="1800" dirty="0">
              <a:solidFill>
                <a:srgbClr val="5C6970"/>
              </a:solidFill>
              <a:latin typeface="Arial"/>
              <a:cs typeface="Arial"/>
            </a:endParaRPr>
          </a:p>
          <a:p>
            <a:r>
              <a:rPr lang="en-GB" sz="1800" dirty="0">
                <a:solidFill>
                  <a:srgbClr val="5C6970"/>
                </a:solidFill>
                <a:latin typeface="Arial"/>
                <a:cs typeface="Arial"/>
              </a:rPr>
              <a:t>Aligns with: </a:t>
            </a:r>
            <a:r>
              <a:rPr lang="en-GB" sz="1800" b="1" dirty="0">
                <a:solidFill>
                  <a:srgbClr val="5C6970"/>
                </a:solidFill>
                <a:latin typeface="Arial"/>
                <a:cs typeface="Arial"/>
              </a:rPr>
              <a:t>London Surface Water Strategy </a:t>
            </a:r>
            <a:r>
              <a:rPr lang="en-GB" sz="1800" dirty="0">
                <a:solidFill>
                  <a:srgbClr val="5C6970"/>
                </a:solidFill>
                <a:latin typeface="Arial"/>
                <a:cs typeface="Arial"/>
              </a:rPr>
              <a:t>interim report, </a:t>
            </a:r>
            <a:r>
              <a:rPr lang="en-GB" sz="1800" b="1" dirty="0">
                <a:solidFill>
                  <a:srgbClr val="5C6970"/>
                </a:solidFill>
                <a:latin typeface="Arial"/>
                <a:cs typeface="Arial"/>
              </a:rPr>
              <a:t>London Climate Resilience Review</a:t>
            </a:r>
            <a:r>
              <a:rPr lang="en-GB" sz="1800" dirty="0">
                <a:solidFill>
                  <a:srgbClr val="5C6970"/>
                </a:solidFill>
                <a:latin typeface="Arial"/>
                <a:cs typeface="Arial"/>
              </a:rPr>
              <a:t> (Recommendation 47), highways sector guidance and </a:t>
            </a:r>
            <a:r>
              <a:rPr lang="en-GB" sz="1800" dirty="0" err="1">
                <a:solidFill>
                  <a:srgbClr val="5C6970"/>
                </a:solidFill>
                <a:latin typeface="Arial"/>
                <a:cs typeface="Arial"/>
              </a:rPr>
              <a:t>SuDS</a:t>
            </a:r>
            <a:r>
              <a:rPr lang="en-GB" sz="1800" dirty="0">
                <a:solidFill>
                  <a:srgbClr val="5C6970"/>
                </a:solidFill>
                <a:latin typeface="Arial"/>
                <a:cs typeface="Arial"/>
              </a:rPr>
              <a:t> opportunity map etc.</a:t>
            </a:r>
          </a:p>
          <a:p>
            <a:endParaRPr lang="en-GB">
              <a:solidFill>
                <a:srgbClr val="5C6970"/>
              </a:solidFill>
              <a:latin typeface="Arial"/>
              <a:cs typeface="Arial"/>
            </a:endParaRPr>
          </a:p>
          <a:p>
            <a:endParaRPr lang="en-GB">
              <a:solidFill>
                <a:srgbClr val="5C6970"/>
              </a:solidFill>
              <a:latin typeface="Arial"/>
              <a:cs typeface="Arial"/>
            </a:endParaRPr>
          </a:p>
          <a:p>
            <a:pPr marL="0" indent="0">
              <a:buNone/>
            </a:pPr>
            <a:endParaRPr lang="en-GB">
              <a:solidFill>
                <a:srgbClr val="5C6970"/>
              </a:solidFill>
              <a:latin typeface="Arial"/>
              <a:cs typeface="Arial"/>
            </a:endParaRPr>
          </a:p>
          <a:p>
            <a:pPr marL="0" indent="0">
              <a:buNone/>
            </a:pPr>
            <a:endParaRPr lang="en-GB">
              <a:solidFill>
                <a:srgbClr val="5C6970"/>
              </a:solidFill>
              <a:latin typeface="Arial"/>
              <a:cs typeface="Arial"/>
            </a:endParaRPr>
          </a:p>
        </p:txBody>
      </p:sp>
      <p:sp>
        <p:nvSpPr>
          <p:cNvPr id="8" name="Text Placeholder 7">
            <a:extLst>
              <a:ext uri="{FF2B5EF4-FFF2-40B4-BE49-F238E27FC236}">
                <a16:creationId xmlns:a16="http://schemas.microsoft.com/office/drawing/2014/main" id="{EB2329E1-FD89-4339-910D-F95C5F93BC96}"/>
              </a:ext>
            </a:extLst>
          </p:cNvPr>
          <p:cNvSpPr>
            <a:spLocks noGrp="1"/>
          </p:cNvSpPr>
          <p:nvPr>
            <p:ph type="body" sz="quarter" idx="16"/>
          </p:nvPr>
        </p:nvSpPr>
        <p:spPr>
          <a:xfrm>
            <a:off x="9350601" y="953509"/>
            <a:ext cx="2652402" cy="5227637"/>
          </a:xfrm>
        </p:spPr>
        <p:txBody>
          <a:bodyPr vert="horz" lIns="108000" tIns="108000" rIns="108000" bIns="108000" rtlCol="0" anchor="t">
            <a:no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sz="1400">
              <a:latin typeface="Arial"/>
              <a:cs typeface="Arial"/>
            </a:endParaRPr>
          </a:p>
          <a:p>
            <a:r>
              <a:rPr lang="en-GB" sz="1400">
                <a:latin typeface="Arial"/>
                <a:cs typeface="Arial"/>
              </a:rPr>
              <a:t>Parliament Hill, Camden collaborative </a:t>
            </a:r>
            <a:r>
              <a:rPr lang="en-GB" sz="1400" err="1">
                <a:latin typeface="Arial"/>
                <a:cs typeface="Arial"/>
              </a:rPr>
              <a:t>streetworks</a:t>
            </a:r>
            <a:r>
              <a:rPr lang="en-GB" sz="1400">
                <a:latin typeface="Arial"/>
                <a:cs typeface="Arial"/>
              </a:rPr>
              <a:t>. </a:t>
            </a:r>
            <a:endParaRPr lang="en-GB" sz="1400"/>
          </a:p>
        </p:txBody>
      </p:sp>
      <p:pic>
        <p:nvPicPr>
          <p:cNvPr id="12" name="Picture 11" descr="A street with cars parked on the side&#10;&#10;Description automatically generated">
            <a:extLst>
              <a:ext uri="{FF2B5EF4-FFF2-40B4-BE49-F238E27FC236}">
                <a16:creationId xmlns:a16="http://schemas.microsoft.com/office/drawing/2014/main" id="{2A1ECEF3-F4FE-182B-EB41-4744E34E7A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417461" y="1259278"/>
            <a:ext cx="2516151" cy="3838134"/>
          </a:xfrm>
          <a:prstGeom prst="rect">
            <a:avLst/>
          </a:prstGeom>
        </p:spPr>
      </p:pic>
      <p:pic>
        <p:nvPicPr>
          <p:cNvPr id="14" name="Picture 13" descr="Thames Water - The UK's largest water and wastewater company">
            <a:extLst>
              <a:ext uri="{FF2B5EF4-FFF2-40B4-BE49-F238E27FC236}">
                <a16:creationId xmlns:a16="http://schemas.microsoft.com/office/drawing/2014/main" id="{FEDABF89-2B31-6471-E474-5300C0BAD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0243" y="70757"/>
            <a:ext cx="829130" cy="874487"/>
          </a:xfrm>
          <a:prstGeom prst="rect">
            <a:avLst/>
          </a:prstGeom>
        </p:spPr>
      </p:pic>
      <p:pic>
        <p:nvPicPr>
          <p:cNvPr id="2" name="Picture 1" descr="A black text on a white background&#10;&#10;Description automatically generated">
            <a:extLst>
              <a:ext uri="{FF2B5EF4-FFF2-40B4-BE49-F238E27FC236}">
                <a16:creationId xmlns:a16="http://schemas.microsoft.com/office/drawing/2014/main" id="{6FA6BF51-7DBD-7826-4B48-5B10E64BAFC6}"/>
              </a:ext>
            </a:extLst>
          </p:cNvPr>
          <p:cNvPicPr>
            <a:picLocks noChangeAspect="1"/>
          </p:cNvPicPr>
          <p:nvPr/>
        </p:nvPicPr>
        <p:blipFill>
          <a:blip r:embed="rId5"/>
          <a:stretch>
            <a:fillRect/>
          </a:stretch>
        </p:blipFill>
        <p:spPr>
          <a:xfrm>
            <a:off x="9745250" y="69273"/>
            <a:ext cx="2360096" cy="880752"/>
          </a:xfrm>
          <a:prstGeom prst="rect">
            <a:avLst/>
          </a:prstGeom>
        </p:spPr>
      </p:pic>
    </p:spTree>
    <p:extLst>
      <p:ext uri="{BB962C8B-B14F-4D97-AF65-F5344CB8AC3E}">
        <p14:creationId xmlns:p14="http://schemas.microsoft.com/office/powerpoint/2010/main" val="392982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EFC1-5BFC-43D8-9F02-1E9C61E9E6BE}"/>
              </a:ext>
            </a:extLst>
          </p:cNvPr>
          <p:cNvSpPr>
            <a:spLocks noGrp="1"/>
          </p:cNvSpPr>
          <p:nvPr>
            <p:ph type="title"/>
          </p:nvPr>
        </p:nvSpPr>
        <p:spPr/>
        <p:txBody>
          <a:bodyPr/>
          <a:lstStyle/>
          <a:p>
            <a:r>
              <a:rPr lang="en-GB" sz="2800" dirty="0">
                <a:latin typeface="Arial"/>
                <a:cs typeface="Arial"/>
              </a:rPr>
              <a:t>Concept Overview</a:t>
            </a:r>
          </a:p>
        </p:txBody>
      </p:sp>
      <p:sp>
        <p:nvSpPr>
          <p:cNvPr id="4" name="TextBox 3">
            <a:extLst>
              <a:ext uri="{FF2B5EF4-FFF2-40B4-BE49-F238E27FC236}">
                <a16:creationId xmlns:a16="http://schemas.microsoft.com/office/drawing/2014/main" id="{BA97B681-D641-4031-9EFD-7C904EB1A506}"/>
              </a:ext>
            </a:extLst>
          </p:cNvPr>
          <p:cNvSpPr txBox="1"/>
          <p:nvPr/>
        </p:nvSpPr>
        <p:spPr bwMode="gray">
          <a:xfrm>
            <a:off x="906467" y="1381188"/>
            <a:ext cx="10393361" cy="68852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53E43"/>
                </a:solidFill>
                <a:effectLst/>
                <a:uLnTx/>
                <a:uFillTx/>
                <a:latin typeface="Arial" panose="020B0604020202020204"/>
                <a:ea typeface="+mn-ea"/>
                <a:cs typeface="Arial"/>
              </a:rPr>
              <a:t>Ambition:</a:t>
            </a:r>
            <a:r>
              <a:rPr kumimoji="0" lang="en-GB" sz="1800" b="0" i="0" u="none" strike="noStrike" kern="1200" cap="none" spc="0" normalizeH="0" baseline="0" noProof="0" dirty="0">
                <a:ln>
                  <a:noFill/>
                </a:ln>
                <a:solidFill>
                  <a:srgbClr val="353E43"/>
                </a:solidFill>
                <a:effectLst/>
                <a:uLnTx/>
                <a:uFillTx/>
                <a:latin typeface="Arial" panose="020B0604020202020204"/>
                <a:ea typeface="+mn-ea"/>
                <a:cs typeface="Arial"/>
              </a:rPr>
              <a:t> </a:t>
            </a:r>
            <a:r>
              <a:rPr kumimoji="0" lang="en-GB" sz="1800" b="0" i="1" u="none" strike="noStrike" kern="1200" cap="none" spc="0" normalizeH="0" baseline="0" noProof="0" dirty="0">
                <a:ln>
                  <a:noFill/>
                </a:ln>
                <a:solidFill>
                  <a:srgbClr val="353E43"/>
                </a:solidFill>
                <a:effectLst/>
                <a:uLnTx/>
                <a:uFillTx/>
                <a:latin typeface="Arial" panose="020B0604020202020204"/>
                <a:ea typeface="+mn-ea"/>
                <a:cs typeface="Arial"/>
              </a:rPr>
              <a:t>Create a delivery mechanism to enable retrofit of SuDS at scale through streetworks collaboration and in line with policy ambition.</a:t>
            </a:r>
          </a:p>
        </p:txBody>
      </p:sp>
      <p:sp>
        <p:nvSpPr>
          <p:cNvPr id="6" name="TextBox 5">
            <a:extLst>
              <a:ext uri="{FF2B5EF4-FFF2-40B4-BE49-F238E27FC236}">
                <a16:creationId xmlns:a16="http://schemas.microsoft.com/office/drawing/2014/main" id="{E6526519-E479-408D-B433-C9A5164070D0}"/>
              </a:ext>
            </a:extLst>
          </p:cNvPr>
          <p:cNvSpPr txBox="1"/>
          <p:nvPr/>
        </p:nvSpPr>
        <p:spPr bwMode="gray">
          <a:xfrm>
            <a:off x="1644474" y="3072386"/>
            <a:ext cx="854530" cy="2993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EE266D"/>
                </a:solidFill>
                <a:effectLst/>
                <a:uLnTx/>
                <a:uFillTx/>
                <a:latin typeface="Arial" panose="020B0604020202020204"/>
                <a:ea typeface="+mn-ea"/>
                <a:cs typeface="Arial" pitchFamily="34" charset="0"/>
              </a:rPr>
              <a:t>Supply</a:t>
            </a:r>
          </a:p>
        </p:txBody>
      </p:sp>
      <p:sp>
        <p:nvSpPr>
          <p:cNvPr id="8" name="TextBox 7">
            <a:extLst>
              <a:ext uri="{FF2B5EF4-FFF2-40B4-BE49-F238E27FC236}">
                <a16:creationId xmlns:a16="http://schemas.microsoft.com/office/drawing/2014/main" id="{FA570AFB-7275-4BC5-9229-86783B65236F}"/>
              </a:ext>
            </a:extLst>
          </p:cNvPr>
          <p:cNvSpPr txBox="1"/>
          <p:nvPr/>
        </p:nvSpPr>
        <p:spPr bwMode="gray">
          <a:xfrm>
            <a:off x="9596420" y="3053053"/>
            <a:ext cx="1018391" cy="2993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8D48"/>
                </a:solidFill>
                <a:effectLst/>
                <a:uLnTx/>
                <a:uFillTx/>
                <a:latin typeface="Arial" panose="020B0604020202020204"/>
                <a:ea typeface="+mn-ea"/>
                <a:cs typeface="Arial" pitchFamily="34" charset="0"/>
              </a:rPr>
              <a:t>Demand</a:t>
            </a:r>
          </a:p>
        </p:txBody>
      </p:sp>
      <p:pic>
        <p:nvPicPr>
          <p:cNvPr id="10" name="Graphic 9" descr="Seesaw outline">
            <a:extLst>
              <a:ext uri="{FF2B5EF4-FFF2-40B4-BE49-F238E27FC236}">
                <a16:creationId xmlns:a16="http://schemas.microsoft.com/office/drawing/2014/main" id="{7A14B609-9040-4FE9-82FF-EE6C55125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5130" y="1425637"/>
            <a:ext cx="3845032" cy="3845030"/>
          </a:xfrm>
          <a:prstGeom prst="rect">
            <a:avLst/>
          </a:prstGeom>
        </p:spPr>
      </p:pic>
      <p:sp>
        <p:nvSpPr>
          <p:cNvPr id="11" name="TextBox 10">
            <a:extLst>
              <a:ext uri="{FF2B5EF4-FFF2-40B4-BE49-F238E27FC236}">
                <a16:creationId xmlns:a16="http://schemas.microsoft.com/office/drawing/2014/main" id="{2C6A947B-8F6F-4181-A346-89846B466DBD}"/>
              </a:ext>
            </a:extLst>
          </p:cNvPr>
          <p:cNvSpPr txBox="1"/>
          <p:nvPr/>
        </p:nvSpPr>
        <p:spPr bwMode="gray">
          <a:xfrm>
            <a:off x="8911405" y="3531908"/>
            <a:ext cx="2388423" cy="2993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53E43"/>
                </a:solidFill>
                <a:effectLst/>
                <a:uLnTx/>
                <a:uFillTx/>
                <a:latin typeface="Arial" panose="020B0604020202020204"/>
                <a:ea typeface="+mn-ea"/>
                <a:cs typeface="Arial" pitchFamily="34" charset="0"/>
              </a:rPr>
              <a:t>17.5k raingardens per year</a:t>
            </a:r>
          </a:p>
        </p:txBody>
      </p:sp>
      <p:sp>
        <p:nvSpPr>
          <p:cNvPr id="12" name="TextBox 11">
            <a:extLst>
              <a:ext uri="{FF2B5EF4-FFF2-40B4-BE49-F238E27FC236}">
                <a16:creationId xmlns:a16="http://schemas.microsoft.com/office/drawing/2014/main" id="{D0D410CB-3BF5-46E8-906D-41F92726AA36}"/>
              </a:ext>
            </a:extLst>
          </p:cNvPr>
          <p:cNvSpPr txBox="1"/>
          <p:nvPr/>
        </p:nvSpPr>
        <p:spPr bwMode="gray">
          <a:xfrm>
            <a:off x="906467" y="3580915"/>
            <a:ext cx="2388423" cy="6885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53E43"/>
                </a:solidFill>
                <a:effectLst/>
                <a:uLnTx/>
                <a:uFillTx/>
                <a:latin typeface="Arial" panose="020B0604020202020204"/>
                <a:ea typeface="+mn-ea"/>
                <a:cs typeface="Arial" pitchFamily="34" charset="0"/>
              </a:rPr>
              <a:t>26k major works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53E43"/>
                </a:solidFill>
                <a:effectLst/>
                <a:uLnTx/>
                <a:uFillTx/>
                <a:latin typeface="Arial" panose="020B0604020202020204"/>
                <a:ea typeface="+mn-ea"/>
                <a:cs typeface="Arial" pitchFamily="34" charset="0"/>
              </a:rPr>
              <a:t>140k standard works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53E43"/>
              </a:solidFill>
              <a:effectLst/>
              <a:uLnTx/>
              <a:uFillTx/>
              <a:latin typeface="Arial" panose="020B0604020202020204"/>
              <a:ea typeface="+mn-ea"/>
              <a:cs typeface="Arial" pitchFamily="34" charset="0"/>
            </a:endParaRPr>
          </a:p>
        </p:txBody>
      </p:sp>
      <p:pic>
        <p:nvPicPr>
          <p:cNvPr id="14" name="Graphic 13" descr="Traffic cone outline">
            <a:extLst>
              <a:ext uri="{FF2B5EF4-FFF2-40B4-BE49-F238E27FC236}">
                <a16:creationId xmlns:a16="http://schemas.microsoft.com/office/drawing/2014/main" id="{24A03EE5-F888-41BF-9941-D746BCC450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4473" y="2157985"/>
            <a:ext cx="914400" cy="914400"/>
          </a:xfrm>
          <a:prstGeom prst="rect">
            <a:avLst/>
          </a:prstGeom>
        </p:spPr>
      </p:pic>
      <p:pic>
        <p:nvPicPr>
          <p:cNvPr id="16" name="Graphic 15" descr="Leaf outline">
            <a:extLst>
              <a:ext uri="{FF2B5EF4-FFF2-40B4-BE49-F238E27FC236}">
                <a16:creationId xmlns:a16="http://schemas.microsoft.com/office/drawing/2014/main" id="{DD7CBA5F-763E-4773-9772-90C11D7A39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48416" y="2108977"/>
            <a:ext cx="914400" cy="914400"/>
          </a:xfrm>
          <a:prstGeom prst="rect">
            <a:avLst/>
          </a:prstGeom>
        </p:spPr>
      </p:pic>
      <p:sp>
        <p:nvSpPr>
          <p:cNvPr id="17" name="TextBox 16">
            <a:extLst>
              <a:ext uri="{FF2B5EF4-FFF2-40B4-BE49-F238E27FC236}">
                <a16:creationId xmlns:a16="http://schemas.microsoft.com/office/drawing/2014/main" id="{2DF1832D-72AB-4E75-9F82-DDBA91B9D554}"/>
              </a:ext>
            </a:extLst>
          </p:cNvPr>
          <p:cNvSpPr txBox="1"/>
          <p:nvPr/>
        </p:nvSpPr>
        <p:spPr bwMode="gray">
          <a:xfrm>
            <a:off x="4846198" y="4598068"/>
            <a:ext cx="2462894" cy="12060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A3A3A3">
                    <a:lumMod val="75000"/>
                  </a:srgbClr>
                </a:solidFill>
                <a:effectLst/>
                <a:uLnTx/>
                <a:uFillTx/>
                <a:latin typeface="Arial" panose="020B0604020202020204"/>
                <a:ea typeface="+mn-ea"/>
                <a:cs typeface="Arial" pitchFamily="34" charset="0"/>
              </a:rPr>
              <a:t>Common datasets, design standards, governance and processes, market mechanisms, commercial agreements etc</a:t>
            </a:r>
          </a:p>
        </p:txBody>
      </p:sp>
      <p:sp>
        <p:nvSpPr>
          <p:cNvPr id="19" name="TextBox 18">
            <a:extLst>
              <a:ext uri="{FF2B5EF4-FFF2-40B4-BE49-F238E27FC236}">
                <a16:creationId xmlns:a16="http://schemas.microsoft.com/office/drawing/2014/main" id="{EA4F1D2D-36D9-44C2-97B5-AFE8D1D9078E}"/>
              </a:ext>
            </a:extLst>
          </p:cNvPr>
          <p:cNvSpPr txBox="1"/>
          <p:nvPr/>
        </p:nvSpPr>
        <p:spPr bwMode="gray">
          <a:xfrm>
            <a:off x="8902334" y="4277957"/>
            <a:ext cx="2388423" cy="1847483"/>
          </a:xfrm>
          <a:prstGeom prst="rect">
            <a:avLst/>
          </a:prstGeom>
          <a:noFill/>
          <a:ln w="22225">
            <a:solidFill>
              <a:schemeClr val="accent6"/>
            </a:solidFill>
          </a:ln>
        </p:spPr>
        <p:txBody>
          <a:bodyPr wrap="square" lIns="72000" tIns="36000" rIns="72000" bIns="3600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a:rPr>
              <a:t>People who want to deliver SuDS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pitchFamily="34" charset="0"/>
              </a:rPr>
              <a:t>LAs / HAs / LLFAs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pitchFamily="34" charset="0"/>
              </a:rPr>
              <a:t>Water companies</a:t>
            </a:r>
          </a:p>
          <a:p>
            <a:pPr marL="285750" indent="-285750">
              <a:spcAft>
                <a:spcPts val="600"/>
              </a:spcAft>
              <a:buFont typeface="Arial" panose="020B0604020202020204" pitchFamily="34" charset="0"/>
              <a:buChar char="•"/>
              <a:defRPr/>
            </a:pPr>
            <a:r>
              <a:rPr lang="en-GB" sz="1600" i="1" dirty="0">
                <a:solidFill>
                  <a:srgbClr val="353E43"/>
                </a:solidFill>
                <a:latin typeface="Arial" panose="020B0604020202020204"/>
                <a:cs typeface="Arial"/>
              </a:rPr>
              <a:t>Developers (BNG)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pitchFamily="34" charset="0"/>
              </a:rPr>
              <a:t>Other? (Schedule 3)</a:t>
            </a:r>
          </a:p>
        </p:txBody>
      </p:sp>
      <p:sp>
        <p:nvSpPr>
          <p:cNvPr id="20" name="TextBox 19">
            <a:extLst>
              <a:ext uri="{FF2B5EF4-FFF2-40B4-BE49-F238E27FC236}">
                <a16:creationId xmlns:a16="http://schemas.microsoft.com/office/drawing/2014/main" id="{DC2897FE-7D65-458C-807C-4536843A140A}"/>
              </a:ext>
            </a:extLst>
          </p:cNvPr>
          <p:cNvSpPr txBox="1"/>
          <p:nvPr/>
        </p:nvSpPr>
        <p:spPr bwMode="gray">
          <a:xfrm>
            <a:off x="906467" y="4277958"/>
            <a:ext cx="2388423" cy="1847482"/>
          </a:xfrm>
          <a:prstGeom prst="rect">
            <a:avLst/>
          </a:prstGeom>
          <a:noFill/>
          <a:ln w="22225">
            <a:solidFill>
              <a:schemeClr val="accent1"/>
            </a:solidFill>
          </a:ln>
        </p:spPr>
        <p:txBody>
          <a:bodyPr wrap="square" lIns="72000" tIns="36000" rIns="72000" bIns="3600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a:rPr>
              <a:t>People who are delivering streetworks</a:t>
            </a:r>
            <a:endParaRPr lang="en-GB" sz="1600" b="0" i="1" u="none" strike="noStrike" kern="1200" cap="none" spc="0" normalizeH="0" baseline="0" noProof="0" dirty="0">
              <a:ln>
                <a:noFill/>
              </a:ln>
              <a:solidFill>
                <a:srgbClr val="353E43"/>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a:rPr>
              <a:t>Utilities</a:t>
            </a:r>
            <a:endParaRPr lang="en-GB" sz="1600" b="0" i="1" u="none" strike="noStrike" kern="1200" cap="none" spc="0" normalizeH="0" baseline="0" noProof="0" dirty="0">
              <a:ln>
                <a:noFill/>
              </a:ln>
              <a:solidFill>
                <a:srgbClr val="353E43"/>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a:rPr>
              <a:t>LAs</a:t>
            </a:r>
            <a:endParaRPr lang="en-GB" sz="1600" b="0" i="1" u="none" strike="noStrike" kern="1200" cap="none" spc="0" normalizeH="0" baseline="0" noProof="0" dirty="0">
              <a:ln>
                <a:noFill/>
              </a:ln>
              <a:solidFill>
                <a:srgbClr val="353E43"/>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srgbClr val="353E43"/>
                </a:solidFill>
                <a:effectLst/>
                <a:uLnTx/>
                <a:uFillTx/>
                <a:latin typeface="Arial" panose="020B0604020202020204"/>
                <a:ea typeface="+mn-ea"/>
                <a:cs typeface="Arial"/>
              </a:rPr>
              <a:t>TFL</a:t>
            </a:r>
            <a:endParaRPr lang="en-GB" sz="1600" b="0" i="1" u="none" strike="noStrike" kern="1200" cap="none" spc="0" normalizeH="0" baseline="0" noProof="0" dirty="0">
              <a:ln>
                <a:noFill/>
              </a:ln>
              <a:solidFill>
                <a:srgbClr val="353E43"/>
              </a:solidFill>
              <a:effectLst/>
              <a:uLnTx/>
              <a:uFillTx/>
              <a:latin typeface="Arial" panose="020B0604020202020204"/>
              <a:cs typeface="Arial"/>
            </a:endParaRPr>
          </a:p>
        </p:txBody>
      </p:sp>
    </p:spTree>
    <p:extLst>
      <p:ext uri="{BB962C8B-B14F-4D97-AF65-F5344CB8AC3E}">
        <p14:creationId xmlns:p14="http://schemas.microsoft.com/office/powerpoint/2010/main" val="327458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DCFB4-71C0-2467-8BDF-8C67EB23BB3D}"/>
              </a:ext>
            </a:extLst>
          </p:cNvPr>
          <p:cNvSpPr>
            <a:spLocks noGrp="1"/>
          </p:cNvSpPr>
          <p:nvPr>
            <p:ph sz="quarter" idx="11"/>
          </p:nvPr>
        </p:nvSpPr>
        <p:spPr>
          <a:xfrm>
            <a:off x="906463" y="1582722"/>
            <a:ext cx="4896475" cy="3369524"/>
          </a:xfrm>
        </p:spPr>
        <p:txBody>
          <a:bodyPr>
            <a:normAutofit/>
          </a:bodyPr>
          <a:lstStyle/>
          <a:p>
            <a:pPr marL="0" indent="0">
              <a:spcAft>
                <a:spcPts val="600"/>
              </a:spcAft>
              <a:buNone/>
            </a:pPr>
            <a:endParaRPr lang="en-GB"/>
          </a:p>
          <a:p>
            <a:pPr marL="0" indent="0">
              <a:spcAft>
                <a:spcPts val="600"/>
              </a:spcAft>
              <a:buNone/>
            </a:pPr>
            <a:endParaRPr lang="en-GB"/>
          </a:p>
        </p:txBody>
      </p:sp>
      <p:sp>
        <p:nvSpPr>
          <p:cNvPr id="5" name="Title 4">
            <a:extLst>
              <a:ext uri="{FF2B5EF4-FFF2-40B4-BE49-F238E27FC236}">
                <a16:creationId xmlns:a16="http://schemas.microsoft.com/office/drawing/2014/main" id="{DF01794D-57C9-5D5A-BD70-41F90A06E3A4}"/>
              </a:ext>
            </a:extLst>
          </p:cNvPr>
          <p:cNvSpPr>
            <a:spLocks noGrp="1"/>
          </p:cNvSpPr>
          <p:nvPr>
            <p:ph type="title"/>
          </p:nvPr>
        </p:nvSpPr>
        <p:spPr>
          <a:xfrm>
            <a:off x="906463" y="506192"/>
            <a:ext cx="10393362" cy="540000"/>
          </a:xfrm>
        </p:spPr>
        <p:txBody>
          <a:bodyPr anchor="ctr">
            <a:normAutofit/>
          </a:bodyPr>
          <a:lstStyle/>
          <a:p>
            <a:r>
              <a:rPr lang="en-GB" dirty="0"/>
              <a:t>Surface water strategy </a:t>
            </a:r>
          </a:p>
        </p:txBody>
      </p:sp>
      <p:sp>
        <p:nvSpPr>
          <p:cNvPr id="23" name="Text Placeholder 3">
            <a:extLst>
              <a:ext uri="{FF2B5EF4-FFF2-40B4-BE49-F238E27FC236}">
                <a16:creationId xmlns:a16="http://schemas.microsoft.com/office/drawing/2014/main" id="{C4F38F0E-B7E0-570D-9D30-357D286B275A}"/>
              </a:ext>
            </a:extLst>
          </p:cNvPr>
          <p:cNvSpPr>
            <a:spLocks noGrp="1"/>
          </p:cNvSpPr>
          <p:nvPr>
            <p:ph type="body" sz="quarter" idx="10"/>
          </p:nvPr>
        </p:nvSpPr>
        <p:spPr>
          <a:xfrm>
            <a:off x="906463" y="1155943"/>
            <a:ext cx="10393361" cy="267416"/>
          </a:xfrm>
        </p:spPr>
        <p:txBody>
          <a:bodyPr/>
          <a:lstStyle/>
          <a:p>
            <a:r>
              <a:rPr lang="en-US" sz="2000" dirty="0">
                <a:latin typeface="Aptos"/>
              </a:rPr>
              <a:t>Strategy Vision: </a:t>
            </a:r>
            <a:r>
              <a:rPr lang="en-GB" sz="2000" dirty="0">
                <a:latin typeface="Aptos"/>
              </a:rPr>
              <a:t>Increasing London’s resilience to surface water flooding through collective action that benefits society and the environment</a:t>
            </a:r>
            <a:endParaRPr lang="en-US" sz="2000" dirty="0">
              <a:latin typeface="Aptos"/>
            </a:endParaRPr>
          </a:p>
          <a:p>
            <a:endParaRPr lang="en-US" dirty="0"/>
          </a:p>
        </p:txBody>
      </p:sp>
      <p:pic>
        <p:nvPicPr>
          <p:cNvPr id="8" name="Picture Placeholder 7" descr="A person riding a bicycle in a river&#10;&#10;Description automatically generated">
            <a:extLst>
              <a:ext uri="{FF2B5EF4-FFF2-40B4-BE49-F238E27FC236}">
                <a16:creationId xmlns:a16="http://schemas.microsoft.com/office/drawing/2014/main" id="{E322E718-8827-E430-5C98-08FC8E842399}"/>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rcRect r="-2"/>
          <a:stretch/>
        </p:blipFill>
        <p:spPr>
          <a:xfrm>
            <a:off x="5971169" y="2206422"/>
            <a:ext cx="5314368" cy="3657098"/>
          </a:xfrm>
          <a:noFill/>
        </p:spPr>
      </p:pic>
      <p:pic>
        <p:nvPicPr>
          <p:cNvPr id="9" name="Picture 8" descr="A map of a large area&#10;&#10;Description automatically generated">
            <a:extLst>
              <a:ext uri="{FF2B5EF4-FFF2-40B4-BE49-F238E27FC236}">
                <a16:creationId xmlns:a16="http://schemas.microsoft.com/office/drawing/2014/main" id="{47B85C7B-5289-3EDF-8EE4-F0828EAB2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175" y="2179178"/>
            <a:ext cx="4820255" cy="3736369"/>
          </a:xfrm>
          <a:prstGeom prst="rect">
            <a:avLst/>
          </a:prstGeom>
        </p:spPr>
      </p:pic>
      <p:pic>
        <p:nvPicPr>
          <p:cNvPr id="3" name="Picture 6" descr="GLA-Logo | Kate Weiler">
            <a:extLst>
              <a:ext uri="{FF2B5EF4-FFF2-40B4-BE49-F238E27FC236}">
                <a16:creationId xmlns:a16="http://schemas.microsoft.com/office/drawing/2014/main" id="{D5E0241C-E5DD-07A7-BAF8-7F514D0D921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2793"/>
          <a:stretch/>
        </p:blipFill>
        <p:spPr bwMode="auto">
          <a:xfrm>
            <a:off x="7096323" y="350011"/>
            <a:ext cx="783443" cy="644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ndon Councils - Wikipedia">
            <a:extLst>
              <a:ext uri="{FF2B5EF4-FFF2-40B4-BE49-F238E27FC236}">
                <a16:creationId xmlns:a16="http://schemas.microsoft.com/office/drawing/2014/main" id="{ABD1C63B-5C7E-D1FC-DBF4-77B7FE61FA1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5766" y="597958"/>
            <a:ext cx="870879" cy="417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ames Regional Flood and Coastal Committee - main committee meeting, 25  January 2023">
            <a:extLst>
              <a:ext uri="{FF2B5EF4-FFF2-40B4-BE49-F238E27FC236}">
                <a16:creationId xmlns:a16="http://schemas.microsoft.com/office/drawing/2014/main" id="{B81FC54F-64BA-CA62-F452-A195FE4556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04110" y="577386"/>
            <a:ext cx="754363" cy="417094"/>
          </a:xfrm>
          <a:prstGeom prst="rect">
            <a:avLst/>
          </a:prstGeom>
        </p:spPr>
      </p:pic>
      <p:pic>
        <p:nvPicPr>
          <p:cNvPr id="10" name="Picture 9" descr="The National Flood Forum | Bewdley">
            <a:extLst>
              <a:ext uri="{FF2B5EF4-FFF2-40B4-BE49-F238E27FC236}">
                <a16:creationId xmlns:a16="http://schemas.microsoft.com/office/drawing/2014/main" id="{92EBBEAF-1F0B-D57A-D71A-8380F37C7BB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65547" y="478931"/>
            <a:ext cx="565981" cy="551746"/>
          </a:xfrm>
          <a:prstGeom prst="rect">
            <a:avLst/>
          </a:prstGeom>
        </p:spPr>
      </p:pic>
      <p:pic>
        <p:nvPicPr>
          <p:cNvPr id="11" name="Picture 10" descr="Protect our world - Environment Agency">
            <a:extLst>
              <a:ext uri="{FF2B5EF4-FFF2-40B4-BE49-F238E27FC236}">
                <a16:creationId xmlns:a16="http://schemas.microsoft.com/office/drawing/2014/main" id="{2BD2DE07-61D4-D127-1F84-09BEEF890054}"/>
              </a:ext>
            </a:extLst>
          </p:cNvPr>
          <p:cNvPicPr>
            <a:picLocks noChangeAspect="1"/>
          </p:cNvPicPr>
          <p:nvPr/>
        </p:nvPicPr>
        <p:blipFill>
          <a:blip r:embed="rId9" cstate="screen">
            <a:extLst>
              <a:ext uri="{28A0092B-C50C-407E-A947-70E740481C1C}">
                <a14:useLocalDpi xmlns:a14="http://schemas.microsoft.com/office/drawing/2010/main"/>
              </a:ext>
            </a:extLst>
          </a:blip>
          <a:srcRect l="8527" t="6541" r="2881" b="-962"/>
          <a:stretch/>
        </p:blipFill>
        <p:spPr>
          <a:xfrm>
            <a:off x="6078995" y="670352"/>
            <a:ext cx="1017328" cy="417094"/>
          </a:xfrm>
          <a:prstGeom prst="rect">
            <a:avLst/>
          </a:prstGeom>
        </p:spPr>
      </p:pic>
      <p:pic>
        <p:nvPicPr>
          <p:cNvPr id="12" name="Picture 11" descr="Falco approved by Thames Water - Falco Construction">
            <a:extLst>
              <a:ext uri="{FF2B5EF4-FFF2-40B4-BE49-F238E27FC236}">
                <a16:creationId xmlns:a16="http://schemas.microsoft.com/office/drawing/2014/main" id="{0744D637-8D56-28BE-4984-025DD817BF3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59341" y="577386"/>
            <a:ext cx="769012" cy="484737"/>
          </a:xfrm>
          <a:prstGeom prst="rect">
            <a:avLst/>
          </a:prstGeom>
        </p:spPr>
      </p:pic>
      <p:pic>
        <p:nvPicPr>
          <p:cNvPr id="13" name="Picture 12" descr="A blue and white logo&#10;&#10;Description automatically generated">
            <a:extLst>
              <a:ext uri="{FF2B5EF4-FFF2-40B4-BE49-F238E27FC236}">
                <a16:creationId xmlns:a16="http://schemas.microsoft.com/office/drawing/2014/main" id="{24DD0934-1C92-0F50-EF27-C07723EA4AD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6162156" y="412105"/>
            <a:ext cx="888064" cy="277643"/>
          </a:xfrm>
          <a:prstGeom prst="rect">
            <a:avLst/>
          </a:prstGeom>
        </p:spPr>
      </p:pic>
      <p:pic>
        <p:nvPicPr>
          <p:cNvPr id="14" name="Picture 13" descr="A red and white logo&#10;&#10;Description automatically generated">
            <a:extLst>
              <a:ext uri="{FF2B5EF4-FFF2-40B4-BE49-F238E27FC236}">
                <a16:creationId xmlns:a16="http://schemas.microsoft.com/office/drawing/2014/main" id="{B540E901-5E15-A555-AE3C-359160C0C33A}"/>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26396" y="549327"/>
            <a:ext cx="804891" cy="475628"/>
          </a:xfrm>
          <a:prstGeom prst="rect">
            <a:avLst/>
          </a:prstGeom>
        </p:spPr>
      </p:pic>
    </p:spTree>
    <p:extLst>
      <p:ext uri="{BB962C8B-B14F-4D97-AF65-F5344CB8AC3E}">
        <p14:creationId xmlns:p14="http://schemas.microsoft.com/office/powerpoint/2010/main" val="425874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3E1CC4-3147-3C46-FEAE-1D1D85BBDF95}"/>
              </a:ext>
            </a:extLst>
          </p:cNvPr>
          <p:cNvSpPr txBox="1">
            <a:spLocks/>
          </p:cNvSpPr>
          <p:nvPr/>
        </p:nvSpPr>
        <p:spPr>
          <a:xfrm>
            <a:off x="906462" y="1585430"/>
            <a:ext cx="5868909" cy="4272445"/>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50 Recommendations in total </a:t>
            </a:r>
          </a:p>
          <a:p>
            <a:pPr>
              <a:spcAft>
                <a:spcPts val="600"/>
              </a:spcAft>
            </a:pPr>
            <a:r>
              <a:rPr lang="en-US" dirty="0"/>
              <a:t>25 directly to the Mayor of London </a:t>
            </a:r>
          </a:p>
          <a:p>
            <a:pPr>
              <a:spcAft>
                <a:spcPts val="600"/>
              </a:spcAft>
            </a:pPr>
            <a:r>
              <a:rPr lang="en-US" dirty="0"/>
              <a:t>19 to UK Government </a:t>
            </a:r>
          </a:p>
          <a:p>
            <a:pPr>
              <a:spcAft>
                <a:spcPts val="600"/>
              </a:spcAft>
            </a:pPr>
            <a:r>
              <a:rPr lang="en-US" dirty="0"/>
              <a:t>15 for local authorities</a:t>
            </a:r>
          </a:p>
          <a:p>
            <a:pPr>
              <a:spcAft>
                <a:spcPts val="600"/>
              </a:spcAft>
            </a:pPr>
            <a:endParaRPr lang="en-US" dirty="0"/>
          </a:p>
          <a:p>
            <a:pPr>
              <a:spcAft>
                <a:spcPts val="600"/>
              </a:spcAft>
            </a:pPr>
            <a:r>
              <a:rPr lang="en-US" dirty="0"/>
              <a:t>Many require co-delivery and have multiple owners </a:t>
            </a:r>
          </a:p>
          <a:p>
            <a:pPr>
              <a:spcAft>
                <a:spcPts val="600"/>
              </a:spcAft>
            </a:pPr>
            <a:endParaRPr lang="en-US" dirty="0"/>
          </a:p>
          <a:p>
            <a:pPr>
              <a:spcAft>
                <a:spcPts val="600"/>
              </a:spcAft>
            </a:pPr>
            <a:r>
              <a:rPr lang="en-US" dirty="0"/>
              <a:t>The Mayor of London and GLA will need to engage stakeholders (Anchors, wider public sector, businesses, communities, local authorities) to effectively advance London’s climate resilience. </a:t>
            </a:r>
          </a:p>
          <a:p>
            <a:pPr>
              <a:spcAft>
                <a:spcPts val="600"/>
              </a:spcAft>
            </a:pPr>
            <a:endParaRPr lang="en-US" dirty="0"/>
          </a:p>
          <a:p>
            <a:pPr>
              <a:spcAft>
                <a:spcPts val="600"/>
              </a:spcAft>
            </a:pPr>
            <a:r>
              <a:rPr lang="en-US" dirty="0"/>
              <a:t>Please go read it if you haven’t already! </a:t>
            </a:r>
          </a:p>
          <a:p>
            <a:pPr>
              <a:spcAft>
                <a:spcPts val="600"/>
              </a:spcAft>
            </a:pPr>
            <a:endParaRPr lang="en-US" dirty="0"/>
          </a:p>
        </p:txBody>
      </p:sp>
      <p:pic>
        <p:nvPicPr>
          <p:cNvPr id="9" name="Picture 8">
            <a:extLst>
              <a:ext uri="{FF2B5EF4-FFF2-40B4-BE49-F238E27FC236}">
                <a16:creationId xmlns:a16="http://schemas.microsoft.com/office/drawing/2014/main" id="{1A070624-2271-18B6-9BD4-09ED5B1B8D66}"/>
              </a:ext>
            </a:extLst>
          </p:cNvPr>
          <p:cNvPicPr>
            <a:picLocks noChangeAspect="1"/>
          </p:cNvPicPr>
          <p:nvPr/>
        </p:nvPicPr>
        <p:blipFill>
          <a:blip r:embed="rId3" cstate="screen">
            <a:extLst>
              <a:ext uri="{28A0092B-C50C-407E-A947-70E740481C1C}">
                <a14:useLocalDpi xmlns:a14="http://schemas.microsoft.com/office/drawing/2010/main"/>
              </a:ext>
            </a:extLst>
          </a:blip>
          <a:srcRect r="-3" b="-3"/>
          <a:stretch/>
        </p:blipFill>
        <p:spPr>
          <a:xfrm>
            <a:off x="7227066" y="630237"/>
            <a:ext cx="4072759" cy="5227635"/>
          </a:xfrm>
          <a:prstGeom prst="rect">
            <a:avLst/>
          </a:prstGeom>
          <a:noFill/>
        </p:spPr>
      </p:pic>
      <p:sp>
        <p:nvSpPr>
          <p:cNvPr id="3" name="Title 2">
            <a:extLst>
              <a:ext uri="{FF2B5EF4-FFF2-40B4-BE49-F238E27FC236}">
                <a16:creationId xmlns:a16="http://schemas.microsoft.com/office/drawing/2014/main" id="{9E73FB45-CC48-5E55-B82E-87CBB0039484}"/>
              </a:ext>
            </a:extLst>
          </p:cNvPr>
          <p:cNvSpPr>
            <a:spLocks noGrp="1"/>
          </p:cNvSpPr>
          <p:nvPr>
            <p:ph type="title"/>
          </p:nvPr>
        </p:nvSpPr>
        <p:spPr>
          <a:xfrm>
            <a:off x="906463" y="506192"/>
            <a:ext cx="5868909" cy="540000"/>
          </a:xfrm>
        </p:spPr>
        <p:txBody>
          <a:bodyPr vert="horz" lIns="0" tIns="45720" rIns="91440" bIns="45720" rtlCol="0" anchor="ctr">
            <a:normAutofit/>
          </a:bodyPr>
          <a:lstStyle/>
          <a:p>
            <a:r>
              <a:rPr lang="en-GB" sz="2200"/>
              <a:t>London climate resilience review </a:t>
            </a:r>
          </a:p>
        </p:txBody>
      </p:sp>
      <p:sp>
        <p:nvSpPr>
          <p:cNvPr id="4" name="Text Placeholder 3">
            <a:extLst>
              <a:ext uri="{FF2B5EF4-FFF2-40B4-BE49-F238E27FC236}">
                <a16:creationId xmlns:a16="http://schemas.microsoft.com/office/drawing/2014/main" id="{3BBCD719-DA7B-D1A2-7BD8-786806CE147E}"/>
              </a:ext>
            </a:extLst>
          </p:cNvPr>
          <p:cNvSpPr>
            <a:spLocks noGrp="1"/>
          </p:cNvSpPr>
          <p:nvPr>
            <p:ph type="body" sz="quarter" idx="10"/>
          </p:nvPr>
        </p:nvSpPr>
        <p:spPr>
          <a:xfrm>
            <a:off x="906464" y="1155943"/>
            <a:ext cx="5868908" cy="267416"/>
          </a:xfrm>
        </p:spPr>
        <p:txBody>
          <a:bodyPr vert="horz" lIns="0" tIns="0" rIns="0" bIns="0" rtlCol="0">
            <a:normAutofit/>
          </a:bodyPr>
          <a:lstStyle/>
          <a:p>
            <a:pPr marL="228600" indent="-228600">
              <a:lnSpc>
                <a:spcPct val="90000"/>
              </a:lnSpc>
              <a:spcAft>
                <a:spcPts val="600"/>
              </a:spcAft>
            </a:pPr>
            <a:r>
              <a:rPr lang="en-GB" sz="1900" dirty="0"/>
              <a:t>Published July 2024</a:t>
            </a:r>
          </a:p>
        </p:txBody>
      </p:sp>
    </p:spTree>
    <p:extLst>
      <p:ext uri="{BB962C8B-B14F-4D97-AF65-F5344CB8AC3E}">
        <p14:creationId xmlns:p14="http://schemas.microsoft.com/office/powerpoint/2010/main" val="48317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43D5EDF-9C49-5766-294E-BD6A77E26EA0}"/>
              </a:ext>
            </a:extLst>
          </p:cNvPr>
          <p:cNvSpPr>
            <a:spLocks noGrp="1"/>
          </p:cNvSpPr>
          <p:nvPr>
            <p:ph sz="quarter" idx="11"/>
          </p:nvPr>
        </p:nvSpPr>
        <p:spPr>
          <a:xfrm>
            <a:off x="906464" y="1592262"/>
            <a:ext cx="5514884" cy="4265613"/>
          </a:xfrm>
        </p:spPr>
        <p:txBody>
          <a:bodyPr/>
          <a:lstStyle/>
          <a:p>
            <a:pPr marL="0" indent="0">
              <a:buNone/>
            </a:pPr>
            <a:r>
              <a:rPr lang="en-GB" sz="1800" dirty="0"/>
              <a:t>26. A step-change in Sustainable urban Drainage </a:t>
            </a:r>
          </a:p>
          <a:p>
            <a:pPr marL="0" indent="0">
              <a:buNone/>
            </a:pPr>
            <a:endParaRPr lang="en-GB" sz="1800" dirty="0"/>
          </a:p>
          <a:p>
            <a:pPr marL="0" indent="0">
              <a:buNone/>
            </a:pPr>
            <a:r>
              <a:rPr lang="en-GB" sz="1800" dirty="0"/>
              <a:t>27. A climate resilient built environment</a:t>
            </a:r>
          </a:p>
          <a:p>
            <a:pPr marL="0" indent="0">
              <a:buNone/>
            </a:pPr>
            <a:endParaRPr lang="en-GB" sz="1800" dirty="0"/>
          </a:p>
          <a:p>
            <a:pPr marL="0" indent="0">
              <a:buNone/>
            </a:pPr>
            <a:r>
              <a:rPr lang="en-GB" sz="1800" dirty="0"/>
              <a:t>32. Integrated Water Management Strategies</a:t>
            </a:r>
          </a:p>
          <a:p>
            <a:pPr marL="0" indent="0">
              <a:buNone/>
            </a:pPr>
            <a:endParaRPr lang="en-GB" sz="1800" dirty="0"/>
          </a:p>
          <a:p>
            <a:pPr marL="0" indent="0">
              <a:buNone/>
            </a:pPr>
            <a:r>
              <a:rPr lang="en-GB" sz="1800" dirty="0"/>
              <a:t>33. Strategic Surface Water Authority</a:t>
            </a:r>
          </a:p>
          <a:p>
            <a:pPr marL="0" indent="0">
              <a:buNone/>
            </a:pPr>
            <a:endParaRPr lang="en-GB" sz="1800" dirty="0"/>
          </a:p>
          <a:p>
            <a:pPr marL="0" indent="0">
              <a:buNone/>
            </a:pPr>
            <a:r>
              <a:rPr lang="en-GB" sz="1800" dirty="0"/>
              <a:t>34. Managing impermeable land</a:t>
            </a:r>
          </a:p>
          <a:p>
            <a:pPr marL="0" indent="0">
              <a:buNone/>
            </a:pPr>
            <a:endParaRPr lang="en-GB" sz="1800" dirty="0"/>
          </a:p>
          <a:p>
            <a:pPr marL="0" indent="0">
              <a:buNone/>
            </a:pPr>
            <a:r>
              <a:rPr lang="en-GB" sz="1800" dirty="0"/>
              <a:t>39/40. Blue and Green Infrastructure</a:t>
            </a:r>
          </a:p>
          <a:p>
            <a:pPr marL="0" indent="0">
              <a:buNone/>
            </a:pPr>
            <a:endParaRPr lang="en-GB" sz="1800" dirty="0"/>
          </a:p>
          <a:p>
            <a:pPr marL="0" indent="0">
              <a:buNone/>
            </a:pPr>
            <a:r>
              <a:rPr lang="en-GB" sz="1800" dirty="0"/>
              <a:t>47. </a:t>
            </a:r>
            <a:r>
              <a:rPr lang="en-GB" sz="1800" dirty="0" err="1"/>
              <a:t>Streetworks</a:t>
            </a:r>
            <a:r>
              <a:rPr lang="en-GB" sz="1800" dirty="0"/>
              <a:t> and Sustainable urban Drainage</a:t>
            </a:r>
          </a:p>
          <a:p>
            <a:endParaRPr lang="en-GB" dirty="0"/>
          </a:p>
        </p:txBody>
      </p:sp>
      <p:sp>
        <p:nvSpPr>
          <p:cNvPr id="5" name="Title 4">
            <a:extLst>
              <a:ext uri="{FF2B5EF4-FFF2-40B4-BE49-F238E27FC236}">
                <a16:creationId xmlns:a16="http://schemas.microsoft.com/office/drawing/2014/main" id="{D1507195-0863-9923-0976-66FD6D0406D9}"/>
              </a:ext>
            </a:extLst>
          </p:cNvPr>
          <p:cNvSpPr>
            <a:spLocks noGrp="1"/>
          </p:cNvSpPr>
          <p:nvPr>
            <p:ph type="title"/>
          </p:nvPr>
        </p:nvSpPr>
        <p:spPr/>
        <p:txBody>
          <a:bodyPr/>
          <a:lstStyle/>
          <a:p>
            <a:r>
              <a:rPr lang="en-GB" dirty="0"/>
              <a:t>SuDS related recommendations </a:t>
            </a:r>
          </a:p>
        </p:txBody>
      </p:sp>
      <p:sp>
        <p:nvSpPr>
          <p:cNvPr id="7" name="Text Placeholder 6">
            <a:extLst>
              <a:ext uri="{FF2B5EF4-FFF2-40B4-BE49-F238E27FC236}">
                <a16:creationId xmlns:a16="http://schemas.microsoft.com/office/drawing/2014/main" id="{B35D7046-B9A0-EAED-3304-6D6B6EF9390C}"/>
              </a:ext>
            </a:extLst>
          </p:cNvPr>
          <p:cNvSpPr>
            <a:spLocks noGrp="1"/>
          </p:cNvSpPr>
          <p:nvPr>
            <p:ph type="body" sz="quarter" idx="10"/>
          </p:nvPr>
        </p:nvSpPr>
        <p:spPr/>
        <p:txBody>
          <a:bodyPr/>
          <a:lstStyle/>
          <a:p>
            <a:endParaRPr lang="en-GB" dirty="0"/>
          </a:p>
        </p:txBody>
      </p:sp>
      <p:pic>
        <p:nvPicPr>
          <p:cNvPr id="10" name="Picture 9" descr="A person on a scooter in a flooded street&#10;&#10;Description automatically generated">
            <a:extLst>
              <a:ext uri="{FF2B5EF4-FFF2-40B4-BE49-F238E27FC236}">
                <a16:creationId xmlns:a16="http://schemas.microsoft.com/office/drawing/2014/main" id="{AC5E0260-3AC5-C8E4-1B78-6CBC371A73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1348" y="2013735"/>
            <a:ext cx="4804512" cy="3603384"/>
          </a:xfrm>
          <a:prstGeom prst="rect">
            <a:avLst/>
          </a:prstGeom>
        </p:spPr>
      </p:pic>
    </p:spTree>
    <p:extLst>
      <p:ext uri="{BB962C8B-B14F-4D97-AF65-F5344CB8AC3E}">
        <p14:creationId xmlns:p14="http://schemas.microsoft.com/office/powerpoint/2010/main" val="147823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7D22C0-2EDE-4A5D-ABA7-6B703D76712B}"/>
              </a:ext>
            </a:extLst>
          </p:cNvPr>
          <p:cNvSpPr>
            <a:spLocks noGrp="1"/>
          </p:cNvSpPr>
          <p:nvPr>
            <p:ph type="ctrTitle"/>
          </p:nvPr>
        </p:nvSpPr>
        <p:spPr>
          <a:xfrm>
            <a:off x="1851306" y="2007313"/>
            <a:ext cx="9027271" cy="3816346"/>
          </a:xfrm>
        </p:spPr>
        <p:txBody>
          <a:bodyPr/>
          <a:lstStyle/>
          <a:p>
            <a:r>
              <a:rPr lang="en-GB" dirty="0"/>
              <a:t>Any questions?</a:t>
            </a:r>
            <a:br>
              <a:rPr lang="en-GB" dirty="0"/>
            </a:br>
            <a:endParaRPr lang="en-GB" dirty="0"/>
          </a:p>
        </p:txBody>
      </p:sp>
      <p:sp>
        <p:nvSpPr>
          <p:cNvPr id="4" name="Text Placeholder 3">
            <a:extLst>
              <a:ext uri="{FF2B5EF4-FFF2-40B4-BE49-F238E27FC236}">
                <a16:creationId xmlns:a16="http://schemas.microsoft.com/office/drawing/2014/main" id="{973E2CE1-A757-43B2-BA16-1F4437FB0EB6}"/>
              </a:ext>
            </a:extLst>
          </p:cNvPr>
          <p:cNvSpPr>
            <a:spLocks noGrp="1"/>
          </p:cNvSpPr>
          <p:nvPr>
            <p:ph type="body" sz="quarter" idx="4294967295"/>
          </p:nvPr>
        </p:nvSpPr>
        <p:spPr>
          <a:xfrm>
            <a:off x="4133851" y="4051300"/>
            <a:ext cx="4487694" cy="2586168"/>
          </a:xfrm>
        </p:spPr>
        <p:txBody>
          <a:bodyPr vert="horz" lIns="91440" tIns="45720" rIns="91440" bIns="45720" rtlCol="0" anchor="t">
            <a:normAutofit/>
          </a:bodyPr>
          <a:lstStyle/>
          <a:p>
            <a:pPr algn="ctr"/>
            <a:r>
              <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rPr>
              <a:t>Holly.Smith@london.gov.uk</a:t>
            </a: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pPr algn="ctr"/>
            <a:endParaRPr lang="en-GB" dirty="0">
              <a:solidFill>
                <a:schemeClr val="bg1">
                  <a:lumMod val="95000"/>
                </a:schemeClr>
              </a:solidFill>
              <a:latin typeface="Arial"/>
              <a:cs typeface="Arial"/>
              <a:hlinkClick r:id="rId3">
                <a:extLst>
                  <a:ext uri="{A12FA001-AC4F-418D-AE19-62706E023703}">
                    <ahyp:hlinkClr xmlns:ahyp="http://schemas.microsoft.com/office/drawing/2018/hyperlinkcolor" val="tx"/>
                  </a:ext>
                </a:extLst>
              </a:hlinkClick>
            </a:endParaRPr>
          </a:p>
          <a:p>
            <a:endParaRPr lang="en-GB" dirty="0">
              <a:solidFill>
                <a:schemeClr val="bg1"/>
              </a:solidFill>
              <a:latin typeface="Arial"/>
              <a:cs typeface="Arial"/>
            </a:endParaRPr>
          </a:p>
        </p:txBody>
      </p:sp>
    </p:spTree>
    <p:extLst>
      <p:ext uri="{BB962C8B-B14F-4D97-AF65-F5344CB8AC3E}">
        <p14:creationId xmlns:p14="http://schemas.microsoft.com/office/powerpoint/2010/main" val="337581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56F1D3-242E-697D-A8F2-93848EEBFCBB}"/>
              </a:ext>
            </a:extLst>
          </p:cNvPr>
          <p:cNvSpPr>
            <a:spLocks noGrp="1"/>
          </p:cNvSpPr>
          <p:nvPr>
            <p:ph type="title"/>
          </p:nvPr>
        </p:nvSpPr>
        <p:spPr/>
        <p:txBody>
          <a:bodyPr/>
          <a:lstStyle/>
          <a:p>
            <a:r>
              <a:rPr lang="en-GB" dirty="0"/>
              <a:t>London Flood Awareness Week </a:t>
            </a:r>
          </a:p>
        </p:txBody>
      </p:sp>
      <p:sp>
        <p:nvSpPr>
          <p:cNvPr id="4" name="Text Placeholder 3">
            <a:extLst>
              <a:ext uri="{FF2B5EF4-FFF2-40B4-BE49-F238E27FC236}">
                <a16:creationId xmlns:a16="http://schemas.microsoft.com/office/drawing/2014/main" id="{D39C4B55-E377-5625-09CA-03537F0781D4}"/>
              </a:ext>
            </a:extLst>
          </p:cNvPr>
          <p:cNvSpPr>
            <a:spLocks noGrp="1"/>
          </p:cNvSpPr>
          <p:nvPr>
            <p:ph type="body" sz="quarter" idx="10"/>
          </p:nvPr>
        </p:nvSpPr>
        <p:spPr>
          <a:xfrm>
            <a:off x="899319" y="1083829"/>
            <a:ext cx="10393361" cy="267416"/>
          </a:xfrm>
        </p:spPr>
        <p:txBody>
          <a:bodyPr/>
          <a:lstStyle/>
          <a:p>
            <a:r>
              <a:rPr lang="en-GB" dirty="0"/>
              <a:t>18 – 24 November </a:t>
            </a:r>
          </a:p>
        </p:txBody>
      </p:sp>
      <p:pic>
        <p:nvPicPr>
          <p:cNvPr id="6" name="Picture 5">
            <a:extLst>
              <a:ext uri="{FF2B5EF4-FFF2-40B4-BE49-F238E27FC236}">
                <a16:creationId xmlns:a16="http://schemas.microsoft.com/office/drawing/2014/main" id="{8635C064-6DB4-293B-B4E7-9D60CCB585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81979" y="1161524"/>
            <a:ext cx="3915769" cy="4576798"/>
          </a:xfrm>
          <a:prstGeom prst="rect">
            <a:avLst/>
          </a:prstGeom>
        </p:spPr>
      </p:pic>
      <p:pic>
        <p:nvPicPr>
          <p:cNvPr id="8" name="Picture 7">
            <a:extLst>
              <a:ext uri="{FF2B5EF4-FFF2-40B4-BE49-F238E27FC236}">
                <a16:creationId xmlns:a16="http://schemas.microsoft.com/office/drawing/2014/main" id="{1D184216-10EC-4FB8-2FD8-825FCCB146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2141" y="2375179"/>
            <a:ext cx="3710053" cy="4479401"/>
          </a:xfrm>
          <a:prstGeom prst="rect">
            <a:avLst/>
          </a:prstGeom>
        </p:spPr>
      </p:pic>
      <p:pic>
        <p:nvPicPr>
          <p:cNvPr id="9" name="Picture 8">
            <a:extLst>
              <a:ext uri="{FF2B5EF4-FFF2-40B4-BE49-F238E27FC236}">
                <a16:creationId xmlns:a16="http://schemas.microsoft.com/office/drawing/2014/main" id="{3C60B021-49B9-4412-348B-2A347D8B2CF1}"/>
              </a:ext>
            </a:extLst>
          </p:cNvPr>
          <p:cNvPicPr>
            <a:picLocks noChangeAspect="1"/>
          </p:cNvPicPr>
          <p:nvPr/>
        </p:nvPicPr>
        <p:blipFill>
          <a:blip r:embed="rId5"/>
          <a:stretch>
            <a:fillRect/>
          </a:stretch>
        </p:blipFill>
        <p:spPr>
          <a:xfrm>
            <a:off x="5479985" y="4852575"/>
            <a:ext cx="4823012" cy="2002005"/>
          </a:xfrm>
          <a:prstGeom prst="rect">
            <a:avLst/>
          </a:prstGeom>
        </p:spPr>
      </p:pic>
      <p:pic>
        <p:nvPicPr>
          <p:cNvPr id="10" name="Picture 9">
            <a:extLst>
              <a:ext uri="{FF2B5EF4-FFF2-40B4-BE49-F238E27FC236}">
                <a16:creationId xmlns:a16="http://schemas.microsoft.com/office/drawing/2014/main" id="{037B363C-FCE2-D62E-8A9C-29BDEC7F124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633686" y="215757"/>
            <a:ext cx="4408416" cy="1776578"/>
          </a:xfrm>
          <a:prstGeom prst="rect">
            <a:avLst/>
          </a:prstGeom>
        </p:spPr>
      </p:pic>
      <p:pic>
        <p:nvPicPr>
          <p:cNvPr id="7" name="Picture 6">
            <a:extLst>
              <a:ext uri="{FF2B5EF4-FFF2-40B4-BE49-F238E27FC236}">
                <a16:creationId xmlns:a16="http://schemas.microsoft.com/office/drawing/2014/main" id="{01302E06-27C3-B77A-5D36-9C6C2BA566D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813506" y="2029972"/>
            <a:ext cx="3718823" cy="2987442"/>
          </a:xfrm>
          <a:prstGeom prst="rect">
            <a:avLst/>
          </a:prstGeom>
        </p:spPr>
      </p:pic>
    </p:spTree>
    <p:extLst>
      <p:ext uri="{BB962C8B-B14F-4D97-AF65-F5344CB8AC3E}">
        <p14:creationId xmlns:p14="http://schemas.microsoft.com/office/powerpoint/2010/main" val="301231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590D8E-972D-49D8-8127-B812D74D7D77}"/>
              </a:ext>
            </a:extLst>
          </p:cNvPr>
          <p:cNvSpPr>
            <a:spLocks noGrp="1"/>
          </p:cNvSpPr>
          <p:nvPr>
            <p:ph sz="quarter" idx="11"/>
          </p:nvPr>
        </p:nvSpPr>
        <p:spPr>
          <a:xfrm>
            <a:off x="899319" y="1636270"/>
            <a:ext cx="4929257" cy="4265613"/>
          </a:xfrm>
        </p:spPr>
        <p:txBody>
          <a:bodyPr>
            <a:normAutofit/>
          </a:bodyPr>
          <a:lstStyle/>
          <a:p>
            <a:pPr>
              <a:spcAft>
                <a:spcPts val="600"/>
              </a:spcAft>
            </a:pPr>
            <a:r>
              <a:rPr lang="en-GB" cap="none" dirty="0"/>
              <a:t>View and add locations of retrofit suds around London – please add your schemes!</a:t>
            </a:r>
          </a:p>
          <a:p>
            <a:pPr>
              <a:spcAft>
                <a:spcPts val="600"/>
              </a:spcAft>
            </a:pPr>
            <a:endParaRPr lang="en-GB" cap="none" dirty="0"/>
          </a:p>
          <a:p>
            <a:pPr>
              <a:spcAft>
                <a:spcPts val="600"/>
              </a:spcAft>
            </a:pPr>
            <a:r>
              <a:rPr lang="en-GB" cap="none" dirty="0"/>
              <a:t>Be sure to add photos and as much information on catchment/attenuation as possible. </a:t>
            </a:r>
          </a:p>
          <a:p>
            <a:pPr>
              <a:spcAft>
                <a:spcPts val="600"/>
              </a:spcAft>
            </a:pPr>
            <a:endParaRPr lang="en-GB" cap="none" dirty="0"/>
          </a:p>
          <a:p>
            <a:pPr>
              <a:spcAft>
                <a:spcPts val="600"/>
              </a:spcAft>
            </a:pPr>
            <a:r>
              <a:rPr lang="en-GB" cap="none" dirty="0"/>
              <a:t>The “public” map is here: </a:t>
            </a:r>
            <a:r>
              <a:rPr lang="en-GB" b="1" cap="none" dirty="0">
                <a:hlinkClick r:id="rId3"/>
              </a:rPr>
              <a:t>https://apps.london.gov.uk/suds</a:t>
            </a:r>
            <a:r>
              <a:rPr lang="en-GB" b="1" cap="none" dirty="0"/>
              <a:t> </a:t>
            </a:r>
          </a:p>
          <a:p>
            <a:pPr>
              <a:spcAft>
                <a:spcPts val="600"/>
              </a:spcAft>
            </a:pPr>
            <a:endParaRPr lang="en-GB" cap="none" dirty="0"/>
          </a:p>
          <a:p>
            <a:pPr>
              <a:spcAft>
                <a:spcPts val="600"/>
              </a:spcAft>
            </a:pPr>
            <a:r>
              <a:rPr lang="en-GB" cap="none" dirty="0"/>
              <a:t>Your scheme will show up on the public map once approved.</a:t>
            </a:r>
          </a:p>
        </p:txBody>
      </p:sp>
      <p:sp>
        <p:nvSpPr>
          <p:cNvPr id="2" name="Title 1">
            <a:extLst>
              <a:ext uri="{FF2B5EF4-FFF2-40B4-BE49-F238E27FC236}">
                <a16:creationId xmlns:a16="http://schemas.microsoft.com/office/drawing/2014/main" id="{048AA237-6AD2-4CD4-B80E-6BB305483062}"/>
              </a:ext>
            </a:extLst>
          </p:cNvPr>
          <p:cNvSpPr>
            <a:spLocks noGrp="1"/>
          </p:cNvSpPr>
          <p:nvPr>
            <p:ph type="title"/>
          </p:nvPr>
        </p:nvSpPr>
        <p:spPr>
          <a:xfrm>
            <a:off x="906463" y="506192"/>
            <a:ext cx="10393362" cy="540000"/>
          </a:xfrm>
        </p:spPr>
        <p:txBody>
          <a:bodyPr anchor="ctr">
            <a:normAutofit/>
          </a:bodyPr>
          <a:lstStyle/>
          <a:p>
            <a:r>
              <a:rPr lang="en-GB" dirty="0"/>
              <a:t>SuDS Retrofit Map – editable version </a:t>
            </a:r>
          </a:p>
        </p:txBody>
      </p:sp>
      <p:sp>
        <p:nvSpPr>
          <p:cNvPr id="6" name="Text Placeholder 5">
            <a:extLst>
              <a:ext uri="{FF2B5EF4-FFF2-40B4-BE49-F238E27FC236}">
                <a16:creationId xmlns:a16="http://schemas.microsoft.com/office/drawing/2014/main" id="{3F3DDBA3-C619-44CF-B245-CFF2A7898C75}"/>
              </a:ext>
            </a:extLst>
          </p:cNvPr>
          <p:cNvSpPr>
            <a:spLocks noGrp="1"/>
          </p:cNvSpPr>
          <p:nvPr>
            <p:ph type="body" sz="quarter" idx="10"/>
          </p:nvPr>
        </p:nvSpPr>
        <p:spPr>
          <a:xfrm>
            <a:off x="899319" y="1185519"/>
            <a:ext cx="10393361" cy="267416"/>
          </a:xfrm>
        </p:spPr>
        <p:txBody>
          <a:bodyPr>
            <a:normAutofit/>
          </a:bodyPr>
          <a:lstStyle/>
          <a:p>
            <a:pPr>
              <a:lnSpc>
                <a:spcPct val="90000"/>
              </a:lnSpc>
              <a:spcAft>
                <a:spcPts val="600"/>
              </a:spcAft>
            </a:pPr>
            <a:r>
              <a:rPr lang="en-GB" sz="1600" dirty="0">
                <a:hlinkClick r:id="rId4">
                  <a:extLst>
                    <a:ext uri="{A12FA001-AC4F-418D-AE19-62706E023703}">
                      <ahyp:hlinkClr xmlns:ahyp="http://schemas.microsoft.com/office/drawing/2018/hyperlinkcolor" val="tx"/>
                    </a:ext>
                  </a:extLst>
                </a:hlinkClick>
              </a:rPr>
              <a:t>https://cityhall.maps.arcgis.com/apps/webappviewer/index.html?id=4d239b344fda4e6fb13c9a0efd7343c2</a:t>
            </a:r>
            <a:r>
              <a:rPr lang="en-GB" sz="1600" dirty="0"/>
              <a:t> </a:t>
            </a:r>
          </a:p>
        </p:txBody>
      </p:sp>
      <p:pic>
        <p:nvPicPr>
          <p:cNvPr id="5" name="Picture 4">
            <a:extLst>
              <a:ext uri="{FF2B5EF4-FFF2-40B4-BE49-F238E27FC236}">
                <a16:creationId xmlns:a16="http://schemas.microsoft.com/office/drawing/2014/main" id="{E5A83E66-5302-4099-8368-6298EFA6CD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35720" y="1508248"/>
            <a:ext cx="6063401" cy="4641596"/>
          </a:xfrm>
          <a:prstGeom prst="rect">
            <a:avLst/>
          </a:prstGeom>
          <a:noFill/>
        </p:spPr>
      </p:pic>
      <p:pic>
        <p:nvPicPr>
          <p:cNvPr id="7" name="Picture 6">
            <a:extLst>
              <a:ext uri="{FF2B5EF4-FFF2-40B4-BE49-F238E27FC236}">
                <a16:creationId xmlns:a16="http://schemas.microsoft.com/office/drawing/2014/main" id="{9B564112-79B8-C424-407B-C891164BE9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3947" y="4588330"/>
            <a:ext cx="2403280" cy="1598058"/>
          </a:xfrm>
          <a:prstGeom prst="rect">
            <a:avLst/>
          </a:prstGeom>
        </p:spPr>
      </p:pic>
    </p:spTree>
    <p:extLst>
      <p:ext uri="{BB962C8B-B14F-4D97-AF65-F5344CB8AC3E}">
        <p14:creationId xmlns:p14="http://schemas.microsoft.com/office/powerpoint/2010/main" val="201851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59472-65BF-46A7-8FCB-E977B52783BC}"/>
              </a:ext>
            </a:extLst>
          </p:cNvPr>
          <p:cNvSpPr>
            <a:spLocks noGrp="1"/>
          </p:cNvSpPr>
          <p:nvPr>
            <p:ph type="title"/>
          </p:nvPr>
        </p:nvSpPr>
        <p:spPr/>
        <p:txBody>
          <a:bodyPr/>
          <a:lstStyle/>
          <a:p>
            <a:r>
              <a:rPr lang="en-GB" dirty="0"/>
              <a:t>Climate Resilient Schools</a:t>
            </a:r>
          </a:p>
        </p:txBody>
      </p:sp>
      <p:graphicFrame>
        <p:nvGraphicFramePr>
          <p:cNvPr id="5" name="Diagram 4">
            <a:extLst>
              <a:ext uri="{FF2B5EF4-FFF2-40B4-BE49-F238E27FC236}">
                <a16:creationId xmlns:a16="http://schemas.microsoft.com/office/drawing/2014/main" id="{E270E647-A801-4BFB-B427-D10BBE85ADBD}"/>
              </a:ext>
            </a:extLst>
          </p:cNvPr>
          <p:cNvGraphicFramePr/>
          <p:nvPr/>
        </p:nvGraphicFramePr>
        <p:xfrm>
          <a:off x="1006764" y="1368483"/>
          <a:ext cx="10538691" cy="492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3">
            <a:extLst>
              <a:ext uri="{FF2B5EF4-FFF2-40B4-BE49-F238E27FC236}">
                <a16:creationId xmlns:a16="http://schemas.microsoft.com/office/drawing/2014/main" id="{5155BB81-E81B-4B5D-8632-AFFB2CA8F12A}"/>
              </a:ext>
            </a:extLst>
          </p:cNvPr>
          <p:cNvSpPr>
            <a:spLocks noGrp="1"/>
          </p:cNvSpPr>
          <p:nvPr>
            <p:ph type="body" sz="quarter" idx="10"/>
          </p:nvPr>
        </p:nvSpPr>
        <p:spPr>
          <a:xfrm>
            <a:off x="906464" y="1057367"/>
            <a:ext cx="10393361" cy="267416"/>
          </a:xfrm>
        </p:spPr>
        <p:txBody>
          <a:bodyPr/>
          <a:lstStyle/>
          <a:p>
            <a:r>
              <a:rPr lang="en-GB"/>
              <a:t>95 schools</a:t>
            </a:r>
          </a:p>
          <a:p>
            <a:endParaRPr lang="en-GB"/>
          </a:p>
        </p:txBody>
      </p:sp>
      <p:pic>
        <p:nvPicPr>
          <p:cNvPr id="2" name="Picture 1" descr="DfE consults on new National Plan for Music - Rhinegold">
            <a:extLst>
              <a:ext uri="{FF2B5EF4-FFF2-40B4-BE49-F238E27FC236}">
                <a16:creationId xmlns:a16="http://schemas.microsoft.com/office/drawing/2014/main" id="{73B020F8-2F66-5F9A-ED08-C57CEA27E179}"/>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96162" y="241950"/>
            <a:ext cx="1057275" cy="718185"/>
          </a:xfrm>
          <a:prstGeom prst="rect">
            <a:avLst/>
          </a:prstGeom>
          <a:noFill/>
          <a:ln>
            <a:noFill/>
          </a:ln>
        </p:spPr>
      </p:pic>
      <p:pic>
        <p:nvPicPr>
          <p:cNvPr id="4" name="Picture 3" descr="Thames Water - The UK&amp;#39;s largest water and wastewater company">
            <a:extLst>
              <a:ext uri="{FF2B5EF4-FFF2-40B4-BE49-F238E27FC236}">
                <a16:creationId xmlns:a16="http://schemas.microsoft.com/office/drawing/2014/main" id="{97B914D3-1083-00E3-A21A-92F69964F446}"/>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9312777" y="174162"/>
            <a:ext cx="785686" cy="785973"/>
          </a:xfrm>
          <a:prstGeom prst="rect">
            <a:avLst/>
          </a:prstGeom>
          <a:noFill/>
          <a:ln>
            <a:noFill/>
          </a:ln>
        </p:spPr>
      </p:pic>
    </p:spTree>
    <p:extLst>
      <p:ext uri="{BB962C8B-B14F-4D97-AF65-F5344CB8AC3E}">
        <p14:creationId xmlns:p14="http://schemas.microsoft.com/office/powerpoint/2010/main" val="320772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A027F-02FE-74FC-87EF-5C65FE592F99}"/>
              </a:ext>
            </a:extLst>
          </p:cNvPr>
          <p:cNvSpPr>
            <a:spLocks noGrp="1"/>
          </p:cNvSpPr>
          <p:nvPr>
            <p:ph type="title"/>
          </p:nvPr>
        </p:nvSpPr>
        <p:spPr/>
        <p:txBody>
          <a:bodyPr/>
          <a:lstStyle/>
          <a:p>
            <a:r>
              <a:rPr lang="en-GB" dirty="0"/>
              <a:t>Climate resilient schools </a:t>
            </a:r>
          </a:p>
        </p:txBody>
      </p:sp>
      <p:sp>
        <p:nvSpPr>
          <p:cNvPr id="4" name="Text Placeholder 3">
            <a:extLst>
              <a:ext uri="{FF2B5EF4-FFF2-40B4-BE49-F238E27FC236}">
                <a16:creationId xmlns:a16="http://schemas.microsoft.com/office/drawing/2014/main" id="{98733BF6-FCC4-BD46-E437-0EB6F0F79C03}"/>
              </a:ext>
            </a:extLst>
          </p:cNvPr>
          <p:cNvSpPr>
            <a:spLocks noGrp="1"/>
          </p:cNvSpPr>
          <p:nvPr>
            <p:ph type="body" sz="quarter" idx="10"/>
          </p:nvPr>
        </p:nvSpPr>
        <p:spPr/>
        <p:txBody>
          <a:bodyPr/>
          <a:lstStyle/>
          <a:p>
            <a:r>
              <a:rPr lang="en-GB" dirty="0"/>
              <a:t>Legacy </a:t>
            </a:r>
          </a:p>
        </p:txBody>
      </p:sp>
      <p:pic>
        <p:nvPicPr>
          <p:cNvPr id="6" name="Content Placeholder 7">
            <a:extLst>
              <a:ext uri="{FF2B5EF4-FFF2-40B4-BE49-F238E27FC236}">
                <a16:creationId xmlns:a16="http://schemas.microsoft.com/office/drawing/2014/main" id="{30556AA6-51AA-0A4C-5D32-E1B3BD8668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64632" y="1289651"/>
            <a:ext cx="3458778" cy="4611705"/>
          </a:xfrm>
          <a:prstGeom prst="rect">
            <a:avLst/>
          </a:prstGeom>
        </p:spPr>
      </p:pic>
      <p:pic>
        <p:nvPicPr>
          <p:cNvPr id="7" name="Content Placeholder 16">
            <a:extLst>
              <a:ext uri="{FF2B5EF4-FFF2-40B4-BE49-F238E27FC236}">
                <a16:creationId xmlns:a16="http://schemas.microsoft.com/office/drawing/2014/main" id="{9CE77A7E-29EF-AD23-A3D5-9E85E65F17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2668809" y="1289650"/>
            <a:ext cx="3427191" cy="461170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Arrow Right with solid fill">
            <a:extLst>
              <a:ext uri="{FF2B5EF4-FFF2-40B4-BE49-F238E27FC236}">
                <a16:creationId xmlns:a16="http://schemas.microsoft.com/office/drawing/2014/main" id="{3301C27C-89CB-77AF-A724-BA32C69EFF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08991" y="3011255"/>
            <a:ext cx="1070596" cy="638289"/>
          </a:xfrm>
          <a:prstGeom prst="rect">
            <a:avLst/>
          </a:prstGeom>
        </p:spPr>
      </p:pic>
      <p:sp>
        <p:nvSpPr>
          <p:cNvPr id="9" name="TextBox 8">
            <a:extLst>
              <a:ext uri="{FF2B5EF4-FFF2-40B4-BE49-F238E27FC236}">
                <a16:creationId xmlns:a16="http://schemas.microsoft.com/office/drawing/2014/main" id="{2DFA22AF-C86F-2071-3ACE-0E31B5DA548A}"/>
              </a:ext>
            </a:extLst>
          </p:cNvPr>
          <p:cNvSpPr txBox="1"/>
          <p:nvPr/>
        </p:nvSpPr>
        <p:spPr>
          <a:xfrm>
            <a:off x="2668809" y="5624356"/>
            <a:ext cx="2257349" cy="276999"/>
          </a:xfrm>
          <a:prstGeom prst="rect">
            <a:avLst/>
          </a:prstGeom>
          <a:noFill/>
        </p:spPr>
        <p:txBody>
          <a:bodyPr wrap="none" rtlCol="0">
            <a:spAutoFit/>
          </a:bodyPr>
          <a:lstStyle/>
          <a:p>
            <a:r>
              <a:rPr lang="en-GB" sz="1200" b="0" i="0" dirty="0">
                <a:solidFill>
                  <a:schemeClr val="bg1"/>
                </a:solidFill>
                <a:effectLst/>
                <a:latin typeface="Arial" panose="020B0604020202020204" pitchFamily="34" charset="0"/>
              </a:rPr>
              <a:t>Image Credit Meristem Design</a:t>
            </a:r>
            <a:endParaRPr lang="en-GB" sz="1200" dirty="0">
              <a:solidFill>
                <a:schemeClr val="bg1"/>
              </a:solidFill>
            </a:endParaRPr>
          </a:p>
        </p:txBody>
      </p:sp>
      <p:sp>
        <p:nvSpPr>
          <p:cNvPr id="10" name="TextBox 9">
            <a:extLst>
              <a:ext uri="{FF2B5EF4-FFF2-40B4-BE49-F238E27FC236}">
                <a16:creationId xmlns:a16="http://schemas.microsoft.com/office/drawing/2014/main" id="{606E03C5-FAF5-BF70-EEDE-FD568A7CCA85}"/>
              </a:ext>
            </a:extLst>
          </p:cNvPr>
          <p:cNvSpPr txBox="1"/>
          <p:nvPr/>
        </p:nvSpPr>
        <p:spPr>
          <a:xfrm>
            <a:off x="8443230" y="5624356"/>
            <a:ext cx="1882247" cy="276999"/>
          </a:xfrm>
          <a:prstGeom prst="rect">
            <a:avLst/>
          </a:prstGeom>
          <a:noFill/>
        </p:spPr>
        <p:txBody>
          <a:bodyPr wrap="none" rtlCol="0">
            <a:spAutoFit/>
          </a:bodyPr>
          <a:lstStyle/>
          <a:p>
            <a:r>
              <a:rPr lang="en-GB" sz="1200" b="0" i="0" dirty="0">
                <a:solidFill>
                  <a:schemeClr val="bg1"/>
                </a:solidFill>
                <a:effectLst/>
                <a:latin typeface="Arial" panose="020B0604020202020204" pitchFamily="34" charset="0"/>
              </a:rPr>
              <a:t>Image Credit Holly Smith</a:t>
            </a:r>
            <a:endParaRPr lang="en-GB" sz="1200" dirty="0">
              <a:solidFill>
                <a:schemeClr val="bg1"/>
              </a:solidFill>
            </a:endParaRPr>
          </a:p>
        </p:txBody>
      </p:sp>
    </p:spTree>
    <p:extLst>
      <p:ext uri="{BB962C8B-B14F-4D97-AF65-F5344CB8AC3E}">
        <p14:creationId xmlns:p14="http://schemas.microsoft.com/office/powerpoint/2010/main" val="57941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DD42-EAE5-2F3F-6C93-67D4EBDD7BAD}"/>
              </a:ext>
            </a:extLst>
          </p:cNvPr>
          <p:cNvSpPr>
            <a:spLocks noGrp="1"/>
          </p:cNvSpPr>
          <p:nvPr>
            <p:ph type="title"/>
          </p:nvPr>
        </p:nvSpPr>
        <p:spPr/>
        <p:txBody>
          <a:bodyPr/>
          <a:lstStyle/>
          <a:p>
            <a:r>
              <a:rPr lang="en-GB" dirty="0"/>
              <a:t>Climate resilient schools </a:t>
            </a:r>
          </a:p>
        </p:txBody>
      </p:sp>
      <p:sp>
        <p:nvSpPr>
          <p:cNvPr id="3" name="Text Placeholder 2">
            <a:extLst>
              <a:ext uri="{FF2B5EF4-FFF2-40B4-BE49-F238E27FC236}">
                <a16:creationId xmlns:a16="http://schemas.microsoft.com/office/drawing/2014/main" id="{DDEA422F-22D6-AA95-A4F8-F283C53E60D8}"/>
              </a:ext>
            </a:extLst>
          </p:cNvPr>
          <p:cNvSpPr>
            <a:spLocks noGrp="1"/>
          </p:cNvSpPr>
          <p:nvPr>
            <p:ph type="body" sz="quarter" idx="10"/>
          </p:nvPr>
        </p:nvSpPr>
        <p:spPr/>
        <p:txBody>
          <a:bodyPr/>
          <a:lstStyle/>
          <a:p>
            <a:r>
              <a:rPr lang="en-GB" dirty="0"/>
              <a:t>Legacy </a:t>
            </a:r>
          </a:p>
        </p:txBody>
      </p:sp>
      <p:pic>
        <p:nvPicPr>
          <p:cNvPr id="4" name="Content Placeholder 5">
            <a:extLst>
              <a:ext uri="{FF2B5EF4-FFF2-40B4-BE49-F238E27FC236}">
                <a16:creationId xmlns:a16="http://schemas.microsoft.com/office/drawing/2014/main" id="{D6653660-ADEA-4A01-1F70-CDDBA1C266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485" y="1871748"/>
            <a:ext cx="5174748" cy="3511106"/>
          </a:xfrm>
          <a:prstGeom prst="rect">
            <a:avLst/>
          </a:prstGeom>
        </p:spPr>
      </p:pic>
      <p:pic>
        <p:nvPicPr>
          <p:cNvPr id="5" name="Content Placeholder 7" descr="A planter box with plants growing out of it&#10;&#10;Description automatically generated">
            <a:extLst>
              <a:ext uri="{FF2B5EF4-FFF2-40B4-BE49-F238E27FC236}">
                <a16:creationId xmlns:a16="http://schemas.microsoft.com/office/drawing/2014/main" id="{33AEDD40-6921-9B21-8585-052EDB995C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7290" y="1951250"/>
            <a:ext cx="5226171" cy="3431604"/>
          </a:xfrm>
          <a:prstGeom prst="rect">
            <a:avLst/>
          </a:prstGeom>
        </p:spPr>
      </p:pic>
      <p:pic>
        <p:nvPicPr>
          <p:cNvPr id="6" name="Graphic 5" descr="Arrow Right with solid fill">
            <a:extLst>
              <a:ext uri="{FF2B5EF4-FFF2-40B4-BE49-F238E27FC236}">
                <a16:creationId xmlns:a16="http://schemas.microsoft.com/office/drawing/2014/main" id="{CEB87F47-F5F4-928C-713E-F21F4FED89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34850" y="3060707"/>
            <a:ext cx="736586" cy="736586"/>
          </a:xfrm>
          <a:prstGeom prst="rect">
            <a:avLst/>
          </a:prstGeom>
        </p:spPr>
      </p:pic>
      <p:sp>
        <p:nvSpPr>
          <p:cNvPr id="7" name="TextBox 6">
            <a:extLst>
              <a:ext uri="{FF2B5EF4-FFF2-40B4-BE49-F238E27FC236}">
                <a16:creationId xmlns:a16="http://schemas.microsoft.com/office/drawing/2014/main" id="{3E1DDB68-1B8F-2686-CC3F-872B5519DEC6}"/>
              </a:ext>
            </a:extLst>
          </p:cNvPr>
          <p:cNvSpPr txBox="1"/>
          <p:nvPr/>
        </p:nvSpPr>
        <p:spPr>
          <a:xfrm>
            <a:off x="220487" y="5145606"/>
            <a:ext cx="2257349" cy="276999"/>
          </a:xfrm>
          <a:prstGeom prst="rect">
            <a:avLst/>
          </a:prstGeom>
          <a:noFill/>
        </p:spPr>
        <p:txBody>
          <a:bodyPr wrap="none" rtlCol="0">
            <a:spAutoFit/>
          </a:bodyPr>
          <a:lstStyle/>
          <a:p>
            <a:r>
              <a:rPr lang="en-GB" sz="1200" b="0" i="0" dirty="0">
                <a:solidFill>
                  <a:schemeClr val="bg1"/>
                </a:solidFill>
                <a:effectLst/>
                <a:latin typeface="Arial" panose="020B0604020202020204" pitchFamily="34" charset="0"/>
              </a:rPr>
              <a:t>Image Credit Meristem Design</a:t>
            </a:r>
            <a:endParaRPr lang="en-GB" sz="1200" dirty="0">
              <a:solidFill>
                <a:schemeClr val="bg1"/>
              </a:solidFill>
            </a:endParaRPr>
          </a:p>
        </p:txBody>
      </p:sp>
      <p:sp>
        <p:nvSpPr>
          <p:cNvPr id="8" name="TextBox 7">
            <a:extLst>
              <a:ext uri="{FF2B5EF4-FFF2-40B4-BE49-F238E27FC236}">
                <a16:creationId xmlns:a16="http://schemas.microsoft.com/office/drawing/2014/main" id="{07E61B9B-630B-6C5F-7D1F-1617EEAEEBB8}"/>
              </a:ext>
            </a:extLst>
          </p:cNvPr>
          <p:cNvSpPr txBox="1"/>
          <p:nvPr/>
        </p:nvSpPr>
        <p:spPr>
          <a:xfrm>
            <a:off x="6651212" y="5145605"/>
            <a:ext cx="1832105" cy="276999"/>
          </a:xfrm>
          <a:prstGeom prst="rect">
            <a:avLst/>
          </a:prstGeom>
          <a:noFill/>
        </p:spPr>
        <p:txBody>
          <a:bodyPr wrap="none" rtlCol="0">
            <a:spAutoFit/>
          </a:bodyPr>
          <a:lstStyle/>
          <a:p>
            <a:r>
              <a:rPr lang="en-GB" sz="1200" b="0" i="0" dirty="0">
                <a:solidFill>
                  <a:schemeClr val="bg1"/>
                </a:solidFill>
                <a:effectLst/>
                <a:latin typeface="Arial" panose="020B0604020202020204" pitchFamily="34" charset="0"/>
              </a:rPr>
              <a:t>Image Credit </a:t>
            </a:r>
            <a:r>
              <a:rPr lang="en-GB" sz="1200" b="0" i="0" dirty="0" err="1">
                <a:solidFill>
                  <a:schemeClr val="bg1"/>
                </a:solidFill>
                <a:effectLst/>
                <a:latin typeface="Arial" panose="020B0604020202020204" pitchFamily="34" charset="0"/>
              </a:rPr>
              <a:t>AmbioTEK</a:t>
            </a:r>
            <a:endParaRPr lang="en-GB" sz="1200" dirty="0">
              <a:solidFill>
                <a:schemeClr val="bg1"/>
              </a:solidFill>
            </a:endParaRPr>
          </a:p>
        </p:txBody>
      </p:sp>
    </p:spTree>
    <p:extLst>
      <p:ext uri="{BB962C8B-B14F-4D97-AF65-F5344CB8AC3E}">
        <p14:creationId xmlns:p14="http://schemas.microsoft.com/office/powerpoint/2010/main" val="353689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DD42-EAE5-2F3F-6C93-67D4EBDD7BAD}"/>
              </a:ext>
            </a:extLst>
          </p:cNvPr>
          <p:cNvSpPr>
            <a:spLocks noGrp="1"/>
          </p:cNvSpPr>
          <p:nvPr>
            <p:ph type="title"/>
          </p:nvPr>
        </p:nvSpPr>
        <p:spPr/>
        <p:txBody>
          <a:bodyPr/>
          <a:lstStyle/>
          <a:p>
            <a:r>
              <a:rPr lang="en-GB" dirty="0"/>
              <a:t>Climate resilient schools </a:t>
            </a:r>
          </a:p>
        </p:txBody>
      </p:sp>
      <p:sp>
        <p:nvSpPr>
          <p:cNvPr id="3" name="Text Placeholder 2">
            <a:extLst>
              <a:ext uri="{FF2B5EF4-FFF2-40B4-BE49-F238E27FC236}">
                <a16:creationId xmlns:a16="http://schemas.microsoft.com/office/drawing/2014/main" id="{DDEA422F-22D6-AA95-A4F8-F283C53E60D8}"/>
              </a:ext>
            </a:extLst>
          </p:cNvPr>
          <p:cNvSpPr>
            <a:spLocks noGrp="1"/>
          </p:cNvSpPr>
          <p:nvPr>
            <p:ph type="body" sz="quarter" idx="10"/>
          </p:nvPr>
        </p:nvSpPr>
        <p:spPr/>
        <p:txBody>
          <a:bodyPr/>
          <a:lstStyle/>
          <a:p>
            <a:r>
              <a:rPr lang="en-GB" dirty="0"/>
              <a:t>Legacy </a:t>
            </a:r>
          </a:p>
        </p:txBody>
      </p:sp>
      <p:pic>
        <p:nvPicPr>
          <p:cNvPr id="7" name="Content Placeholder 5">
            <a:extLst>
              <a:ext uri="{FF2B5EF4-FFF2-40B4-BE49-F238E27FC236}">
                <a16:creationId xmlns:a16="http://schemas.microsoft.com/office/drawing/2014/main" id="{A38A5A2E-5960-9774-4383-36FDA473D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912" y="1613043"/>
            <a:ext cx="3791278" cy="4622400"/>
          </a:xfrm>
          <a:prstGeom prst="rect">
            <a:avLst/>
          </a:prstGeom>
        </p:spPr>
      </p:pic>
      <p:pic>
        <p:nvPicPr>
          <p:cNvPr id="8" name="Content Placeholder 7" descr="A planter with purple flowers in front of a building&#10;&#10;Description automatically generated">
            <a:extLst>
              <a:ext uri="{FF2B5EF4-FFF2-40B4-BE49-F238E27FC236}">
                <a16:creationId xmlns:a16="http://schemas.microsoft.com/office/drawing/2014/main" id="{740913F5-40DD-C978-3ABF-BFABFA36C1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4312" y="2408796"/>
            <a:ext cx="5504382" cy="3098966"/>
          </a:xfrm>
          <a:prstGeom prst="rect">
            <a:avLst/>
          </a:prstGeom>
        </p:spPr>
      </p:pic>
      <p:sp>
        <p:nvSpPr>
          <p:cNvPr id="9" name="TextBox 8">
            <a:extLst>
              <a:ext uri="{FF2B5EF4-FFF2-40B4-BE49-F238E27FC236}">
                <a16:creationId xmlns:a16="http://schemas.microsoft.com/office/drawing/2014/main" id="{B3EF454C-8C1C-2D59-9BCD-D30DBF243827}"/>
              </a:ext>
            </a:extLst>
          </p:cNvPr>
          <p:cNvSpPr txBox="1"/>
          <p:nvPr/>
        </p:nvSpPr>
        <p:spPr>
          <a:xfrm>
            <a:off x="1329912" y="5773778"/>
            <a:ext cx="1380261" cy="461665"/>
          </a:xfrm>
          <a:prstGeom prst="rect">
            <a:avLst/>
          </a:prstGeom>
          <a:noFill/>
        </p:spPr>
        <p:txBody>
          <a:bodyPr wrap="square" rtlCol="0">
            <a:spAutoFit/>
          </a:bodyPr>
          <a:lstStyle/>
          <a:p>
            <a:r>
              <a:rPr lang="en-GB" sz="1200" b="0" i="0" dirty="0">
                <a:solidFill>
                  <a:schemeClr val="bg1"/>
                </a:solidFill>
                <a:effectLst/>
                <a:latin typeface="Arial" panose="020B0604020202020204" pitchFamily="34" charset="0"/>
              </a:rPr>
              <a:t>Image Credit Meristem Design</a:t>
            </a:r>
            <a:endParaRPr lang="en-GB" sz="1200" dirty="0">
              <a:solidFill>
                <a:schemeClr val="bg1"/>
              </a:solidFill>
            </a:endParaRPr>
          </a:p>
        </p:txBody>
      </p:sp>
      <p:sp>
        <p:nvSpPr>
          <p:cNvPr id="10" name="TextBox 9">
            <a:extLst>
              <a:ext uri="{FF2B5EF4-FFF2-40B4-BE49-F238E27FC236}">
                <a16:creationId xmlns:a16="http://schemas.microsoft.com/office/drawing/2014/main" id="{D45C5E48-7E32-0742-EC0E-EDC3C78E0D2F}"/>
              </a:ext>
            </a:extLst>
          </p:cNvPr>
          <p:cNvSpPr txBox="1"/>
          <p:nvPr/>
        </p:nvSpPr>
        <p:spPr>
          <a:xfrm>
            <a:off x="6424312" y="5046097"/>
            <a:ext cx="1083351" cy="461665"/>
          </a:xfrm>
          <a:prstGeom prst="rect">
            <a:avLst/>
          </a:prstGeom>
          <a:noFill/>
        </p:spPr>
        <p:txBody>
          <a:bodyPr wrap="square" rtlCol="0">
            <a:spAutoFit/>
          </a:bodyPr>
          <a:lstStyle/>
          <a:p>
            <a:r>
              <a:rPr lang="en-GB" sz="1200" b="0" i="0" dirty="0">
                <a:solidFill>
                  <a:schemeClr val="bg1"/>
                </a:solidFill>
                <a:effectLst/>
                <a:latin typeface="Arial" panose="020B0604020202020204" pitchFamily="34" charset="0"/>
              </a:rPr>
              <a:t>Image Credit </a:t>
            </a:r>
            <a:r>
              <a:rPr lang="en-GB" sz="1200" b="0" i="0" dirty="0" err="1">
                <a:solidFill>
                  <a:schemeClr val="bg1"/>
                </a:solidFill>
                <a:effectLst/>
                <a:latin typeface="Arial" panose="020B0604020202020204" pitchFamily="34" charset="0"/>
              </a:rPr>
              <a:t>AmbioTek</a:t>
            </a:r>
            <a:endParaRPr lang="en-GB" sz="1200" dirty="0">
              <a:solidFill>
                <a:schemeClr val="bg1"/>
              </a:solidFill>
            </a:endParaRPr>
          </a:p>
        </p:txBody>
      </p:sp>
      <p:pic>
        <p:nvPicPr>
          <p:cNvPr id="11" name="Graphic 10" descr="Arrow Right with solid fill">
            <a:extLst>
              <a:ext uri="{FF2B5EF4-FFF2-40B4-BE49-F238E27FC236}">
                <a16:creationId xmlns:a16="http://schemas.microsoft.com/office/drawing/2014/main" id="{D0A31802-E46D-F308-40B3-EAAC23D263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70898" y="3457254"/>
            <a:ext cx="689648" cy="689648"/>
          </a:xfrm>
          <a:prstGeom prst="rect">
            <a:avLst/>
          </a:prstGeom>
        </p:spPr>
      </p:pic>
    </p:spTree>
    <p:extLst>
      <p:ext uri="{BB962C8B-B14F-4D97-AF65-F5344CB8AC3E}">
        <p14:creationId xmlns:p14="http://schemas.microsoft.com/office/powerpoint/2010/main" val="4579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38EA3D0-0F1E-1512-F73C-AFCA55059AE4}"/>
              </a:ext>
            </a:extLst>
          </p:cNvPr>
          <p:cNvSpPr>
            <a:spLocks noGrp="1"/>
          </p:cNvSpPr>
          <p:nvPr>
            <p:ph sz="quarter" idx="11"/>
          </p:nvPr>
        </p:nvSpPr>
        <p:spPr>
          <a:xfrm>
            <a:off x="906463" y="1127513"/>
            <a:ext cx="3799102" cy="5047256"/>
          </a:xfrm>
        </p:spPr>
        <p:txBody>
          <a:bodyPr/>
          <a:lstStyle/>
          <a:p>
            <a:endParaRPr lang="en-GB" sz="1600" b="1" dirty="0">
              <a:solidFill>
                <a:srgbClr val="5C6970"/>
              </a:solidFill>
              <a:latin typeface="Arial"/>
              <a:cs typeface="Arial"/>
            </a:endParaRPr>
          </a:p>
          <a:p>
            <a:endParaRPr lang="en-GB" b="1" dirty="0">
              <a:solidFill>
                <a:srgbClr val="5C6970"/>
              </a:solidFill>
              <a:latin typeface="Arial"/>
              <a:cs typeface="Arial"/>
            </a:endParaRPr>
          </a:p>
          <a:p>
            <a:endParaRPr lang="en-GB" sz="1600" b="1" dirty="0">
              <a:solidFill>
                <a:srgbClr val="5C6970"/>
              </a:solidFill>
              <a:latin typeface="Arial"/>
              <a:cs typeface="Arial"/>
            </a:endParaRPr>
          </a:p>
          <a:p>
            <a:r>
              <a:rPr lang="en-GB" sz="1600" b="1" dirty="0">
                <a:solidFill>
                  <a:srgbClr val="5C6970"/>
                </a:solidFill>
                <a:latin typeface="Arial"/>
                <a:cs typeface="Arial"/>
              </a:rPr>
              <a:t>56,000 leaflets were sent to basement properties across London during August.</a:t>
            </a:r>
          </a:p>
          <a:p>
            <a:endParaRPr lang="en-GB" sz="1600" b="1" dirty="0">
              <a:solidFill>
                <a:srgbClr val="5C6970"/>
              </a:solidFill>
              <a:latin typeface="Arial"/>
              <a:cs typeface="Arial"/>
            </a:endParaRPr>
          </a:p>
          <a:p>
            <a:r>
              <a:rPr lang="en-GB" sz="1600" dirty="0">
                <a:solidFill>
                  <a:srgbClr val="5C6970"/>
                </a:solidFill>
                <a:latin typeface="Arial"/>
                <a:cs typeface="Arial"/>
              </a:rPr>
              <a:t>help Londoners prepare for possible flash flooding and providing advice on what to do during and after such events. </a:t>
            </a:r>
          </a:p>
          <a:p>
            <a:endParaRPr lang="en-GB" sz="1600" dirty="0">
              <a:solidFill>
                <a:srgbClr val="5C6970"/>
              </a:solidFill>
              <a:latin typeface="Arial"/>
              <a:cs typeface="Arial"/>
            </a:endParaRPr>
          </a:p>
          <a:p>
            <a:r>
              <a:rPr lang="en-GB" sz="1600" dirty="0">
                <a:solidFill>
                  <a:srgbClr val="5C6970"/>
                </a:solidFill>
                <a:latin typeface="Arial"/>
                <a:cs typeface="Arial"/>
              </a:rPr>
              <a:t>An additional 6,000 requested leaflets were sent to community groups to distribute to their members and networks.</a:t>
            </a:r>
          </a:p>
          <a:p>
            <a:endParaRPr lang="en-GB" dirty="0">
              <a:solidFill>
                <a:srgbClr val="5C6970"/>
              </a:solidFill>
              <a:latin typeface="Arial"/>
              <a:cs typeface="Arial"/>
            </a:endParaRPr>
          </a:p>
          <a:p>
            <a:pPr marL="0" indent="0">
              <a:buNone/>
            </a:pPr>
            <a:r>
              <a:rPr lang="en-GB" sz="1600" dirty="0">
                <a:solidFill>
                  <a:srgbClr val="5C6970"/>
                </a:solidFill>
                <a:latin typeface="Arial"/>
                <a:cs typeface="Arial"/>
                <a:hlinkClick r:id="rId3"/>
              </a:rPr>
              <a:t>www.London.gov.uk/flash-flooding</a:t>
            </a:r>
            <a:r>
              <a:rPr lang="en-GB" sz="1600" dirty="0">
                <a:solidFill>
                  <a:srgbClr val="5C6970"/>
                </a:solidFill>
                <a:latin typeface="Arial"/>
                <a:cs typeface="Arial"/>
              </a:rPr>
              <a:t> </a:t>
            </a:r>
          </a:p>
          <a:p>
            <a:endParaRPr lang="en-GB" dirty="0">
              <a:solidFill>
                <a:srgbClr val="5C6970"/>
              </a:solidFill>
              <a:latin typeface="Arial"/>
              <a:cs typeface="Arial"/>
            </a:endParaRPr>
          </a:p>
        </p:txBody>
      </p:sp>
      <p:sp>
        <p:nvSpPr>
          <p:cNvPr id="2" name="Title 1">
            <a:extLst>
              <a:ext uri="{FF2B5EF4-FFF2-40B4-BE49-F238E27FC236}">
                <a16:creationId xmlns:a16="http://schemas.microsoft.com/office/drawing/2014/main" id="{1B37C8BF-74F1-242F-F86A-D9D6FAA80381}"/>
              </a:ext>
            </a:extLst>
          </p:cNvPr>
          <p:cNvSpPr>
            <a:spLocks noGrp="1"/>
          </p:cNvSpPr>
          <p:nvPr>
            <p:ph type="title"/>
          </p:nvPr>
        </p:nvSpPr>
        <p:spPr/>
        <p:txBody>
          <a:bodyPr/>
          <a:lstStyle/>
          <a:p>
            <a:r>
              <a:rPr lang="en-GB" dirty="0"/>
              <a:t>Basement data</a:t>
            </a:r>
          </a:p>
        </p:txBody>
      </p:sp>
      <p:pic>
        <p:nvPicPr>
          <p:cNvPr id="5" name="Picture 4">
            <a:extLst>
              <a:ext uri="{FF2B5EF4-FFF2-40B4-BE49-F238E27FC236}">
                <a16:creationId xmlns:a16="http://schemas.microsoft.com/office/drawing/2014/main" id="{2F19F913-9E48-E80E-511D-8E9305883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0378" y="1647642"/>
            <a:ext cx="6607251" cy="3842951"/>
          </a:xfrm>
          <a:prstGeom prst="rect">
            <a:avLst/>
          </a:prstGeom>
        </p:spPr>
      </p:pic>
    </p:spTree>
    <p:extLst>
      <p:ext uri="{BB962C8B-B14F-4D97-AF65-F5344CB8AC3E}">
        <p14:creationId xmlns:p14="http://schemas.microsoft.com/office/powerpoint/2010/main" val="136905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42040-2968-3D24-DD72-99A3294310BA}"/>
              </a:ext>
            </a:extLst>
          </p:cNvPr>
          <p:cNvSpPr/>
          <p:nvPr/>
        </p:nvSpPr>
        <p:spPr bwMode="gray">
          <a:xfrm>
            <a:off x="905657" y="1592262"/>
            <a:ext cx="3707440" cy="454141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Brave Sans" panose="020B0504020101010102" pitchFamily="34" charset="0"/>
            </a:endParaRPr>
          </a:p>
        </p:txBody>
      </p:sp>
      <p:sp>
        <p:nvSpPr>
          <p:cNvPr id="3" name="Title 2">
            <a:extLst>
              <a:ext uri="{FF2B5EF4-FFF2-40B4-BE49-F238E27FC236}">
                <a16:creationId xmlns:a16="http://schemas.microsoft.com/office/drawing/2014/main" id="{5760A88B-FB28-35EF-0E4D-0353CF6B0CA6}"/>
              </a:ext>
            </a:extLst>
          </p:cNvPr>
          <p:cNvSpPr>
            <a:spLocks noGrp="1"/>
          </p:cNvSpPr>
          <p:nvPr>
            <p:ph type="title"/>
          </p:nvPr>
        </p:nvSpPr>
        <p:spPr/>
        <p:txBody>
          <a:bodyPr/>
          <a:lstStyle/>
          <a:p>
            <a:r>
              <a:rPr lang="en-US">
                <a:latin typeface="Arial"/>
                <a:cs typeface="Arial"/>
              </a:rPr>
              <a:t>SuDS Sector Guidance - </a:t>
            </a:r>
            <a:r>
              <a:rPr lang="en-US" err="1">
                <a:latin typeface="Arial"/>
                <a:cs typeface="Arial"/>
              </a:rPr>
              <a:t>HIghways</a:t>
            </a:r>
            <a:endParaRPr lang="en-US"/>
          </a:p>
        </p:txBody>
      </p:sp>
      <p:sp>
        <p:nvSpPr>
          <p:cNvPr id="4" name="Text Placeholder 3">
            <a:extLst>
              <a:ext uri="{FF2B5EF4-FFF2-40B4-BE49-F238E27FC236}">
                <a16:creationId xmlns:a16="http://schemas.microsoft.com/office/drawing/2014/main" id="{35E88DB6-4101-D00A-5765-199C7D3B570B}"/>
              </a:ext>
            </a:extLst>
          </p:cNvPr>
          <p:cNvSpPr>
            <a:spLocks noGrp="1"/>
          </p:cNvSpPr>
          <p:nvPr>
            <p:ph type="body" sz="quarter" idx="10"/>
          </p:nvPr>
        </p:nvSpPr>
        <p:spPr/>
        <p:txBody>
          <a:bodyPr/>
          <a:lstStyle/>
          <a:p>
            <a:r>
              <a:rPr lang="en-US"/>
              <a:t>Current project adding to our suite of SuDS guidance </a:t>
            </a:r>
          </a:p>
        </p:txBody>
      </p:sp>
      <p:sp>
        <p:nvSpPr>
          <p:cNvPr id="5" name="Content Placeholder 4">
            <a:extLst>
              <a:ext uri="{FF2B5EF4-FFF2-40B4-BE49-F238E27FC236}">
                <a16:creationId xmlns:a16="http://schemas.microsoft.com/office/drawing/2014/main" id="{8904A8F5-B10D-D344-5237-904CBCF28478}"/>
              </a:ext>
            </a:extLst>
          </p:cNvPr>
          <p:cNvSpPr>
            <a:spLocks noGrp="1"/>
          </p:cNvSpPr>
          <p:nvPr>
            <p:ph sz="quarter" idx="12"/>
          </p:nvPr>
        </p:nvSpPr>
        <p:spPr>
          <a:xfrm>
            <a:off x="4727719" y="1592262"/>
            <a:ext cx="3192926" cy="4265613"/>
          </a:xfrm>
        </p:spPr>
        <p:txBody>
          <a:bodyPr/>
          <a:lstStyle/>
          <a:p>
            <a:r>
              <a:rPr lang="en-US" dirty="0"/>
              <a:t>Working with the infrastructure team to produce this new guidance for highways. </a:t>
            </a:r>
          </a:p>
          <a:p>
            <a:endParaRPr lang="en-US" dirty="0"/>
          </a:p>
          <a:p>
            <a:r>
              <a:rPr lang="en-US" dirty="0"/>
              <a:t>It is highly requested sector guidance. There is other guidance out there, but a lot is outdated or not relevant to London. </a:t>
            </a:r>
          </a:p>
          <a:p>
            <a:endParaRPr lang="en-US" dirty="0"/>
          </a:p>
          <a:p>
            <a:r>
              <a:rPr lang="en-US" dirty="0"/>
              <a:t>Due for publication soon. </a:t>
            </a:r>
          </a:p>
        </p:txBody>
      </p:sp>
      <p:sp>
        <p:nvSpPr>
          <p:cNvPr id="6" name="Content Placeholder 5">
            <a:extLst>
              <a:ext uri="{FF2B5EF4-FFF2-40B4-BE49-F238E27FC236}">
                <a16:creationId xmlns:a16="http://schemas.microsoft.com/office/drawing/2014/main" id="{05CB016D-078F-293B-1E2C-19CDF6A2C267}"/>
              </a:ext>
            </a:extLst>
          </p:cNvPr>
          <p:cNvSpPr>
            <a:spLocks noGrp="1"/>
          </p:cNvSpPr>
          <p:nvPr>
            <p:ph sz="quarter" idx="13"/>
          </p:nvPr>
        </p:nvSpPr>
        <p:spPr>
          <a:xfrm>
            <a:off x="8258135" y="1598078"/>
            <a:ext cx="3041690" cy="2491492"/>
          </a:xfrm>
        </p:spPr>
        <p:txBody>
          <a:bodyPr/>
          <a:lstStyle/>
          <a:p>
            <a:pPr marL="0" indent="0">
              <a:buNone/>
            </a:pPr>
            <a:r>
              <a:rPr lang="en-US" dirty="0"/>
              <a:t>It will include: </a:t>
            </a:r>
          </a:p>
          <a:p>
            <a:pPr marL="0" indent="0">
              <a:buNone/>
            </a:pPr>
            <a:endParaRPr lang="en-US" dirty="0"/>
          </a:p>
          <a:p>
            <a:r>
              <a:rPr lang="en-US" sz="1600" dirty="0"/>
              <a:t>Myth busting around SuDS in the highways </a:t>
            </a:r>
          </a:p>
          <a:p>
            <a:endParaRPr lang="en-US" sz="1600" dirty="0"/>
          </a:p>
          <a:p>
            <a:r>
              <a:rPr lang="en-US" sz="1600" dirty="0"/>
              <a:t>Case studies of best practice </a:t>
            </a:r>
          </a:p>
          <a:p>
            <a:endParaRPr lang="en-US" sz="1600" dirty="0"/>
          </a:p>
          <a:p>
            <a:r>
              <a:rPr lang="en-US" sz="1600" dirty="0"/>
              <a:t>Funding approaches</a:t>
            </a:r>
          </a:p>
          <a:p>
            <a:endParaRPr lang="en-US" dirty="0"/>
          </a:p>
        </p:txBody>
      </p:sp>
      <p:pic>
        <p:nvPicPr>
          <p:cNvPr id="9" name="Picture 8">
            <a:extLst>
              <a:ext uri="{FF2B5EF4-FFF2-40B4-BE49-F238E27FC236}">
                <a16:creationId xmlns:a16="http://schemas.microsoft.com/office/drawing/2014/main" id="{55EEDAE7-A094-F8AF-A8F0-33C6847C3C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5"/>
          <a:stretch/>
        </p:blipFill>
        <p:spPr>
          <a:xfrm>
            <a:off x="979071" y="1969429"/>
            <a:ext cx="2674736" cy="2236791"/>
          </a:xfrm>
          <a:prstGeom prst="rect">
            <a:avLst/>
          </a:prstGeom>
          <a:noFill/>
        </p:spPr>
      </p:pic>
      <p:sp>
        <p:nvSpPr>
          <p:cNvPr id="11" name="TextBox 10">
            <a:extLst>
              <a:ext uri="{FF2B5EF4-FFF2-40B4-BE49-F238E27FC236}">
                <a16:creationId xmlns:a16="http://schemas.microsoft.com/office/drawing/2014/main" id="{13BDF233-621A-54F7-7504-3ADC60FF664C}"/>
              </a:ext>
            </a:extLst>
          </p:cNvPr>
          <p:cNvSpPr txBox="1"/>
          <p:nvPr/>
        </p:nvSpPr>
        <p:spPr bwMode="gray">
          <a:xfrm>
            <a:off x="981275" y="1603896"/>
            <a:ext cx="3529304" cy="369332"/>
          </a:xfrm>
          <a:prstGeom prst="rect">
            <a:avLst/>
          </a:prstGeom>
          <a:noFill/>
        </p:spPr>
        <p:txBody>
          <a:bodyPr wrap="square">
            <a:spAutoFit/>
          </a:bodyPr>
          <a:lstStyle/>
          <a:p>
            <a:r>
              <a:rPr lang="en-US"/>
              <a:t>Existing </a:t>
            </a:r>
            <a:r>
              <a:rPr lang="en-US">
                <a:hlinkClick r:id="rId4"/>
              </a:rPr>
              <a:t>SuDS sector guidance</a:t>
            </a:r>
            <a:r>
              <a:rPr lang="en-US"/>
              <a:t>: </a:t>
            </a:r>
            <a:endParaRPr lang="en-GB"/>
          </a:p>
        </p:txBody>
      </p:sp>
      <p:pic>
        <p:nvPicPr>
          <p:cNvPr id="12" name="Picture 11">
            <a:extLst>
              <a:ext uri="{FF2B5EF4-FFF2-40B4-BE49-F238E27FC236}">
                <a16:creationId xmlns:a16="http://schemas.microsoft.com/office/drawing/2014/main" id="{81157E9D-AA3E-01A0-5C60-A9F5A5D058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3550" y="3451716"/>
            <a:ext cx="1947029" cy="2601148"/>
          </a:xfrm>
          <a:prstGeom prst="rect">
            <a:avLst/>
          </a:prstGeom>
          <a:noFill/>
        </p:spPr>
      </p:pic>
    </p:spTree>
    <p:extLst>
      <p:ext uri="{BB962C8B-B14F-4D97-AF65-F5344CB8AC3E}">
        <p14:creationId xmlns:p14="http://schemas.microsoft.com/office/powerpoint/2010/main" val="1661293450"/>
      </p:ext>
    </p:extLst>
  </p:cSld>
  <p:clrMapOvr>
    <a:masterClrMapping/>
  </p:clrMapOvr>
</p:sld>
</file>

<file path=ppt/theme/theme1.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2.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3.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1_Office Theme">
  <a:themeElements>
    <a:clrScheme name="Infrastructure Coordination">
      <a:dk1>
        <a:srgbClr val="000000"/>
      </a:dk1>
      <a:lt1>
        <a:srgbClr val="FFFFFF"/>
      </a:lt1>
      <a:dk2>
        <a:srgbClr val="343C41"/>
      </a:dk2>
      <a:lt2>
        <a:srgbClr val="E7E6E6"/>
      </a:lt2>
      <a:accent1>
        <a:srgbClr val="EE266D"/>
      </a:accent1>
      <a:accent2>
        <a:srgbClr val="00AEEF"/>
      </a:accent2>
      <a:accent3>
        <a:srgbClr val="9E0059"/>
      </a:accent3>
      <a:accent4>
        <a:srgbClr val="792C89"/>
      </a:accent4>
      <a:accent5>
        <a:srgbClr val="00577D"/>
      </a:accent5>
      <a:accent6>
        <a:srgbClr val="343C41"/>
      </a:accent6>
      <a:hlink>
        <a:srgbClr val="EE266D"/>
      </a:hlink>
      <a:folHlink>
        <a:srgbClr val="792C8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74B315B19CA40ACA8FC25ED284B52" ma:contentTypeVersion="16" ma:contentTypeDescription="Create a new document." ma:contentTypeScope="" ma:versionID="c4e08f7d668f8a0a0b495017f74a9f8c">
  <xsd:schema xmlns:xsd="http://www.w3.org/2001/XMLSchema" xmlns:xs="http://www.w3.org/2001/XMLSchema" xmlns:p="http://schemas.microsoft.com/office/2006/metadata/properties" xmlns:ns2="97ab4b56-2a27-4613-a447-ed502cb00575" xmlns:ns3="c46d4178-b66d-4d12-83d4-d616075ceafe" targetNamespace="http://schemas.microsoft.com/office/2006/metadata/properties" ma:root="true" ma:fieldsID="5977ff3f2c3d673334ad8b42a9e245e7" ns2:_="" ns3:_="">
    <xsd:import namespace="97ab4b56-2a27-4613-a447-ed502cb00575"/>
    <xsd:import namespace="c46d4178-b66d-4d12-83d4-d616075cea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Folder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b4b56-2a27-4613-a447-ed502cb00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312d2c-9ce8-45b0-a722-8e025dbd1f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olderSize" ma:index="23" nillable="true" ma:displayName="Folder Size" ma:format="Dropdown" ma:internalName="FolderSiz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46d4178-b66d-4d12-83d4-d616075cea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227c9a-0dd7-4478-af32-3062c85887a7}" ma:internalName="TaxCatchAll" ma:showField="CatchAllData" ma:web="c46d4178-b66d-4d12-83d4-d616075cea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ab4b56-2a27-4613-a447-ed502cb00575">
      <Terms xmlns="http://schemas.microsoft.com/office/infopath/2007/PartnerControls"/>
    </lcf76f155ced4ddcb4097134ff3c332f>
    <TaxCatchAll xmlns="c46d4178-b66d-4d12-83d4-d616075ceafe" xsi:nil="true"/>
    <FolderSize xmlns="97ab4b56-2a27-4613-a447-ed502cb00575" xsi:nil="true"/>
  </documentManagement>
</p:properties>
</file>

<file path=customXml/itemProps1.xml><?xml version="1.0" encoding="utf-8"?>
<ds:datastoreItem xmlns:ds="http://schemas.openxmlformats.org/officeDocument/2006/customXml" ds:itemID="{E17DFAC3-B9AD-44EC-812D-002DD0C59CEE}"/>
</file>

<file path=customXml/itemProps2.xml><?xml version="1.0" encoding="utf-8"?>
<ds:datastoreItem xmlns:ds="http://schemas.openxmlformats.org/officeDocument/2006/customXml" ds:itemID="{4C008F9F-2798-4587-98FB-0CD5EED7A627}">
  <ds:schemaRefs>
    <ds:schemaRef ds:uri="http://schemas.microsoft.com/sharepoint/v3/contenttype/forms"/>
  </ds:schemaRefs>
</ds:datastoreItem>
</file>

<file path=customXml/itemProps3.xml><?xml version="1.0" encoding="utf-8"?>
<ds:datastoreItem xmlns:ds="http://schemas.openxmlformats.org/officeDocument/2006/customXml" ds:itemID="{31783FD8-1C5E-4F72-8567-A367930EAA34}">
  <ds:schemaRefs>
    <ds:schemaRef ds:uri="30d58efb-e8bf-4261-b5e6-27ac039971e3"/>
    <ds:schemaRef ds:uri="bbc29c1b-c0f5-4a69-9064-42075bd515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6739</TotalTime>
  <Words>2037</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vt:i4>
      </vt:variant>
    </vt:vector>
  </HeadingPairs>
  <TitlesOfParts>
    <vt:vector size="27" baseType="lpstr">
      <vt:lpstr>Aptos</vt:lpstr>
      <vt:lpstr>Arial</vt:lpstr>
      <vt:lpstr>Brave Sans</vt:lpstr>
      <vt:lpstr>Calibri</vt:lpstr>
      <vt:lpstr>Courier New</vt:lpstr>
      <vt:lpstr>Foundry Form Sans</vt:lpstr>
      <vt:lpstr>TITLE</vt:lpstr>
      <vt:lpstr>CONTENT_MOL</vt:lpstr>
      <vt:lpstr>CONTENT_MOL</vt:lpstr>
      <vt:lpstr>CONTENT_MOL</vt:lpstr>
      <vt:lpstr>1_Office Theme</vt:lpstr>
      <vt:lpstr>CONTENT_COBRAND</vt:lpstr>
      <vt:lpstr>Surface water flooding in London </vt:lpstr>
      <vt:lpstr>London Flood Awareness Week </vt:lpstr>
      <vt:lpstr>SuDS Retrofit Map – editable version </vt:lpstr>
      <vt:lpstr>Climate Resilient Schools</vt:lpstr>
      <vt:lpstr>Climate resilient schools </vt:lpstr>
      <vt:lpstr>Climate resilient schools </vt:lpstr>
      <vt:lpstr>Climate resilient schools </vt:lpstr>
      <vt:lpstr>Basement data</vt:lpstr>
      <vt:lpstr>SuDS Sector Guidance - HIghways</vt:lpstr>
      <vt:lpstr>SuDS through streetworks</vt:lpstr>
      <vt:lpstr>Concept Overview</vt:lpstr>
      <vt:lpstr>Surface water strategy </vt:lpstr>
      <vt:lpstr>London climate resilience review </vt:lpstr>
      <vt:lpstr>SuDS related recommendations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Rob Mitton</cp:lastModifiedBy>
  <cp:revision>80</cp:revision>
  <dcterms:created xsi:type="dcterms:W3CDTF">2018-03-04T22:15:48Z</dcterms:created>
  <dcterms:modified xsi:type="dcterms:W3CDTF">2024-11-25T08:12:53Z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0x010100A3074B315B19CA40ACA8FC25ED284B52</vt:lpwstr>
  </property>
  <property fmtid="{D5CDD505-2E9C-101B-9397-08002B2CF9AE}" pid="3" name="MediaServiceImageTags">
    <vt:lpwstr/>
  </property>
</Properties>
</file>