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2"/>
  </p:notesMasterIdLst>
  <p:sldIdLst>
    <p:sldId id="256" r:id="rId2"/>
    <p:sldId id="306" r:id="rId3"/>
    <p:sldId id="258" r:id="rId4"/>
    <p:sldId id="315" r:id="rId5"/>
    <p:sldId id="316" r:id="rId6"/>
    <p:sldId id="314" r:id="rId7"/>
    <p:sldId id="318" r:id="rId8"/>
    <p:sldId id="319" r:id="rId9"/>
    <p:sldId id="321" r:id="rId10"/>
    <p:sldId id="271" r:id="rId11"/>
    <p:sldId id="308" r:id="rId12"/>
    <p:sldId id="309" r:id="rId13"/>
    <p:sldId id="278" r:id="rId14"/>
    <p:sldId id="285" r:id="rId15"/>
    <p:sldId id="268" r:id="rId16"/>
    <p:sldId id="303" r:id="rId17"/>
    <p:sldId id="302" r:id="rId18"/>
    <p:sldId id="257" r:id="rId19"/>
    <p:sldId id="280" r:id="rId20"/>
    <p:sldId id="279" r:id="rId21"/>
    <p:sldId id="304" r:id="rId22"/>
    <p:sldId id="305" r:id="rId23"/>
    <p:sldId id="281" r:id="rId24"/>
    <p:sldId id="282" r:id="rId25"/>
    <p:sldId id="310" r:id="rId26"/>
    <p:sldId id="311" r:id="rId27"/>
    <p:sldId id="312" r:id="rId28"/>
    <p:sldId id="320" r:id="rId29"/>
    <p:sldId id="313" r:id="rId30"/>
    <p:sldId id="301" r:id="rId31"/>
  </p:sldIdLst>
  <p:sldSz cx="12192000" cy="6858000"/>
  <p:notesSz cx="6858000" cy="99456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2F7D"/>
    <a:srgbClr val="9FD535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3333" autoAdjust="0"/>
  </p:normalViewPr>
  <p:slideViewPr>
    <p:cSldViewPr snapToGrid="0">
      <p:cViewPr varScale="1">
        <p:scale>
          <a:sx n="68" d="100"/>
          <a:sy n="68" d="100"/>
        </p:scale>
        <p:origin x="1262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3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F55938-FE76-4CF4-9D05-8EAA342FBE9E}" type="datetimeFigureOut">
              <a:rPr lang="en-GB" smtClean="0"/>
              <a:t>21/11/2024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E0E853-281C-4856-9B8F-BC987AF083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370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E0E853-281C-4856-9B8F-BC987AF0830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5771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337E45-A596-126D-333F-696A58C362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17D078-C4D5-89DB-7400-60464C5E27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7BCA16-0B96-622E-E81F-2CCEB6CD23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8A8D1B-C82E-3CD7-A6E1-0F54E58AB7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E0E853-281C-4856-9B8F-BC987AF0830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88201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E0E853-281C-4856-9B8F-BC987AF0830C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98140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E0E853-281C-4856-9B8F-BC987AF0830C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61462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  <a:p>
            <a:endParaRPr lang="en-GB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E0E853-281C-4856-9B8F-BC987AF0830C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09315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E0E853-281C-4856-9B8F-BC987AF0830C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49171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27EE1-8B4F-99D5-71B9-34716203C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BFA4AF-2CE1-82EA-45E8-20D2B5F2D1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5FEADE-6B0B-4AC0-1794-F96AAE7F91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6BF711-D14E-B664-4475-437120A85A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E0E853-281C-4856-9B8F-BC987AF0830C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65854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  <a:p>
            <a:endParaRPr lang="en-GB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E0E853-281C-4856-9B8F-BC987AF0830C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74466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E0E853-281C-4856-9B8F-BC987AF0830C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96917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  <a:p>
            <a:endParaRPr lang="en-GB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E0E853-281C-4856-9B8F-BC987AF0830C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29574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CF80B5-3779-15F0-2318-8B92CE85F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DD07DE-4DF3-C3B5-D039-F5FEEF514E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5E64F4-3A78-4B23-3509-F80E738673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400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CE8525-B848-01A2-BBA4-B40E2B72AC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E0E853-281C-4856-9B8F-BC987AF0830C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5228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E0E853-281C-4856-9B8F-BC987AF0830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66571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ABA404-AF60-EDA3-F640-4C5CA9AAD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4B2326-CCD8-23DB-7AFA-136F20C967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2F8826-9CB4-C113-4974-BDBF115D37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dirty="0">
              <a:effectLst/>
              <a:latin typeface="Calibri" panose="020F0502020204030204" pitchFamily="34" charset="0"/>
              <a:cs typeface="Calibri"/>
            </a:endParaRPr>
          </a:p>
          <a:p>
            <a:endParaRPr lang="en-GB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B934AC-558F-493B-308F-DD05B3FA1C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E0E853-281C-4856-9B8F-BC987AF0830C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79398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ABA404-AF60-EDA3-F640-4C5CA9AAD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4B2326-CCD8-23DB-7AFA-136F20C967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2F8826-9CB4-C113-4974-BDBF115D37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dirty="0">
              <a:effectLst/>
              <a:latin typeface="Calibri" panose="020F0502020204030204" pitchFamily="34" charset="0"/>
              <a:cs typeface="Calibri"/>
            </a:endParaRPr>
          </a:p>
          <a:p>
            <a:endParaRPr lang="en-GB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B934AC-558F-493B-308F-DD05B3FA1C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E0E853-281C-4856-9B8F-BC987AF0830C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99705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ABA404-AF60-EDA3-F640-4C5CA9AAD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4B2326-CCD8-23DB-7AFA-136F20C967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2F8826-9CB4-C113-4974-BDBF115D37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dirty="0">
              <a:effectLst/>
              <a:latin typeface="Calibri" panose="020F0502020204030204" pitchFamily="34" charset="0"/>
              <a:cs typeface="Calibri"/>
            </a:endParaRPr>
          </a:p>
          <a:p>
            <a:endParaRPr lang="en-GB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B934AC-558F-493B-308F-DD05B3FA1C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E0E853-281C-4856-9B8F-BC987AF0830C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9982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ABA404-AF60-EDA3-F640-4C5CA9AAD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4B2326-CCD8-23DB-7AFA-136F20C967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2F8826-9CB4-C113-4974-BDBF115D37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dirty="0">
              <a:effectLst/>
              <a:latin typeface="Calibri" panose="020F0502020204030204" pitchFamily="34" charset="0"/>
              <a:cs typeface="Calibri"/>
            </a:endParaRPr>
          </a:p>
          <a:p>
            <a:endParaRPr lang="en-GB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B934AC-558F-493B-308F-DD05B3FA1C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E0E853-281C-4856-9B8F-BC987AF0830C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44799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ABA404-AF60-EDA3-F640-4C5CA9AAD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4B2326-CCD8-23DB-7AFA-136F20C967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2F8826-9CB4-C113-4974-BDBF115D37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dirty="0">
              <a:effectLst/>
              <a:latin typeface="Calibri" panose="020F0502020204030204" pitchFamily="34" charset="0"/>
              <a:cs typeface="Calibri"/>
            </a:endParaRPr>
          </a:p>
          <a:p>
            <a:endParaRPr lang="en-GB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B934AC-558F-493B-308F-DD05B3FA1C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E0E853-281C-4856-9B8F-BC987AF0830C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20229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C18E00-7DE4-A9D9-6A33-56CDB71D50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A9CC13-E845-6495-997A-B953710995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5D4C65-D7A3-5047-E9A2-69EBD8EE2C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2699FC-0D12-A591-14A9-A2B794F483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E0E853-281C-4856-9B8F-BC987AF0830C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4386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E0E853-281C-4856-9B8F-BC987AF0830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590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DF7C2-B5DC-47D2-8BAE-4FE59FD4A4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15D5CD-7A92-FD13-92D2-904AD0C473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DD936B-8D61-4758-1A02-81AB472EEC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E31074-EB97-E3CA-E518-B5F6EC05B9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E0E853-281C-4856-9B8F-BC987AF0830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101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E0E853-281C-4856-9B8F-BC987AF0830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9651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E0E853-281C-4856-9B8F-BC987AF0830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18184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E0E853-281C-4856-9B8F-BC987AF0830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71908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E0E853-281C-4856-9B8F-BC987AF0830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56653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E0E853-281C-4856-9B8F-BC987AF0830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4251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6230E-0C22-489F-0A5E-0AB8CAF1A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7C1C02-C1B4-BCE9-1519-6B4865B7A7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32EB51-DE5D-BF3A-8A01-EBD5FFCC3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D4FCD-2F03-4291-A40D-DC2804E1D103}" type="datetimeFigureOut">
              <a:rPr lang="en-GB" smtClean="0"/>
              <a:t>21/11/2024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EE8D5-FE1A-FD25-0B52-6F85E0181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08F27E-D9EC-ED83-391F-A7E1C6752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E2629-5F90-4C09-964A-93395D564C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498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25522-4F8B-E01C-5843-EFBAECA9B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3864DE-3FFA-DEB8-A597-2C095FD7FF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3139A0-36D3-BDF0-89A3-E54A90D2D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D4FCD-2F03-4291-A40D-DC2804E1D103}" type="datetimeFigureOut">
              <a:rPr lang="en-GB" smtClean="0"/>
              <a:t>21/11/2024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399816-5D1F-301B-CD1F-8C9026760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B8B885-D8AC-3A98-78E7-BE6D2E876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E2629-5F90-4C09-964A-93395D564C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6586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BB966D-A317-EE71-24CB-A20F900384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F83A15-8F9A-EFE9-EA37-AA8EC1899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65BB3-72C6-DE20-02BA-746E06CB6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D4FCD-2F03-4291-A40D-DC2804E1D103}" type="datetimeFigureOut">
              <a:rPr lang="en-GB" smtClean="0"/>
              <a:t>21/11/2024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F1C1B-1AE8-4856-8C1F-25F1280AA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2172A-B19F-CF61-1DBD-3DB897BF4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E2629-5F90-4C09-964A-93395D564C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575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93511-FF4A-AFDA-6C23-1611A9C6E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46BD2-DBFE-81E3-C543-A8E50AE56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8B24A-065F-2BAC-BB4F-4533C18FA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D4FCD-2F03-4291-A40D-DC2804E1D103}" type="datetimeFigureOut">
              <a:rPr lang="en-GB" smtClean="0"/>
              <a:t>21/11/2024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EA5752-E224-51FD-C908-0CB7F2C06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9C30EE-C98A-F1C1-913E-42B76EFA7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E2629-5F90-4C09-964A-93395D564C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695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1A2BF-0F5E-AC64-8831-FE03E9200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CD0FF7-5B5A-DCD4-2D29-231E579FF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20E49B-9868-B242-1CFE-3B410EDB5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D4FCD-2F03-4291-A40D-DC2804E1D103}" type="datetimeFigureOut">
              <a:rPr lang="en-GB" smtClean="0"/>
              <a:t>21/11/2024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243ED7-0CF3-0E52-5E1F-4027A6660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3C7D2A-2C0B-19D5-C76F-BD3E7CC5A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E2629-5F90-4C09-964A-93395D564C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9267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41856-F0B7-7E79-6B61-9B5BF8F97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DB737-2DB3-522B-46C7-97639DA153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C21BDC-03E2-803C-8313-97AE5E3A2B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701C2A-0F25-6D20-EE6F-2C9BA59B0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D4FCD-2F03-4291-A40D-DC2804E1D103}" type="datetimeFigureOut">
              <a:rPr lang="en-GB" smtClean="0"/>
              <a:t>21/11/2024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E57B6B-079C-1DF4-4679-07A7AB544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EB9BD9-0176-7985-33E1-BB71C0D7A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E2629-5F90-4C09-964A-93395D564C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8446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CE6CB-EFBF-9CB8-5070-0DC005A55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21CAAC-8BFA-D53C-8CF6-3F813A0822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8C70C8-D7A5-32B0-2AF5-5D7948BAF0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C853C0-E93B-8EE5-7F1B-A4FBDC45AF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04DAA9-3554-27A3-5B6A-7E197017D1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AC5B28-D212-B2F5-0AFC-948FBCDFB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D4FCD-2F03-4291-A40D-DC2804E1D103}" type="datetimeFigureOut">
              <a:rPr lang="en-GB" smtClean="0"/>
              <a:t>21/11/2024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65E124-272F-59DD-C57F-B7B0B36F6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7921FE-AA04-3F9D-CA71-A66B65154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E2629-5F90-4C09-964A-93395D564C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8664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C4A4E-AB9C-DFD3-61FC-792DFB729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15DEE1-0B8E-C483-712A-E0245DC95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D4FCD-2F03-4291-A40D-DC2804E1D103}" type="datetimeFigureOut">
              <a:rPr lang="en-GB" smtClean="0"/>
              <a:t>21/11/2024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94CF9E-CF53-1207-F1E2-7BCD54DD8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B9A660-C31C-D520-E837-A1D82DDB8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E2629-5F90-4C09-964A-93395D564C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5451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2B7FE7-92C7-5C16-205E-C2AA1F90F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D4FCD-2F03-4291-A40D-DC2804E1D103}" type="datetimeFigureOut">
              <a:rPr lang="en-GB" smtClean="0"/>
              <a:t>21/11/2024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1CAA19-90DE-758B-FDB5-AA46DF953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6DF1C4-304C-7656-6C32-806410A44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E2629-5F90-4C09-964A-93395D564C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1703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F3A04-4764-93A6-7806-31A39953B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4C15A-EEF0-A4D6-1ADB-66BC82E4F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9F0261-37FF-47CF-B4A1-2472EE33F7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BEABBF-944E-79E3-47CD-27FF5E5AB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D4FCD-2F03-4291-A40D-DC2804E1D103}" type="datetimeFigureOut">
              <a:rPr lang="en-GB" smtClean="0"/>
              <a:t>21/11/2024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D4D9D1-70DA-3AD4-0057-2FFA88019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7C7EBC-AC55-4BD6-8E4C-98710BF97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E2629-5F90-4C09-964A-93395D564C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2056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89F05-7120-B7F5-29F9-899ECDE39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ABC03A-F553-23D6-EF58-FF854475C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1AE649-CDE4-C154-E58D-CEF76D38F4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66770C-AD7B-6312-08B9-BE26EBE73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D4FCD-2F03-4291-A40D-DC2804E1D103}" type="datetimeFigureOut">
              <a:rPr lang="en-GB" smtClean="0"/>
              <a:t>21/11/2024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4CE603-8C2E-B05F-10C5-FC705F288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7E7ACF-96B8-0BBF-2317-1F01E9A56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E2629-5F90-4C09-964A-93395D564C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1452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39D44B-C710-B8AC-CB87-02C70DC5B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3A2C33-956E-B6A5-991E-3E47CA167A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A5D136-211B-4395-5930-5B0B2BC9E2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D4FCD-2F03-4291-A40D-DC2804E1D103}" type="datetimeFigureOut">
              <a:rPr lang="en-GB" smtClean="0"/>
              <a:t>21/11/2024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FD4B5-0011-EBD1-C63D-BBBA61A42B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AF2FA-0D7C-24DD-35D3-C2E731C5D3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7E2629-5F90-4C09-964A-93395D564C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9729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Relationship Id="rId9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s://www.instagram.com/2b_landscape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linkedin.com/company/2b-landscape-consultancy-ltd" TargetMode="External"/><Relationship Id="rId5" Type="http://schemas.openxmlformats.org/officeDocument/2006/relationships/hyperlink" Target="http://www.2bconsultancy.co.uk/" TargetMode="External"/><Relationship Id="rId4" Type="http://schemas.openxmlformats.org/officeDocument/2006/relationships/hyperlink" Target="mailto:bill@2bconsultancy.co.uk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48C29-12C0-4A31-CC28-1127440FA3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1029" y="1370584"/>
            <a:ext cx="9189233" cy="1161288"/>
          </a:xfrm>
        </p:spPr>
        <p:txBody>
          <a:bodyPr/>
          <a:lstStyle/>
          <a:p>
            <a:r>
              <a:rPr lang="en-US" sz="3200" dirty="0">
                <a:solidFill>
                  <a:srgbClr val="B02F7D"/>
                </a:solidFill>
                <a:latin typeface="Arial"/>
                <a:cs typeface="Arial"/>
              </a:rPr>
              <a:t>Early housing scheme – not yet completed</a:t>
            </a:r>
            <a:r>
              <a:rPr lang="en-US" dirty="0">
                <a:solidFill>
                  <a:srgbClr val="B02F7D"/>
                </a:solidFill>
              </a:rPr>
              <a:t> </a:t>
            </a:r>
            <a:endParaRPr lang="en-GB" dirty="0">
              <a:solidFill>
                <a:srgbClr val="B02F7D"/>
              </a:solidFill>
              <a:ea typeface="Calibri Light"/>
              <a:cs typeface="Calibri Ligh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C9F192-E520-7477-2C27-9F50735F5E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3273" y="3073400"/>
            <a:ext cx="9144000" cy="11612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B02F7D"/>
                </a:solidFill>
              </a:rPr>
              <a:t>Bill Blackledge CMLI</a:t>
            </a:r>
          </a:p>
          <a:p>
            <a:endParaRPr lang="en-US" dirty="0">
              <a:solidFill>
                <a:srgbClr val="B02F7D"/>
              </a:solidFill>
              <a:cs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99B067-7A8C-875D-C6F0-E68376C0A239}"/>
              </a:ext>
            </a:extLst>
          </p:cNvPr>
          <p:cNvSpPr/>
          <p:nvPr/>
        </p:nvSpPr>
        <p:spPr>
          <a:xfrm>
            <a:off x="0" y="422656"/>
            <a:ext cx="5900928" cy="129032"/>
          </a:xfrm>
          <a:prstGeom prst="rect">
            <a:avLst/>
          </a:prstGeom>
          <a:solidFill>
            <a:srgbClr val="9FD535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7CDA98-C94E-AF7A-3AAF-6F33E63E8EE7}"/>
              </a:ext>
            </a:extLst>
          </p:cNvPr>
          <p:cNvSpPr/>
          <p:nvPr/>
        </p:nvSpPr>
        <p:spPr>
          <a:xfrm>
            <a:off x="0" y="5487610"/>
            <a:ext cx="12192000" cy="129032"/>
          </a:xfrm>
          <a:prstGeom prst="rect">
            <a:avLst/>
          </a:prstGeom>
          <a:solidFill>
            <a:srgbClr val="9FD535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9751E1-2EBE-4483-1F11-086569968696}"/>
              </a:ext>
            </a:extLst>
          </p:cNvPr>
          <p:cNvSpPr txBox="1"/>
          <p:nvPr/>
        </p:nvSpPr>
        <p:spPr>
          <a:xfrm>
            <a:off x="438912" y="5821822"/>
            <a:ext cx="425921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 err="1"/>
              <a:t>Susdrain</a:t>
            </a:r>
            <a:r>
              <a:rPr lang="en-US" sz="2400" dirty="0"/>
              <a:t> SuDS Theatre, </a:t>
            </a:r>
            <a:r>
              <a:rPr lang="en-US" sz="2400" dirty="0" err="1"/>
              <a:t>Floodex</a:t>
            </a:r>
            <a:endParaRPr lang="en-US" sz="2400" dirty="0"/>
          </a:p>
          <a:p>
            <a:r>
              <a:rPr lang="en-US" sz="2400" dirty="0">
                <a:ea typeface="Calibri"/>
                <a:cs typeface="Calibri"/>
              </a:rPr>
              <a:t>27/11/2024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F34E3E-02B0-33A2-8F6D-A4F5784EE530}"/>
              </a:ext>
            </a:extLst>
          </p:cNvPr>
          <p:cNvSpPr/>
          <p:nvPr/>
        </p:nvSpPr>
        <p:spPr>
          <a:xfrm>
            <a:off x="2435223" y="2581333"/>
            <a:ext cx="9756777" cy="129032"/>
          </a:xfrm>
          <a:prstGeom prst="rect">
            <a:avLst/>
          </a:prstGeom>
          <a:solidFill>
            <a:srgbClr val="9FD535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E8E581E6-4BF7-ACA2-75E2-092E08FA7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43" y="3889946"/>
            <a:ext cx="3427129" cy="115830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7" descr="A grey background with white text&#10;&#10;Description automatically generated">
            <a:extLst>
              <a:ext uri="{FF2B5EF4-FFF2-40B4-BE49-F238E27FC236}">
                <a16:creationId xmlns:a16="http://schemas.microsoft.com/office/drawing/2014/main" id="{E844772B-770F-178A-9E10-9BA80DC4C7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262" y="5715678"/>
            <a:ext cx="959021" cy="103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4909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961443C-77AB-2541-1EB7-AB211545B0F3}"/>
              </a:ext>
            </a:extLst>
          </p:cNvPr>
          <p:cNvSpPr txBox="1"/>
          <p:nvPr/>
        </p:nvSpPr>
        <p:spPr>
          <a:xfrm>
            <a:off x="3044491" y="1522067"/>
            <a:ext cx="3684926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a typeface="Calibri"/>
                <a:cs typeface="Calibri"/>
              </a:rPr>
              <a:t>Project image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814810-559C-71A4-314E-FE9F16A780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"/>
          <a:stretch/>
        </p:blipFill>
        <p:spPr>
          <a:xfrm>
            <a:off x="101600" y="0"/>
            <a:ext cx="11760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225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E4EE5EF-A32A-C297-2CB2-D12D49AE4DA8}"/>
              </a:ext>
            </a:extLst>
          </p:cNvPr>
          <p:cNvSpPr/>
          <p:nvPr/>
        </p:nvSpPr>
        <p:spPr>
          <a:xfrm>
            <a:off x="538248" y="2912057"/>
            <a:ext cx="4167968" cy="33674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6EE76D-7FD6-B708-8EF2-D08DF569B7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9973" y="104775"/>
            <a:ext cx="838202" cy="8382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7FE01E-B650-8264-0F4E-008E382BF3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56" y="913489"/>
            <a:ext cx="7367752" cy="564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625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E4EE5EF-A32A-C297-2CB2-D12D49AE4DA8}"/>
              </a:ext>
            </a:extLst>
          </p:cNvPr>
          <p:cNvSpPr/>
          <p:nvPr/>
        </p:nvSpPr>
        <p:spPr>
          <a:xfrm>
            <a:off x="538248" y="2912057"/>
            <a:ext cx="4167968" cy="33674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6EE76D-7FD6-B708-8EF2-D08DF569B7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9973" y="104775"/>
            <a:ext cx="838202" cy="8382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2C8A471-F636-BC6C-CABC-849516816602}"/>
              </a:ext>
            </a:extLst>
          </p:cNvPr>
          <p:cNvSpPr/>
          <p:nvPr/>
        </p:nvSpPr>
        <p:spPr>
          <a:xfrm>
            <a:off x="0" y="6402010"/>
            <a:ext cx="12192000" cy="130870"/>
          </a:xfrm>
          <a:prstGeom prst="rect">
            <a:avLst/>
          </a:prstGeom>
          <a:solidFill>
            <a:srgbClr val="B02F7D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A blueprint with numbers and lines&#10;&#10;Description automatically generated">
            <a:extLst>
              <a:ext uri="{FF2B5EF4-FFF2-40B4-BE49-F238E27FC236}">
                <a16:creationId xmlns:a16="http://schemas.microsoft.com/office/drawing/2014/main" id="{5BC3FB30-9F4B-E3FD-51AA-DA30D15668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744" y="-1"/>
            <a:ext cx="10885229" cy="6279555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4990438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4F19AF-41DA-D9BF-C81E-D22DC5EFCE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0F91C4-D1D7-1876-5DC3-294F282017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9973" y="104775"/>
            <a:ext cx="838202" cy="8382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3F41F55-33AC-ADEF-2A15-8D298CA0FA37}"/>
              </a:ext>
            </a:extLst>
          </p:cNvPr>
          <p:cNvSpPr/>
          <p:nvPr/>
        </p:nvSpPr>
        <p:spPr>
          <a:xfrm>
            <a:off x="0" y="6402010"/>
            <a:ext cx="12192000" cy="130870"/>
          </a:xfrm>
          <a:prstGeom prst="rect">
            <a:avLst/>
          </a:prstGeom>
          <a:solidFill>
            <a:srgbClr val="B02F7D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A diagram of a beam&#10;&#10;Description automatically generated">
            <a:extLst>
              <a:ext uri="{FF2B5EF4-FFF2-40B4-BE49-F238E27FC236}">
                <a16:creationId xmlns:a16="http://schemas.microsoft.com/office/drawing/2014/main" id="{65E38281-CA15-92B2-FB0C-DE862E8FF9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864" y="3844636"/>
            <a:ext cx="11881139" cy="1795896"/>
          </a:xfrm>
          <a:prstGeom prst="rect">
            <a:avLst/>
          </a:prstGeom>
        </p:spPr>
      </p:pic>
      <p:pic>
        <p:nvPicPr>
          <p:cNvPr id="11" name="Picture 10" descr="A diagram of a bridge&#10;&#10;Description automatically generated">
            <a:extLst>
              <a:ext uri="{FF2B5EF4-FFF2-40B4-BE49-F238E27FC236}">
                <a16:creationId xmlns:a16="http://schemas.microsoft.com/office/drawing/2014/main" id="{DF47FAD9-A518-DE7D-2AB8-703EE31827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05098"/>
            <a:ext cx="12192000" cy="206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5699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3F6576-D550-7601-94D2-B762EEAFC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3BED48-92B0-2F59-4369-08EAE25442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9973" y="104775"/>
            <a:ext cx="838202" cy="8382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32302E1-5E5C-92E2-B136-2A21C06922BB}"/>
              </a:ext>
            </a:extLst>
          </p:cNvPr>
          <p:cNvSpPr/>
          <p:nvPr/>
        </p:nvSpPr>
        <p:spPr>
          <a:xfrm>
            <a:off x="0" y="6402010"/>
            <a:ext cx="12192000" cy="130870"/>
          </a:xfrm>
          <a:prstGeom prst="rect">
            <a:avLst/>
          </a:prstGeom>
          <a:solidFill>
            <a:srgbClr val="B02F7D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E41CAB13-FAF1-BE5B-FDD8-A119120676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89" y="236146"/>
            <a:ext cx="7694199" cy="6459816"/>
          </a:xfrm>
          <a:prstGeom prst="rect">
            <a:avLst/>
          </a:prstGeom>
          <a:ln>
            <a:solidFill>
              <a:schemeClr val="bg1"/>
            </a:solidFill>
          </a:ln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04647FD3-C52F-0EB5-FFC4-A354E1DB05EB}"/>
              </a:ext>
            </a:extLst>
          </p:cNvPr>
          <p:cNvGrpSpPr/>
          <p:nvPr/>
        </p:nvGrpSpPr>
        <p:grpSpPr>
          <a:xfrm>
            <a:off x="1588817" y="936354"/>
            <a:ext cx="9187923" cy="4951462"/>
            <a:chOff x="2784868" y="1081038"/>
            <a:chExt cx="9187923" cy="4951462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F4D75D5E-DD4F-3BC5-03B8-A81C8B7D007D}"/>
                </a:ext>
              </a:extLst>
            </p:cNvPr>
            <p:cNvGrpSpPr/>
            <p:nvPr/>
          </p:nvGrpSpPr>
          <p:grpSpPr>
            <a:xfrm>
              <a:off x="2784868" y="1081038"/>
              <a:ext cx="5996462" cy="4951462"/>
              <a:chOff x="2784868" y="1081038"/>
              <a:chExt cx="5996462" cy="4951462"/>
            </a:xfrm>
          </p:grpSpPr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7050068F-3A2B-FA0F-1444-F38B5F25B903}"/>
                  </a:ext>
                </a:extLst>
              </p:cNvPr>
              <p:cNvSpPr/>
              <p:nvPr/>
            </p:nvSpPr>
            <p:spPr>
              <a:xfrm>
                <a:off x="4657725" y="1657350"/>
                <a:ext cx="702389" cy="2120900"/>
              </a:xfrm>
              <a:custGeom>
                <a:avLst/>
                <a:gdLst>
                  <a:gd name="connsiteX0" fmla="*/ 0 w 702389"/>
                  <a:gd name="connsiteY0" fmla="*/ 0 h 2120900"/>
                  <a:gd name="connsiteX1" fmla="*/ 444500 w 702389"/>
                  <a:gd name="connsiteY1" fmla="*/ 228600 h 2120900"/>
                  <a:gd name="connsiteX2" fmla="*/ 577850 w 702389"/>
                  <a:gd name="connsiteY2" fmla="*/ 260350 h 2120900"/>
                  <a:gd name="connsiteX3" fmla="*/ 695325 w 702389"/>
                  <a:gd name="connsiteY3" fmla="*/ 396875 h 2120900"/>
                  <a:gd name="connsiteX4" fmla="*/ 682625 w 702389"/>
                  <a:gd name="connsiteY4" fmla="*/ 584200 h 2120900"/>
                  <a:gd name="connsiteX5" fmla="*/ 628650 w 702389"/>
                  <a:gd name="connsiteY5" fmla="*/ 831850 h 2120900"/>
                  <a:gd name="connsiteX6" fmla="*/ 590550 w 702389"/>
                  <a:gd name="connsiteY6" fmla="*/ 1225550 h 2120900"/>
                  <a:gd name="connsiteX7" fmla="*/ 590550 w 702389"/>
                  <a:gd name="connsiteY7" fmla="*/ 1638300 h 2120900"/>
                  <a:gd name="connsiteX8" fmla="*/ 619125 w 702389"/>
                  <a:gd name="connsiteY8" fmla="*/ 1974850 h 2120900"/>
                  <a:gd name="connsiteX9" fmla="*/ 644525 w 702389"/>
                  <a:gd name="connsiteY9" fmla="*/ 2120900 h 2120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02389" h="2120900">
                    <a:moveTo>
                      <a:pt x="0" y="0"/>
                    </a:moveTo>
                    <a:cubicBezTo>
                      <a:pt x="174096" y="92604"/>
                      <a:pt x="348192" y="185208"/>
                      <a:pt x="444500" y="228600"/>
                    </a:cubicBezTo>
                    <a:cubicBezTo>
                      <a:pt x="540808" y="271992"/>
                      <a:pt x="536046" y="232304"/>
                      <a:pt x="577850" y="260350"/>
                    </a:cubicBezTo>
                    <a:cubicBezTo>
                      <a:pt x="619654" y="288396"/>
                      <a:pt x="677863" y="342900"/>
                      <a:pt x="695325" y="396875"/>
                    </a:cubicBezTo>
                    <a:cubicBezTo>
                      <a:pt x="712787" y="450850"/>
                      <a:pt x="693738" y="511704"/>
                      <a:pt x="682625" y="584200"/>
                    </a:cubicBezTo>
                    <a:cubicBezTo>
                      <a:pt x="671513" y="656696"/>
                      <a:pt x="643996" y="724958"/>
                      <a:pt x="628650" y="831850"/>
                    </a:cubicBezTo>
                    <a:cubicBezTo>
                      <a:pt x="613304" y="938742"/>
                      <a:pt x="596900" y="1091142"/>
                      <a:pt x="590550" y="1225550"/>
                    </a:cubicBezTo>
                    <a:cubicBezTo>
                      <a:pt x="584200" y="1359958"/>
                      <a:pt x="585788" y="1513417"/>
                      <a:pt x="590550" y="1638300"/>
                    </a:cubicBezTo>
                    <a:cubicBezTo>
                      <a:pt x="595312" y="1763183"/>
                      <a:pt x="610129" y="1894417"/>
                      <a:pt x="619125" y="1974850"/>
                    </a:cubicBezTo>
                    <a:cubicBezTo>
                      <a:pt x="628121" y="2055283"/>
                      <a:pt x="636323" y="2088091"/>
                      <a:pt x="644525" y="2120900"/>
                    </a:cubicBezTo>
                  </a:path>
                </a:pathLst>
              </a:custGeom>
              <a:noFill/>
              <a:ln w="571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6B25B945-2D2A-410C-4735-12E00A3E223B}"/>
                  </a:ext>
                </a:extLst>
              </p:cNvPr>
              <p:cNvSpPr/>
              <p:nvPr/>
            </p:nvSpPr>
            <p:spPr>
              <a:xfrm>
                <a:off x="2842452" y="1081038"/>
                <a:ext cx="1191386" cy="2443212"/>
              </a:xfrm>
              <a:custGeom>
                <a:avLst/>
                <a:gdLst>
                  <a:gd name="connsiteX0" fmla="*/ 1191386 w 1191386"/>
                  <a:gd name="connsiteY0" fmla="*/ 85775 h 2443212"/>
                  <a:gd name="connsiteX1" fmla="*/ 943736 w 1191386"/>
                  <a:gd name="connsiteY1" fmla="*/ 50 h 2443212"/>
                  <a:gd name="connsiteX2" fmla="*/ 267461 w 1191386"/>
                  <a:gd name="connsiteY2" fmla="*/ 76250 h 2443212"/>
                  <a:gd name="connsiteX3" fmla="*/ 86486 w 1191386"/>
                  <a:gd name="connsiteY3" fmla="*/ 252462 h 2443212"/>
                  <a:gd name="connsiteX4" fmla="*/ 10286 w 1191386"/>
                  <a:gd name="connsiteY4" fmla="*/ 571550 h 2443212"/>
                  <a:gd name="connsiteX5" fmla="*/ 761 w 1191386"/>
                  <a:gd name="connsiteY5" fmla="*/ 790625 h 2443212"/>
                  <a:gd name="connsiteX6" fmla="*/ 10286 w 1191386"/>
                  <a:gd name="connsiteY6" fmla="*/ 1124000 h 2443212"/>
                  <a:gd name="connsiteX7" fmla="*/ 53148 w 1191386"/>
                  <a:gd name="connsiteY7" fmla="*/ 1690737 h 2443212"/>
                  <a:gd name="connsiteX8" fmla="*/ 53148 w 1191386"/>
                  <a:gd name="connsiteY8" fmla="*/ 2166987 h 2443212"/>
                  <a:gd name="connsiteX9" fmla="*/ 48386 w 1191386"/>
                  <a:gd name="connsiteY9" fmla="*/ 2443212 h 2443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91386" h="2443212">
                    <a:moveTo>
                      <a:pt x="1191386" y="85775"/>
                    </a:moveTo>
                    <a:cubicBezTo>
                      <a:pt x="1144554" y="43706"/>
                      <a:pt x="1097723" y="1637"/>
                      <a:pt x="943736" y="50"/>
                    </a:cubicBezTo>
                    <a:cubicBezTo>
                      <a:pt x="789749" y="-1537"/>
                      <a:pt x="410336" y="34181"/>
                      <a:pt x="267461" y="76250"/>
                    </a:cubicBezTo>
                    <a:cubicBezTo>
                      <a:pt x="124586" y="118319"/>
                      <a:pt x="129348" y="169912"/>
                      <a:pt x="86486" y="252462"/>
                    </a:cubicBezTo>
                    <a:cubicBezTo>
                      <a:pt x="43624" y="335012"/>
                      <a:pt x="24573" y="481856"/>
                      <a:pt x="10286" y="571550"/>
                    </a:cubicBezTo>
                    <a:cubicBezTo>
                      <a:pt x="-4001" y="661244"/>
                      <a:pt x="761" y="698550"/>
                      <a:pt x="761" y="790625"/>
                    </a:cubicBezTo>
                    <a:cubicBezTo>
                      <a:pt x="761" y="882700"/>
                      <a:pt x="1555" y="973981"/>
                      <a:pt x="10286" y="1124000"/>
                    </a:cubicBezTo>
                    <a:cubicBezTo>
                      <a:pt x="19017" y="1274019"/>
                      <a:pt x="46004" y="1516906"/>
                      <a:pt x="53148" y="1690737"/>
                    </a:cubicBezTo>
                    <a:cubicBezTo>
                      <a:pt x="60292" y="1864568"/>
                      <a:pt x="53942" y="2041575"/>
                      <a:pt x="53148" y="2166987"/>
                    </a:cubicBezTo>
                    <a:cubicBezTo>
                      <a:pt x="52354" y="2292399"/>
                      <a:pt x="50370" y="2367805"/>
                      <a:pt x="48386" y="2443212"/>
                    </a:cubicBezTo>
                  </a:path>
                </a:pathLst>
              </a:custGeom>
              <a:noFill/>
              <a:ln w="571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B829DED9-B724-8562-9DD0-4EE65723F997}"/>
                  </a:ext>
                </a:extLst>
              </p:cNvPr>
              <p:cNvSpPr/>
              <p:nvPr/>
            </p:nvSpPr>
            <p:spPr>
              <a:xfrm>
                <a:off x="5779294" y="1812131"/>
                <a:ext cx="2038350" cy="242492"/>
              </a:xfrm>
              <a:custGeom>
                <a:avLst/>
                <a:gdLst>
                  <a:gd name="connsiteX0" fmla="*/ 0 w 2038350"/>
                  <a:gd name="connsiteY0" fmla="*/ 190500 h 242492"/>
                  <a:gd name="connsiteX1" fmla="*/ 128587 w 2038350"/>
                  <a:gd name="connsiteY1" fmla="*/ 166688 h 242492"/>
                  <a:gd name="connsiteX2" fmla="*/ 621506 w 2038350"/>
                  <a:gd name="connsiteY2" fmla="*/ 230982 h 242492"/>
                  <a:gd name="connsiteX3" fmla="*/ 1038225 w 2038350"/>
                  <a:gd name="connsiteY3" fmla="*/ 238125 h 242492"/>
                  <a:gd name="connsiteX4" fmla="*/ 1419225 w 2038350"/>
                  <a:gd name="connsiteY4" fmla="*/ 183357 h 242492"/>
                  <a:gd name="connsiteX5" fmla="*/ 2038350 w 2038350"/>
                  <a:gd name="connsiteY5" fmla="*/ 0 h 242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38350" h="242492">
                    <a:moveTo>
                      <a:pt x="0" y="190500"/>
                    </a:moveTo>
                    <a:cubicBezTo>
                      <a:pt x="12501" y="175220"/>
                      <a:pt x="25003" y="159941"/>
                      <a:pt x="128587" y="166688"/>
                    </a:cubicBezTo>
                    <a:cubicBezTo>
                      <a:pt x="232171" y="173435"/>
                      <a:pt x="469900" y="219076"/>
                      <a:pt x="621506" y="230982"/>
                    </a:cubicBezTo>
                    <a:cubicBezTo>
                      <a:pt x="773112" y="242888"/>
                      <a:pt x="905272" y="246063"/>
                      <a:pt x="1038225" y="238125"/>
                    </a:cubicBezTo>
                    <a:cubicBezTo>
                      <a:pt x="1171178" y="230188"/>
                      <a:pt x="1252538" y="223045"/>
                      <a:pt x="1419225" y="183357"/>
                    </a:cubicBezTo>
                    <a:cubicBezTo>
                      <a:pt x="1585913" y="143669"/>
                      <a:pt x="1812131" y="71834"/>
                      <a:pt x="2038350" y="0"/>
                    </a:cubicBezTo>
                  </a:path>
                </a:pathLst>
              </a:custGeom>
              <a:noFill/>
              <a:ln w="571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6C1F1F7A-E94B-1275-1815-FA6C91E2CBCE}"/>
                  </a:ext>
                </a:extLst>
              </p:cNvPr>
              <p:cNvSpPr/>
              <p:nvPr/>
            </p:nvSpPr>
            <p:spPr>
              <a:xfrm>
                <a:off x="2784868" y="3879850"/>
                <a:ext cx="1526782" cy="1853821"/>
              </a:xfrm>
              <a:custGeom>
                <a:avLst/>
                <a:gdLst>
                  <a:gd name="connsiteX0" fmla="*/ 78982 w 1526782"/>
                  <a:gd name="connsiteY0" fmla="*/ 0 h 1853821"/>
                  <a:gd name="connsiteX1" fmla="*/ 9132 w 1526782"/>
                  <a:gd name="connsiteY1" fmla="*/ 869950 h 1853821"/>
                  <a:gd name="connsiteX2" fmla="*/ 9132 w 1526782"/>
                  <a:gd name="connsiteY2" fmla="*/ 1314450 h 1853821"/>
                  <a:gd name="connsiteX3" fmla="*/ 85332 w 1526782"/>
                  <a:gd name="connsiteY3" fmla="*/ 1625600 h 1853821"/>
                  <a:gd name="connsiteX4" fmla="*/ 453632 w 1526782"/>
                  <a:gd name="connsiteY4" fmla="*/ 1847850 h 1853821"/>
                  <a:gd name="connsiteX5" fmla="*/ 1088632 w 1526782"/>
                  <a:gd name="connsiteY5" fmla="*/ 1784350 h 1853821"/>
                  <a:gd name="connsiteX6" fmla="*/ 1526782 w 1526782"/>
                  <a:gd name="connsiteY6" fmla="*/ 1720850 h 1853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6782" h="1853821">
                    <a:moveTo>
                      <a:pt x="78982" y="0"/>
                    </a:moveTo>
                    <a:cubicBezTo>
                      <a:pt x="49878" y="325437"/>
                      <a:pt x="20774" y="650875"/>
                      <a:pt x="9132" y="869950"/>
                    </a:cubicBezTo>
                    <a:cubicBezTo>
                      <a:pt x="-2510" y="1089025"/>
                      <a:pt x="-3568" y="1188508"/>
                      <a:pt x="9132" y="1314450"/>
                    </a:cubicBezTo>
                    <a:cubicBezTo>
                      <a:pt x="21832" y="1440392"/>
                      <a:pt x="11249" y="1536700"/>
                      <a:pt x="85332" y="1625600"/>
                    </a:cubicBezTo>
                    <a:cubicBezTo>
                      <a:pt x="159415" y="1714500"/>
                      <a:pt x="286415" y="1821392"/>
                      <a:pt x="453632" y="1847850"/>
                    </a:cubicBezTo>
                    <a:cubicBezTo>
                      <a:pt x="620849" y="1874308"/>
                      <a:pt x="909774" y="1805517"/>
                      <a:pt x="1088632" y="1784350"/>
                    </a:cubicBezTo>
                    <a:cubicBezTo>
                      <a:pt x="1267490" y="1763183"/>
                      <a:pt x="1397136" y="1742016"/>
                      <a:pt x="1526782" y="1720850"/>
                    </a:cubicBezTo>
                  </a:path>
                </a:pathLst>
              </a:custGeom>
              <a:noFill/>
              <a:ln w="571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7072CC47-262C-AE8D-EEED-F9DD318BC073}"/>
                  </a:ext>
                </a:extLst>
              </p:cNvPr>
              <p:cNvSpPr/>
              <p:nvPr/>
            </p:nvSpPr>
            <p:spPr>
              <a:xfrm>
                <a:off x="4707731" y="4217194"/>
                <a:ext cx="1045626" cy="1390142"/>
              </a:xfrm>
              <a:custGeom>
                <a:avLst/>
                <a:gdLst>
                  <a:gd name="connsiteX0" fmla="*/ 671513 w 1045626"/>
                  <a:gd name="connsiteY0" fmla="*/ 0 h 1390142"/>
                  <a:gd name="connsiteX1" fmla="*/ 812007 w 1045626"/>
                  <a:gd name="connsiteY1" fmla="*/ 600075 h 1390142"/>
                  <a:gd name="connsiteX2" fmla="*/ 1038225 w 1045626"/>
                  <a:gd name="connsiteY2" fmla="*/ 1183481 h 1390142"/>
                  <a:gd name="connsiteX3" fmla="*/ 892969 w 1045626"/>
                  <a:gd name="connsiteY3" fmla="*/ 1381125 h 1390142"/>
                  <a:gd name="connsiteX4" fmla="*/ 0 w 1045626"/>
                  <a:gd name="connsiteY4" fmla="*/ 1338262 h 1390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5626" h="1390142">
                    <a:moveTo>
                      <a:pt x="671513" y="0"/>
                    </a:moveTo>
                    <a:cubicBezTo>
                      <a:pt x="711200" y="201414"/>
                      <a:pt x="750888" y="402828"/>
                      <a:pt x="812007" y="600075"/>
                    </a:cubicBezTo>
                    <a:cubicBezTo>
                      <a:pt x="873126" y="797322"/>
                      <a:pt x="1024731" y="1053306"/>
                      <a:pt x="1038225" y="1183481"/>
                    </a:cubicBezTo>
                    <a:cubicBezTo>
                      <a:pt x="1051719" y="1313656"/>
                      <a:pt x="1066007" y="1355328"/>
                      <a:pt x="892969" y="1381125"/>
                    </a:cubicBezTo>
                    <a:cubicBezTo>
                      <a:pt x="719931" y="1406922"/>
                      <a:pt x="359965" y="1372592"/>
                      <a:pt x="0" y="1338262"/>
                    </a:cubicBezTo>
                  </a:path>
                </a:pathLst>
              </a:custGeom>
              <a:noFill/>
              <a:ln w="571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23406E17-8285-D3F0-EF94-A5A37A2A0CFC}"/>
                  </a:ext>
                </a:extLst>
              </p:cNvPr>
              <p:cNvSpPr/>
              <p:nvPr/>
            </p:nvSpPr>
            <p:spPr>
              <a:xfrm>
                <a:off x="6038850" y="5835650"/>
                <a:ext cx="1200150" cy="196850"/>
              </a:xfrm>
              <a:custGeom>
                <a:avLst/>
                <a:gdLst>
                  <a:gd name="connsiteX0" fmla="*/ 0 w 1200150"/>
                  <a:gd name="connsiteY0" fmla="*/ 0 h 196850"/>
                  <a:gd name="connsiteX1" fmla="*/ 222250 w 1200150"/>
                  <a:gd name="connsiteY1" fmla="*/ 127000 h 196850"/>
                  <a:gd name="connsiteX2" fmla="*/ 698500 w 1200150"/>
                  <a:gd name="connsiteY2" fmla="*/ 177800 h 196850"/>
                  <a:gd name="connsiteX3" fmla="*/ 1200150 w 1200150"/>
                  <a:gd name="connsiteY3" fmla="*/ 196850 h 196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0150" h="196850">
                    <a:moveTo>
                      <a:pt x="0" y="0"/>
                    </a:moveTo>
                    <a:cubicBezTo>
                      <a:pt x="52916" y="48683"/>
                      <a:pt x="105833" y="97367"/>
                      <a:pt x="222250" y="127000"/>
                    </a:cubicBezTo>
                    <a:cubicBezTo>
                      <a:pt x="338667" y="156633"/>
                      <a:pt x="535517" y="166158"/>
                      <a:pt x="698500" y="177800"/>
                    </a:cubicBezTo>
                    <a:cubicBezTo>
                      <a:pt x="861483" y="189442"/>
                      <a:pt x="1030816" y="193146"/>
                      <a:pt x="1200150" y="196850"/>
                    </a:cubicBezTo>
                  </a:path>
                </a:pathLst>
              </a:custGeom>
              <a:noFill/>
              <a:ln w="571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7A009AB3-04B4-437E-1FEB-9A08EEEE2662}"/>
                  </a:ext>
                </a:extLst>
              </p:cNvPr>
              <p:cNvSpPr/>
              <p:nvPr/>
            </p:nvSpPr>
            <p:spPr>
              <a:xfrm>
                <a:off x="7581900" y="4635500"/>
                <a:ext cx="1199430" cy="1301750"/>
              </a:xfrm>
              <a:custGeom>
                <a:avLst/>
                <a:gdLst>
                  <a:gd name="connsiteX0" fmla="*/ 1181100 w 1199430"/>
                  <a:gd name="connsiteY0" fmla="*/ 0 h 1301750"/>
                  <a:gd name="connsiteX1" fmla="*/ 1181100 w 1199430"/>
                  <a:gd name="connsiteY1" fmla="*/ 342900 h 1301750"/>
                  <a:gd name="connsiteX2" fmla="*/ 990600 w 1199430"/>
                  <a:gd name="connsiteY2" fmla="*/ 711200 h 1301750"/>
                  <a:gd name="connsiteX3" fmla="*/ 387350 w 1199430"/>
                  <a:gd name="connsiteY3" fmla="*/ 1143000 h 1301750"/>
                  <a:gd name="connsiteX4" fmla="*/ 0 w 1199430"/>
                  <a:gd name="connsiteY4" fmla="*/ 1301750 h 130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9430" h="1301750">
                    <a:moveTo>
                      <a:pt x="1181100" y="0"/>
                    </a:moveTo>
                    <a:cubicBezTo>
                      <a:pt x="1196975" y="112183"/>
                      <a:pt x="1212850" y="224367"/>
                      <a:pt x="1181100" y="342900"/>
                    </a:cubicBezTo>
                    <a:cubicBezTo>
                      <a:pt x="1149350" y="461433"/>
                      <a:pt x="1122892" y="577850"/>
                      <a:pt x="990600" y="711200"/>
                    </a:cubicBezTo>
                    <a:cubicBezTo>
                      <a:pt x="858308" y="844550"/>
                      <a:pt x="552450" y="1044575"/>
                      <a:pt x="387350" y="1143000"/>
                    </a:cubicBezTo>
                    <a:cubicBezTo>
                      <a:pt x="222250" y="1241425"/>
                      <a:pt x="111125" y="1271587"/>
                      <a:pt x="0" y="1301750"/>
                    </a:cubicBezTo>
                  </a:path>
                </a:pathLst>
              </a:custGeom>
              <a:noFill/>
              <a:ln w="571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</p:grpSp>
        <p:sp>
          <p:nvSpPr>
            <p:cNvPr id="65" name="TextBox 1">
              <a:extLst>
                <a:ext uri="{FF2B5EF4-FFF2-40B4-BE49-F238E27FC236}">
                  <a16:creationId xmlns:a16="http://schemas.microsoft.com/office/drawing/2014/main" id="{95AF0FE3-50BE-5397-390C-CAE44DB4DDE2}"/>
                </a:ext>
              </a:extLst>
            </p:cNvPr>
            <p:cNvSpPr txBox="1"/>
            <p:nvPr/>
          </p:nvSpPr>
          <p:spPr>
            <a:xfrm>
              <a:off x="9544050" y="1525559"/>
              <a:ext cx="24287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Swales for conveyance only – no attenuation</a:t>
              </a:r>
              <a:endParaRPr lang="en-GB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6A2945F-87C2-E32E-8936-5601E82CE092}"/>
              </a:ext>
            </a:extLst>
          </p:cNvPr>
          <p:cNvGrpSpPr/>
          <p:nvPr/>
        </p:nvGrpSpPr>
        <p:grpSpPr>
          <a:xfrm>
            <a:off x="2454388" y="1859460"/>
            <a:ext cx="8322352" cy="3424573"/>
            <a:chOff x="3650439" y="2004144"/>
            <a:chExt cx="8322352" cy="3424573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F68E968-ABF9-F1A5-D506-B790DAF371ED}"/>
                </a:ext>
              </a:extLst>
            </p:cNvPr>
            <p:cNvGrpSpPr/>
            <p:nvPr/>
          </p:nvGrpSpPr>
          <p:grpSpPr>
            <a:xfrm>
              <a:off x="3650439" y="2004144"/>
              <a:ext cx="5187451" cy="3424573"/>
              <a:chOff x="3650439" y="2004144"/>
              <a:chExt cx="5187451" cy="3424573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4171FBBC-5AEF-0711-864E-6CA876BFBAF0}"/>
                  </a:ext>
                </a:extLst>
              </p:cNvPr>
              <p:cNvSpPr/>
              <p:nvPr/>
            </p:nvSpPr>
            <p:spPr>
              <a:xfrm rot="391710">
                <a:off x="3650439" y="3780132"/>
                <a:ext cx="1637894" cy="143316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6C85753F-746E-DC52-811F-053E678971E7}"/>
                  </a:ext>
                </a:extLst>
              </p:cNvPr>
              <p:cNvSpPr/>
              <p:nvPr/>
            </p:nvSpPr>
            <p:spPr>
              <a:xfrm rot="20310758">
                <a:off x="4171895" y="4159511"/>
                <a:ext cx="160255" cy="1269206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1E08A85D-408B-7CB2-52CD-9967EE7BCAA7}"/>
                  </a:ext>
                </a:extLst>
              </p:cNvPr>
              <p:cNvSpPr/>
              <p:nvPr/>
            </p:nvSpPr>
            <p:spPr>
              <a:xfrm rot="20693043">
                <a:off x="8724768" y="2004144"/>
                <a:ext cx="113122" cy="187207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</p:grpSp>
        <p:sp>
          <p:nvSpPr>
            <p:cNvPr id="60" name="TextBox 2">
              <a:extLst>
                <a:ext uri="{FF2B5EF4-FFF2-40B4-BE49-F238E27FC236}">
                  <a16:creationId xmlns:a16="http://schemas.microsoft.com/office/drawing/2014/main" id="{63DD043B-6684-76EF-6912-0AB5CCCA236C}"/>
                </a:ext>
              </a:extLst>
            </p:cNvPr>
            <p:cNvSpPr txBox="1"/>
            <p:nvPr/>
          </p:nvSpPr>
          <p:spPr>
            <a:xfrm>
              <a:off x="9544050" y="2276456"/>
              <a:ext cx="24287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Cellular storage</a:t>
              </a:r>
              <a:endParaRPr lang="en-GB" dirty="0"/>
            </a:p>
          </p:txBody>
        </p:sp>
      </p:grpSp>
      <p:sp>
        <p:nvSpPr>
          <p:cNvPr id="56" name="TextBox 3">
            <a:extLst>
              <a:ext uri="{FF2B5EF4-FFF2-40B4-BE49-F238E27FC236}">
                <a16:creationId xmlns:a16="http://schemas.microsoft.com/office/drawing/2014/main" id="{67D2FF1D-8DA6-1B8A-1B1A-AF9B08558D4F}"/>
              </a:ext>
            </a:extLst>
          </p:cNvPr>
          <p:cNvSpPr txBox="1"/>
          <p:nvPr/>
        </p:nvSpPr>
        <p:spPr>
          <a:xfrm>
            <a:off x="8347999" y="2605670"/>
            <a:ext cx="24287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No use of landscape apart from ponds – still deep</a:t>
            </a:r>
            <a:endParaRPr lang="en-GB" dirty="0"/>
          </a:p>
        </p:txBody>
      </p:sp>
      <p:sp>
        <p:nvSpPr>
          <p:cNvPr id="57" name="TextBox 5">
            <a:extLst>
              <a:ext uri="{FF2B5EF4-FFF2-40B4-BE49-F238E27FC236}">
                <a16:creationId xmlns:a16="http://schemas.microsoft.com/office/drawing/2014/main" id="{6120EB8B-1C62-C21C-DDFA-5594AA6A8F51}"/>
              </a:ext>
            </a:extLst>
          </p:cNvPr>
          <p:cNvSpPr txBox="1"/>
          <p:nvPr/>
        </p:nvSpPr>
        <p:spPr>
          <a:xfrm>
            <a:off x="8347999" y="3633566"/>
            <a:ext cx="24287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Limited by assumptions as to adoptability by Highways / UU (and no time/scope to enter into discussions with them)</a:t>
            </a:r>
            <a:endParaRPr lang="en-GB" dirty="0"/>
          </a:p>
        </p:txBody>
      </p:sp>
      <p:sp>
        <p:nvSpPr>
          <p:cNvPr id="58" name="TextBox 6">
            <a:extLst>
              <a:ext uri="{FF2B5EF4-FFF2-40B4-BE49-F238E27FC236}">
                <a16:creationId xmlns:a16="http://schemas.microsoft.com/office/drawing/2014/main" id="{3C80CE11-9CBD-C4F3-A98B-6357B230BDD1}"/>
              </a:ext>
            </a:extLst>
          </p:cNvPr>
          <p:cNvSpPr txBox="1"/>
          <p:nvPr/>
        </p:nvSpPr>
        <p:spPr>
          <a:xfrm>
            <a:off x="8347999" y="5496605"/>
            <a:ext cx="2428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Time to give up?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8793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9D4D26-D047-C647-836D-2813AF2C31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8" t="2028" b="676"/>
          <a:stretch/>
        </p:blipFill>
        <p:spPr>
          <a:xfrm>
            <a:off x="0" y="51114"/>
            <a:ext cx="12066608" cy="68097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6EE76D-7FD6-B708-8EF2-D08DF569B7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9973" y="104775"/>
            <a:ext cx="838202" cy="83820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36A8A16-354C-DD8F-2A5C-537BFAF4C1E8}"/>
              </a:ext>
            </a:extLst>
          </p:cNvPr>
          <p:cNvGrpSpPr/>
          <p:nvPr/>
        </p:nvGrpSpPr>
        <p:grpSpPr>
          <a:xfrm>
            <a:off x="233363" y="232292"/>
            <a:ext cx="1566863" cy="1177408"/>
            <a:chOff x="233363" y="232292"/>
            <a:chExt cx="1566863" cy="1177408"/>
          </a:xfrm>
          <a:solidFill>
            <a:schemeClr val="accent1"/>
          </a:solidFill>
        </p:grpSpPr>
        <p:sp>
          <p:nvSpPr>
            <p:cNvPr id="25" name="TextBox 5">
              <a:extLst>
                <a:ext uri="{FF2B5EF4-FFF2-40B4-BE49-F238E27FC236}">
                  <a16:creationId xmlns:a16="http://schemas.microsoft.com/office/drawing/2014/main" id="{0D935CBC-D516-D3DF-51EA-C15F52AB5A34}"/>
                </a:ext>
              </a:extLst>
            </p:cNvPr>
            <p:cNvSpPr txBox="1"/>
            <p:nvPr/>
          </p:nvSpPr>
          <p:spPr>
            <a:xfrm>
              <a:off x="233363" y="232292"/>
              <a:ext cx="1333500" cy="646331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dirty="0">
                  <a:solidFill>
                    <a:schemeClr val="bg1"/>
                  </a:solidFill>
                </a:rPr>
                <a:t>Swales with attenuation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CD1AB5D1-CD74-6D0F-F856-8C20387C010E}"/>
                </a:ext>
              </a:extLst>
            </p:cNvPr>
            <p:cNvCxnSpPr/>
            <p:nvPr/>
          </p:nvCxnSpPr>
          <p:spPr>
            <a:xfrm>
              <a:off x="1566863" y="878623"/>
              <a:ext cx="233363" cy="531077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DE8F9D8-DD1F-F288-C8B4-234E39B8DF54}"/>
              </a:ext>
            </a:extLst>
          </p:cNvPr>
          <p:cNvGrpSpPr/>
          <p:nvPr/>
        </p:nvGrpSpPr>
        <p:grpSpPr>
          <a:xfrm>
            <a:off x="2686050" y="47626"/>
            <a:ext cx="3516625" cy="5448299"/>
            <a:chOff x="2686050" y="47626"/>
            <a:chExt cx="3516625" cy="5448299"/>
          </a:xfrm>
          <a:solidFill>
            <a:schemeClr val="accent1"/>
          </a:solidFill>
        </p:grpSpPr>
        <p:sp>
          <p:nvSpPr>
            <p:cNvPr id="20" name="TextBox 4">
              <a:extLst>
                <a:ext uri="{FF2B5EF4-FFF2-40B4-BE49-F238E27FC236}">
                  <a16:creationId xmlns:a16="http://schemas.microsoft.com/office/drawing/2014/main" id="{C7943BFB-3A07-1299-FE63-FF3FBF7898E2}"/>
                </a:ext>
              </a:extLst>
            </p:cNvPr>
            <p:cNvSpPr txBox="1"/>
            <p:nvPr/>
          </p:nvSpPr>
          <p:spPr>
            <a:xfrm>
              <a:off x="3286124" y="47626"/>
              <a:ext cx="2916551" cy="923330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dirty="0">
                  <a:solidFill>
                    <a:schemeClr val="bg1"/>
                  </a:solidFill>
                </a:rPr>
                <a:t>Shallow highway crossings allows connections between plots + highway swales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B8E76B6-A63A-088C-FCFF-DF56C8F80A20}"/>
                </a:ext>
              </a:extLst>
            </p:cNvPr>
            <p:cNvCxnSpPr/>
            <p:nvPr/>
          </p:nvCxnSpPr>
          <p:spPr>
            <a:xfrm flipH="1">
              <a:off x="2686050" y="970956"/>
              <a:ext cx="600075" cy="438744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860F79C9-382B-599E-783B-E80263E6E47B}"/>
                </a:ext>
              </a:extLst>
            </p:cNvPr>
            <p:cNvCxnSpPr>
              <a:cxnSpLocks/>
              <a:stCxn id="5" idx="2"/>
            </p:cNvCxnSpPr>
            <p:nvPr/>
          </p:nvCxnSpPr>
          <p:spPr>
            <a:xfrm flipH="1">
              <a:off x="4676775" y="970956"/>
              <a:ext cx="67625" cy="1115019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E79EE680-1FF2-0E61-4E20-6A7376D73E10}"/>
                </a:ext>
              </a:extLst>
            </p:cNvPr>
            <p:cNvCxnSpPr>
              <a:cxnSpLocks/>
            </p:cNvCxnSpPr>
            <p:nvPr/>
          </p:nvCxnSpPr>
          <p:spPr>
            <a:xfrm>
              <a:off x="3971925" y="970956"/>
              <a:ext cx="0" cy="3062882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813B7F44-D629-DA28-EA48-3A8B84234649}"/>
                </a:ext>
              </a:extLst>
            </p:cNvPr>
            <p:cNvCxnSpPr/>
            <p:nvPr/>
          </p:nvCxnSpPr>
          <p:spPr>
            <a:xfrm>
              <a:off x="4248150" y="970956"/>
              <a:ext cx="133350" cy="4524969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06E6FD4-E51E-0E48-DCCB-8F2B3352605E}"/>
              </a:ext>
            </a:extLst>
          </p:cNvPr>
          <p:cNvGrpSpPr/>
          <p:nvPr/>
        </p:nvGrpSpPr>
        <p:grpSpPr>
          <a:xfrm>
            <a:off x="6896100" y="2189382"/>
            <a:ext cx="2124075" cy="646331"/>
            <a:chOff x="6896100" y="2189382"/>
            <a:chExt cx="2124075" cy="646331"/>
          </a:xfrm>
          <a:solidFill>
            <a:schemeClr val="accent1"/>
          </a:solidFill>
        </p:grpSpPr>
        <p:sp>
          <p:nvSpPr>
            <p:cNvPr id="18" name="TextBox 7">
              <a:extLst>
                <a:ext uri="{FF2B5EF4-FFF2-40B4-BE49-F238E27FC236}">
                  <a16:creationId xmlns:a16="http://schemas.microsoft.com/office/drawing/2014/main" id="{495E44B5-ACD9-F223-DC95-7AF67F205959}"/>
                </a:ext>
              </a:extLst>
            </p:cNvPr>
            <p:cNvSpPr txBox="1"/>
            <p:nvPr/>
          </p:nvSpPr>
          <p:spPr>
            <a:xfrm>
              <a:off x="7815263" y="2189382"/>
              <a:ext cx="1204912" cy="646331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dirty="0">
                  <a:solidFill>
                    <a:schemeClr val="bg1"/>
                  </a:solidFill>
                </a:rPr>
                <a:t>Permeable paving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8F2B767D-CC81-4FF4-763A-32C80506ABF4}"/>
                </a:ext>
              </a:extLst>
            </p:cNvPr>
            <p:cNvCxnSpPr>
              <a:stCxn id="8" idx="1"/>
            </p:cNvCxnSpPr>
            <p:nvPr/>
          </p:nvCxnSpPr>
          <p:spPr>
            <a:xfrm flipH="1" flipV="1">
              <a:off x="6896100" y="2512547"/>
              <a:ext cx="919163" cy="1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8B25FEE-BD05-5BF0-8CAC-B7EA168DDECD}"/>
              </a:ext>
            </a:extLst>
          </p:cNvPr>
          <p:cNvGrpSpPr/>
          <p:nvPr/>
        </p:nvGrpSpPr>
        <p:grpSpPr>
          <a:xfrm>
            <a:off x="5600700" y="3738726"/>
            <a:ext cx="3419475" cy="1898198"/>
            <a:chOff x="5600700" y="3738726"/>
            <a:chExt cx="3333649" cy="2310976"/>
          </a:xfrm>
          <a:solidFill>
            <a:schemeClr val="accent1"/>
          </a:solidFill>
        </p:grpSpPr>
        <p:sp>
          <p:nvSpPr>
            <p:cNvPr id="16" name="TextBox 8">
              <a:extLst>
                <a:ext uri="{FF2B5EF4-FFF2-40B4-BE49-F238E27FC236}">
                  <a16:creationId xmlns:a16="http://schemas.microsoft.com/office/drawing/2014/main" id="{2E547182-BD56-16A4-7EDC-F314753A7270}"/>
                </a:ext>
              </a:extLst>
            </p:cNvPr>
            <p:cNvSpPr txBox="1"/>
            <p:nvPr/>
          </p:nvSpPr>
          <p:spPr>
            <a:xfrm>
              <a:off x="7596087" y="4572374"/>
              <a:ext cx="1338262" cy="1477328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dirty="0">
                  <a:solidFill>
                    <a:schemeClr val="bg1"/>
                  </a:solidFill>
                </a:rPr>
                <a:t>Shallow-edge ponds with defined levels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8143162-D772-A129-9B34-B7653D99707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600700" y="3738726"/>
              <a:ext cx="1995387" cy="833648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68EE0D2-0D57-4935-7DF7-FB605C965C4F}"/>
              </a:ext>
            </a:extLst>
          </p:cNvPr>
          <p:cNvGrpSpPr/>
          <p:nvPr/>
        </p:nvGrpSpPr>
        <p:grpSpPr>
          <a:xfrm>
            <a:off x="233363" y="3895725"/>
            <a:ext cx="2033587" cy="2564548"/>
            <a:chOff x="233363" y="3895725"/>
            <a:chExt cx="2033587" cy="2564548"/>
          </a:xfrm>
          <a:solidFill>
            <a:schemeClr val="accent1"/>
          </a:solidFill>
        </p:grpSpPr>
        <p:sp>
          <p:nvSpPr>
            <p:cNvPr id="14" name="TextBox 6">
              <a:extLst>
                <a:ext uri="{FF2B5EF4-FFF2-40B4-BE49-F238E27FC236}">
                  <a16:creationId xmlns:a16="http://schemas.microsoft.com/office/drawing/2014/main" id="{EB5611EC-87BD-5DFD-EDE4-5342481D469E}"/>
                </a:ext>
              </a:extLst>
            </p:cNvPr>
            <p:cNvSpPr txBox="1"/>
            <p:nvPr/>
          </p:nvSpPr>
          <p:spPr>
            <a:xfrm>
              <a:off x="233363" y="5813942"/>
              <a:ext cx="1333500" cy="646331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dirty="0">
                  <a:solidFill>
                    <a:schemeClr val="bg1"/>
                  </a:solidFill>
                </a:rPr>
                <a:t>Use of landscape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2C53BC36-5D3B-F0D5-7CCF-266AD820C6D5}"/>
                </a:ext>
              </a:extLst>
            </p:cNvPr>
            <p:cNvCxnSpPr/>
            <p:nvPr/>
          </p:nvCxnSpPr>
          <p:spPr>
            <a:xfrm flipV="1">
              <a:off x="1566863" y="3895725"/>
              <a:ext cx="700087" cy="1918217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26">
            <a:extLst>
              <a:ext uri="{FF2B5EF4-FFF2-40B4-BE49-F238E27FC236}">
                <a16:creationId xmlns:a16="http://schemas.microsoft.com/office/drawing/2014/main" id="{2B5D6D64-45A4-AB06-D3B7-4B5282E2F2E8}"/>
              </a:ext>
            </a:extLst>
          </p:cNvPr>
          <p:cNvSpPr txBox="1"/>
          <p:nvPr/>
        </p:nvSpPr>
        <p:spPr>
          <a:xfrm>
            <a:off x="7815263" y="264887"/>
            <a:ext cx="1204912" cy="369332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Contours!</a:t>
            </a:r>
          </a:p>
        </p:txBody>
      </p:sp>
    </p:spTree>
    <p:extLst>
      <p:ext uri="{BB962C8B-B14F-4D97-AF65-F5344CB8AC3E}">
        <p14:creationId xmlns:p14="http://schemas.microsoft.com/office/powerpoint/2010/main" val="424669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6EE76D-7FD6-B708-8EF2-D08DF569B7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9973" y="104775"/>
            <a:ext cx="838202" cy="8382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2C8A471-F636-BC6C-CABC-849516816602}"/>
              </a:ext>
            </a:extLst>
          </p:cNvPr>
          <p:cNvSpPr/>
          <p:nvPr/>
        </p:nvSpPr>
        <p:spPr>
          <a:xfrm>
            <a:off x="0" y="6402010"/>
            <a:ext cx="12192000" cy="130870"/>
          </a:xfrm>
          <a:prstGeom prst="rect">
            <a:avLst/>
          </a:prstGeom>
          <a:solidFill>
            <a:srgbClr val="B02F7D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47C18D6-DE71-A772-4958-9314EEBBAE64}"/>
              </a:ext>
            </a:extLst>
          </p:cNvPr>
          <p:cNvSpPr txBox="1">
            <a:spLocks/>
          </p:cNvSpPr>
          <p:nvPr/>
        </p:nvSpPr>
        <p:spPr>
          <a:xfrm>
            <a:off x="294244" y="325120"/>
            <a:ext cx="4557156" cy="750316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9FD535"/>
                </a:solidFill>
                <a:ea typeface="Calibri Light"/>
                <a:cs typeface="Calibri Light"/>
              </a:rPr>
              <a:t>Key Principles: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38ACAC18-AA5F-B370-466F-D4B7FA1A0D7E}"/>
              </a:ext>
            </a:extLst>
          </p:cNvPr>
          <p:cNvSpPr txBox="1"/>
          <p:nvPr/>
        </p:nvSpPr>
        <p:spPr>
          <a:xfrm>
            <a:off x="371975" y="699336"/>
            <a:ext cx="10972800" cy="53399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800" b="1" dirty="0">
              <a:effectLst/>
              <a:latin typeface="Calibri"/>
              <a:ea typeface="Calibri" panose="020F0502020204030204" pitchFamily="34" charset="0"/>
              <a:cs typeface="Arial"/>
            </a:endParaRPr>
          </a:p>
          <a:p>
            <a:endParaRPr lang="en-GB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700" dirty="0">
                <a:effectLst/>
                <a:latin typeface="Calibri"/>
                <a:ea typeface="Calibri"/>
                <a:cs typeface="Arial"/>
              </a:rPr>
              <a:t>Keeping water at, or as close to, the surface as possible, with shallow sides-slopes and depths for maximum safety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endParaRPr lang="en-GB" sz="1700" dirty="0">
              <a:latin typeface="Calibri"/>
              <a:ea typeface="Calibri"/>
              <a:cs typeface="Arial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700" dirty="0">
                <a:effectLst/>
                <a:latin typeface="Calibri"/>
                <a:ea typeface="Calibri"/>
                <a:cs typeface="Arial"/>
              </a:rPr>
              <a:t>Minimising underground pipework and drainage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endParaRPr lang="en-GB" sz="1700" dirty="0">
              <a:latin typeface="Calibri"/>
              <a:ea typeface="Calibri"/>
              <a:cs typeface="Arial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700" dirty="0">
                <a:effectLst/>
                <a:latin typeface="Calibri"/>
                <a:ea typeface="Calibri"/>
                <a:cs typeface="Arial"/>
              </a:rPr>
              <a:t>Distributed collection and attenuation of rainwater and use of swales for conveyance (source control and bio-filtration)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endParaRPr lang="en-GB" sz="1700" dirty="0">
              <a:latin typeface="Calibri"/>
              <a:ea typeface="Calibri"/>
              <a:cs typeface="Arial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700" dirty="0">
                <a:effectLst/>
                <a:latin typeface="Calibri"/>
                <a:ea typeface="Calibri"/>
                <a:cs typeface="Arial"/>
              </a:rPr>
              <a:t>Multi-functional uses, e.g. surface water conveyance and attenuation, amenity, play, biodiversity – noting that source control and bio-filtration will result in cleaner water in swales and pond.  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endParaRPr lang="en-GB" sz="1700" dirty="0">
              <a:latin typeface="Calibri"/>
              <a:ea typeface="Calibri"/>
              <a:cs typeface="Arial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700" dirty="0">
                <a:effectLst/>
                <a:latin typeface="Calibri"/>
                <a:ea typeface="Calibri"/>
                <a:cs typeface="Arial"/>
              </a:rPr>
              <a:t>To satisfy, as far as possible, the 'four pillars of </a:t>
            </a:r>
            <a:r>
              <a:rPr lang="en-GB" sz="1700" err="1">
                <a:effectLst/>
                <a:latin typeface="Calibri"/>
                <a:ea typeface="Calibri"/>
                <a:cs typeface="Arial"/>
              </a:rPr>
              <a:t>SuDS'</a:t>
            </a:r>
            <a:r>
              <a:rPr lang="en-GB" sz="1700" dirty="0">
                <a:effectLst/>
                <a:latin typeface="Calibri"/>
                <a:ea typeface="Calibri"/>
                <a:cs typeface="Arial"/>
              </a:rPr>
              <a:t> (CIRIA </a:t>
            </a:r>
            <a:r>
              <a:rPr lang="en-GB" sz="1700" err="1">
                <a:effectLst/>
                <a:latin typeface="Calibri"/>
                <a:ea typeface="Calibri"/>
                <a:cs typeface="Arial"/>
              </a:rPr>
              <a:t>SuDS</a:t>
            </a:r>
            <a:r>
              <a:rPr lang="en-GB" sz="1700" dirty="0">
                <a:effectLst/>
                <a:latin typeface="Calibri"/>
                <a:ea typeface="Calibri"/>
                <a:cs typeface="Arial"/>
              </a:rPr>
              <a:t> Manual and potential revised National SuDS Standards): water quantity, water quality, amenity and biodiversity.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endParaRPr lang="en-GB" sz="1700" dirty="0">
              <a:latin typeface="Calibri"/>
              <a:ea typeface="Calibri"/>
              <a:cs typeface="Arial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700" dirty="0">
                <a:effectLst/>
                <a:latin typeface="Calibri"/>
                <a:ea typeface="Calibri"/>
                <a:cs typeface="Arial"/>
              </a:rPr>
              <a:t>All attenuation/conveyance features (except ponds) are to be designed for controlled drain-down over 24-48 hours after a storm event, resulting in normally-dry swale/basin features.  Legibility of SuDS function enhanced by choice of edge planting and use of local cobbles/rocks giving 'dry stream' effect.  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endParaRPr lang="en-GB" sz="1700" dirty="0">
              <a:latin typeface="Calibri"/>
              <a:ea typeface="Calibri"/>
              <a:cs typeface="Arial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700" dirty="0">
                <a:effectLst/>
                <a:latin typeface="Calibri"/>
                <a:ea typeface="Calibri"/>
                <a:cs typeface="Arial"/>
              </a:rPr>
              <a:t>Site subsoil is effectively impermeable, so no infiltration is assumed.  All SuDS features drain by gravity, via control features, to lowest point of site and thence to outfall manhole.</a:t>
            </a:r>
            <a:endParaRPr lang="en-GB" sz="1700" dirty="0">
              <a:latin typeface="Calibri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54486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4F19AF-41DA-D9BF-C81E-D22DC5EFCE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0F91C4-D1D7-1876-5DC3-294F282017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9973" y="104775"/>
            <a:ext cx="838202" cy="8382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3F41F55-33AC-ADEF-2A15-8D298CA0FA37}"/>
              </a:ext>
            </a:extLst>
          </p:cNvPr>
          <p:cNvSpPr/>
          <p:nvPr/>
        </p:nvSpPr>
        <p:spPr>
          <a:xfrm>
            <a:off x="0" y="6402010"/>
            <a:ext cx="12192000" cy="130870"/>
          </a:xfrm>
          <a:prstGeom prst="rect">
            <a:avLst/>
          </a:prstGeom>
          <a:solidFill>
            <a:srgbClr val="B02F7D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F39539B-9B62-EE3B-1CD0-FAF2326F8725}"/>
              </a:ext>
            </a:extLst>
          </p:cNvPr>
          <p:cNvSpPr txBox="1">
            <a:spLocks/>
          </p:cNvSpPr>
          <p:nvPr/>
        </p:nvSpPr>
        <p:spPr>
          <a:xfrm>
            <a:off x="355600" y="362333"/>
            <a:ext cx="9144000" cy="1161288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rgbClr val="9FD535"/>
                </a:solidFill>
              </a:rPr>
              <a:t>SuDS</a:t>
            </a:r>
            <a:r>
              <a:rPr lang="en-US" b="1" dirty="0">
                <a:solidFill>
                  <a:srgbClr val="9FD535"/>
                </a:solidFill>
              </a:rPr>
              <a:t> Examples</a:t>
            </a:r>
            <a:endParaRPr lang="en-GB" b="1" dirty="0">
              <a:solidFill>
                <a:srgbClr val="9FD535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86CCB1D-12F5-48D6-8A61-FAA681401761}"/>
              </a:ext>
            </a:extLst>
          </p:cNvPr>
          <p:cNvGrpSpPr/>
          <p:nvPr/>
        </p:nvGrpSpPr>
        <p:grpSpPr>
          <a:xfrm>
            <a:off x="1236464" y="104775"/>
            <a:ext cx="9590160" cy="6756402"/>
            <a:chOff x="1930400" y="419100"/>
            <a:chExt cx="9139491" cy="64389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CFCBA5C-2D19-3798-983B-8AA83D682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30400" y="3563260"/>
              <a:ext cx="4659137" cy="329474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E5508BA-424A-BC91-C25F-FF6C584D0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50871" y="1946179"/>
              <a:ext cx="4659138" cy="329474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152C48E-90FE-5730-9884-C664A6A90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10753" y="419100"/>
              <a:ext cx="4659138" cy="32947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28276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C8A471-F636-BC6C-CABC-849516816602}"/>
              </a:ext>
            </a:extLst>
          </p:cNvPr>
          <p:cNvSpPr/>
          <p:nvPr/>
        </p:nvSpPr>
        <p:spPr>
          <a:xfrm>
            <a:off x="0" y="6402010"/>
            <a:ext cx="12192000" cy="130870"/>
          </a:xfrm>
          <a:prstGeom prst="rect">
            <a:avLst/>
          </a:prstGeom>
          <a:solidFill>
            <a:srgbClr val="B02F7D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E1CF7A-53AD-2DC0-3B0C-982400581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73" y="719889"/>
            <a:ext cx="3971638" cy="55186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986E59-E15C-6FD5-E9B8-481E9E5787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5897" y="950387"/>
            <a:ext cx="3780553" cy="52882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313F88-393C-9591-30E3-D6248B3F04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1896" y="950385"/>
            <a:ext cx="3710369" cy="5288202"/>
          </a:xfrm>
          <a:prstGeom prst="rect">
            <a:avLst/>
          </a:prstGeom>
        </p:spPr>
      </p:pic>
      <p:sp>
        <p:nvSpPr>
          <p:cNvPr id="9" name="TextBox 11">
            <a:extLst>
              <a:ext uri="{FF2B5EF4-FFF2-40B4-BE49-F238E27FC236}">
                <a16:creationId xmlns:a16="http://schemas.microsoft.com/office/drawing/2014/main" id="{CAE1C9D7-7FAF-F7C0-6CC4-F252B1789137}"/>
              </a:ext>
            </a:extLst>
          </p:cNvPr>
          <p:cNvSpPr txBox="1"/>
          <p:nvPr/>
        </p:nvSpPr>
        <p:spPr>
          <a:xfrm>
            <a:off x="2466515" y="1668106"/>
            <a:ext cx="7620000" cy="3046988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1" dirty="0">
                <a:solidFill>
                  <a:srgbClr val="B02F7D"/>
                </a:solidFill>
              </a:rPr>
              <a:t>“Priority must be given to the use of sustainable drainage systems (SuDS). </a:t>
            </a:r>
            <a:endParaRPr lang="en-US" sz="2400" i="1" dirty="0">
              <a:solidFill>
                <a:srgbClr val="B02F7D"/>
              </a:solidFill>
              <a:ea typeface="Calibri"/>
              <a:cs typeface="Calibri"/>
            </a:endParaRPr>
          </a:p>
          <a:p>
            <a:r>
              <a:rPr lang="en-US" sz="2400" i="1" dirty="0">
                <a:solidFill>
                  <a:srgbClr val="B02F7D"/>
                </a:solidFill>
              </a:rPr>
              <a:t>Sustainable Drainage Systems (SuDS) </a:t>
            </a:r>
            <a:r>
              <a:rPr lang="en-US" sz="2400" i="1" u="sng" dirty="0">
                <a:solidFill>
                  <a:srgbClr val="B02F7D"/>
                </a:solidFill>
              </a:rPr>
              <a:t>mimic natural drainage patterns</a:t>
            </a:r>
            <a:r>
              <a:rPr lang="en-US" sz="2400" i="1" dirty="0">
                <a:solidFill>
                  <a:srgbClr val="B02F7D"/>
                </a:solidFill>
              </a:rPr>
              <a:t> and provide water quantity (flooding), water quality (pollution), amenity and biodiversity benefits. The SuDS manual C753 (published by CIRIA) provides guidance on the planning, design, construction and maintenance of SuDS.”</a:t>
            </a:r>
            <a:endParaRPr lang="en-GB" sz="2400" i="1" dirty="0">
              <a:solidFill>
                <a:srgbClr val="B02F7D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6EE76D-7FD6-B708-8EF2-D08DF569B7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9973" y="104775"/>
            <a:ext cx="838202" cy="83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14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105970-18AC-FDB1-B8F1-5A1AC757B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46EE54-B2B9-E921-9ADF-1B9D6D36E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9973" y="104775"/>
            <a:ext cx="838202" cy="8382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004446B-83F4-70AB-8928-BE750977A2AE}"/>
              </a:ext>
            </a:extLst>
          </p:cNvPr>
          <p:cNvSpPr/>
          <p:nvPr/>
        </p:nvSpPr>
        <p:spPr>
          <a:xfrm>
            <a:off x="0" y="6402010"/>
            <a:ext cx="12192000" cy="130870"/>
          </a:xfrm>
          <a:prstGeom prst="rect">
            <a:avLst/>
          </a:prstGeom>
          <a:solidFill>
            <a:srgbClr val="B02F7D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8AF1F2D-42FA-3DB0-E3FE-BFF74419A842}"/>
              </a:ext>
            </a:extLst>
          </p:cNvPr>
          <p:cNvSpPr txBox="1">
            <a:spLocks/>
          </p:cNvSpPr>
          <p:nvPr/>
        </p:nvSpPr>
        <p:spPr>
          <a:xfrm>
            <a:off x="294244" y="325120"/>
            <a:ext cx="5168761" cy="750316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9FD535"/>
                </a:solidFill>
              </a:rPr>
              <a:t>Two major changes:</a:t>
            </a:r>
            <a:endParaRPr lang="en-GB" b="1" dirty="0">
              <a:solidFill>
                <a:srgbClr val="9FD535"/>
              </a:solidFill>
            </a:endParaRP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38ACAC18-AA5F-B370-466F-D4B7FA1A0D7E}"/>
              </a:ext>
            </a:extLst>
          </p:cNvPr>
          <p:cNvSpPr txBox="1"/>
          <p:nvPr/>
        </p:nvSpPr>
        <p:spPr>
          <a:xfrm>
            <a:off x="704850" y="1901825"/>
            <a:ext cx="10972800" cy="156966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buFont typeface="Symbol" panose="05050102010706020507" pitchFamily="18" charset="2"/>
              <a:buChar char=""/>
            </a:pPr>
            <a:endParaRPr lang="en-GB" sz="24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Client decided to create management company (worked with community features such as the Community Hub) – so no adoption issues…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en-GB" sz="2400" dirty="0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AD6250BC-C129-21B3-A243-B4FB625171F6}"/>
              </a:ext>
            </a:extLst>
          </p:cNvPr>
          <p:cNvSpPr txBox="1"/>
          <p:nvPr/>
        </p:nvSpPr>
        <p:spPr>
          <a:xfrm>
            <a:off x="704850" y="3697709"/>
            <a:ext cx="10972800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en-GB" sz="24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GB" sz="2400" dirty="0">
                <a:latin typeface="Arial"/>
                <a:ea typeface="Calibri"/>
                <a:cs typeface="Arial"/>
              </a:rPr>
              <a:t>New engineer appointed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805042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047269-61EA-137A-5814-6E0910DF4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B49199B-91C2-36B5-3C53-422FF3994E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483046"/>
            <a:ext cx="9144000" cy="46476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 dirty="0">
                <a:solidFill>
                  <a:srgbClr val="B02F7D"/>
                </a:solidFill>
              </a:rPr>
              <a:t>Bill Blackledge CMLI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7B7BFD2-C0B1-9123-3A22-FCCDBEC5D0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398" y="2614464"/>
            <a:ext cx="3323220" cy="1071711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4CB978-8705-26FF-5DA8-CB504E327E3F}"/>
              </a:ext>
            </a:extLst>
          </p:cNvPr>
          <p:cNvSpPr/>
          <p:nvPr/>
        </p:nvSpPr>
        <p:spPr>
          <a:xfrm>
            <a:off x="0" y="422656"/>
            <a:ext cx="12192000" cy="129032"/>
          </a:xfrm>
          <a:prstGeom prst="rect">
            <a:avLst/>
          </a:prstGeom>
          <a:solidFill>
            <a:srgbClr val="9FD535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A close up of a text&#10;&#10;Description automatically generated">
            <a:extLst>
              <a:ext uri="{FF2B5EF4-FFF2-40B4-BE49-F238E27FC236}">
                <a16:creationId xmlns:a16="http://schemas.microsoft.com/office/drawing/2014/main" id="{86014660-7EDA-1905-B594-1CAC443CD4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-19048" r="1081" b="-36508"/>
          <a:stretch/>
        </p:blipFill>
        <p:spPr>
          <a:xfrm>
            <a:off x="2505175" y="4541054"/>
            <a:ext cx="1835059" cy="968171"/>
          </a:xfrm>
          <a:prstGeom prst="rect">
            <a:avLst/>
          </a:prstGeom>
          <a:effectLst>
            <a:outerShdw blurRad="50800" dist="25400" dir="2700000">
              <a:srgbClr val="000000">
                <a:alpha val="40000"/>
              </a:srgbClr>
            </a:outerShdw>
          </a:effectLst>
        </p:spPr>
      </p:pic>
      <p:pic>
        <p:nvPicPr>
          <p:cNvPr id="6" name="Picture 5" descr="A blue and white sign with white text&#10;&#10;Description automatically generated">
            <a:extLst>
              <a:ext uri="{FF2B5EF4-FFF2-40B4-BE49-F238E27FC236}">
                <a16:creationId xmlns:a16="http://schemas.microsoft.com/office/drawing/2014/main" id="{C016D42D-DA76-4610-E4AD-FE83FA0CF3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957" y="5463837"/>
            <a:ext cx="1829863" cy="840769"/>
          </a:xfrm>
          <a:prstGeom prst="rect">
            <a:avLst/>
          </a:prstGeom>
        </p:spPr>
      </p:pic>
      <p:pic>
        <p:nvPicPr>
          <p:cNvPr id="9" name="Picture 8" descr="A close-up of a logo&#10;&#10;Description automatically generated">
            <a:extLst>
              <a:ext uri="{FF2B5EF4-FFF2-40B4-BE49-F238E27FC236}">
                <a16:creationId xmlns:a16="http://schemas.microsoft.com/office/drawing/2014/main" id="{20960101-79A9-585D-0C98-420B8F526F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04" y="4620617"/>
            <a:ext cx="1233521" cy="1711057"/>
          </a:xfrm>
          <a:prstGeom prst="rect">
            <a:avLst/>
          </a:prstGeom>
          <a:effectLst>
            <a:outerShdw blurRad="50800" dist="38100" dir="2700000">
              <a:srgbClr val="000000">
                <a:alpha val="0"/>
              </a:srgbClr>
            </a:outerShdw>
          </a:effectLst>
        </p:spPr>
      </p:pic>
      <p:pic>
        <p:nvPicPr>
          <p:cNvPr id="11" name="Picture 10" descr="A grey background with white text&#10;&#10;Description automatically generated">
            <a:extLst>
              <a:ext uri="{FF2B5EF4-FFF2-40B4-BE49-F238E27FC236}">
                <a16:creationId xmlns:a16="http://schemas.microsoft.com/office/drawing/2014/main" id="{6009EEDC-EEDF-E173-D4A6-964B13F8DF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148" y="4670937"/>
            <a:ext cx="1571646" cy="1611723"/>
          </a:xfrm>
          <a:prstGeom prst="rect">
            <a:avLst/>
          </a:prstGeom>
        </p:spPr>
      </p:pic>
      <p:pic>
        <p:nvPicPr>
          <p:cNvPr id="13" name="Picture 12" descr="A group of people standing in a row&#10;&#10;Description automatically generated">
            <a:extLst>
              <a:ext uri="{FF2B5EF4-FFF2-40B4-BE49-F238E27FC236}">
                <a16:creationId xmlns:a16="http://schemas.microsoft.com/office/drawing/2014/main" id="{F14CB371-4CE6-7436-6670-DB98FC67FBA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0540" t="11861" r="49580" b="11458"/>
          <a:stretch/>
        </p:blipFill>
        <p:spPr>
          <a:xfrm rot="5400000">
            <a:off x="5319857" y="3989722"/>
            <a:ext cx="1614948" cy="2970929"/>
          </a:xfrm>
          <a:prstGeom prst="rect">
            <a:avLst/>
          </a:prstGeom>
        </p:spPr>
      </p:pic>
      <p:pic>
        <p:nvPicPr>
          <p:cNvPr id="17" name="Picture 16" descr="A close-up of a logo&#10;&#10;Description automatically generated">
            <a:extLst>
              <a:ext uri="{FF2B5EF4-FFF2-40B4-BE49-F238E27FC236}">
                <a16:creationId xmlns:a16="http://schemas.microsoft.com/office/drawing/2014/main" id="{3144C9F8-81FA-6C8B-76DE-4E884E03E94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-381" t="2351" r="1157" b="-2933"/>
          <a:stretch/>
        </p:blipFill>
        <p:spPr>
          <a:xfrm>
            <a:off x="9546383" y="4667712"/>
            <a:ext cx="1224448" cy="1703642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2132F18-022C-4583-24CA-66B76E164F71}"/>
              </a:ext>
            </a:extLst>
          </p:cNvPr>
          <p:cNvSpPr/>
          <p:nvPr/>
        </p:nvSpPr>
        <p:spPr>
          <a:xfrm>
            <a:off x="10537813" y="4428268"/>
            <a:ext cx="1509203" cy="1923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3F1F45D-8CD0-C061-A6B5-8CE3B1FB3DD5}"/>
              </a:ext>
            </a:extLst>
          </p:cNvPr>
          <p:cNvSpPr/>
          <p:nvPr/>
        </p:nvSpPr>
        <p:spPr>
          <a:xfrm>
            <a:off x="9434867" y="6258732"/>
            <a:ext cx="1390835" cy="1997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6F2CEAC-C3D8-5321-11B2-E65C6A35E9C3}"/>
              </a:ext>
            </a:extLst>
          </p:cNvPr>
          <p:cNvSpPr/>
          <p:nvPr/>
        </p:nvSpPr>
        <p:spPr>
          <a:xfrm>
            <a:off x="10724519" y="4502519"/>
            <a:ext cx="201448" cy="17884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7207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0BDEB8-26BD-BB6D-24AE-11488C9466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C2027F8-1839-5001-07B2-8A1E8DA694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376" y="-1"/>
            <a:ext cx="8984803" cy="62964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0FF69D-7578-1480-E167-2E2FE4C121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9973" y="104775"/>
            <a:ext cx="838202" cy="8382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640C54-F9CE-AA98-DBB9-25348B96736E}"/>
              </a:ext>
            </a:extLst>
          </p:cNvPr>
          <p:cNvSpPr/>
          <p:nvPr/>
        </p:nvSpPr>
        <p:spPr>
          <a:xfrm>
            <a:off x="0" y="6402010"/>
            <a:ext cx="12192000" cy="130870"/>
          </a:xfrm>
          <a:prstGeom prst="rect">
            <a:avLst/>
          </a:prstGeom>
          <a:solidFill>
            <a:srgbClr val="B02F7D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Different types of metal structures&#10;&#10;Description automatically generated">
            <a:extLst>
              <a:ext uri="{FF2B5EF4-FFF2-40B4-BE49-F238E27FC236}">
                <a16:creationId xmlns:a16="http://schemas.microsoft.com/office/drawing/2014/main" id="{4CD52B9A-3F61-6E77-4F4E-3F23BE205A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6013" y="4050883"/>
            <a:ext cx="2476500" cy="210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0962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6EE76D-7FD6-B708-8EF2-D08DF569B7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9973" y="104775"/>
            <a:ext cx="838202" cy="8382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2C8A471-F636-BC6C-CABC-849516816602}"/>
              </a:ext>
            </a:extLst>
          </p:cNvPr>
          <p:cNvSpPr/>
          <p:nvPr/>
        </p:nvSpPr>
        <p:spPr>
          <a:xfrm>
            <a:off x="0" y="6402010"/>
            <a:ext cx="12192000" cy="130870"/>
          </a:xfrm>
          <a:prstGeom prst="rect">
            <a:avLst/>
          </a:prstGeom>
          <a:solidFill>
            <a:srgbClr val="B02F7D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8A3EA4-AEA2-CE9B-29FB-F5B688650B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73"/>
            <a:ext cx="12192000" cy="684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8519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4F19AF-41DA-D9BF-C81E-D22DC5EFCE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0F91C4-D1D7-1876-5DC3-294F282017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9973" y="104775"/>
            <a:ext cx="838202" cy="8382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3F41F55-33AC-ADEF-2A15-8D298CA0FA37}"/>
              </a:ext>
            </a:extLst>
          </p:cNvPr>
          <p:cNvSpPr/>
          <p:nvPr/>
        </p:nvSpPr>
        <p:spPr>
          <a:xfrm>
            <a:off x="0" y="6402010"/>
            <a:ext cx="12192000" cy="130870"/>
          </a:xfrm>
          <a:prstGeom prst="rect">
            <a:avLst/>
          </a:prstGeom>
          <a:solidFill>
            <a:srgbClr val="B02F7D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928704-F98C-A24A-F863-D17949BFCB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" t="19684" r="2073" b="28093"/>
          <a:stretch/>
        </p:blipFill>
        <p:spPr>
          <a:xfrm>
            <a:off x="0" y="1231900"/>
            <a:ext cx="12192000" cy="47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4971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CDF665-007C-608A-4541-ACEB645D19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94623E-646C-2536-DC24-1D3E681BDD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9973" y="104775"/>
            <a:ext cx="838202" cy="83820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15B83A9-E801-F7CD-350B-32FF8E55C75F}"/>
              </a:ext>
            </a:extLst>
          </p:cNvPr>
          <p:cNvSpPr/>
          <p:nvPr/>
        </p:nvSpPr>
        <p:spPr>
          <a:xfrm>
            <a:off x="0" y="6402010"/>
            <a:ext cx="12192000" cy="130870"/>
          </a:xfrm>
          <a:prstGeom prst="rect">
            <a:avLst/>
          </a:prstGeom>
          <a:solidFill>
            <a:srgbClr val="B02F7D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C098D4-E794-FA69-842C-DD6C98A91E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38" y="0"/>
            <a:ext cx="12198038" cy="71846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26CDA0-2C43-2A3B-3230-B4215B8E8F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037" cy="718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697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FF7636-98F1-A8F0-D5BD-4287C8AAE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5A08D1-A37C-E175-E907-B9AC6E8BFDB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99" t="1369" r="19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4511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FF7636-98F1-A8F0-D5BD-4287C8AAE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52A598-0ABD-627F-1B02-89F71C7DAF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9973" y="104775"/>
            <a:ext cx="838202" cy="8382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022AE16-F24C-3F6F-39B9-DFC0CB37258C}"/>
              </a:ext>
            </a:extLst>
          </p:cNvPr>
          <p:cNvSpPr/>
          <p:nvPr/>
        </p:nvSpPr>
        <p:spPr>
          <a:xfrm>
            <a:off x="0" y="6402010"/>
            <a:ext cx="12192000" cy="130870"/>
          </a:xfrm>
          <a:prstGeom prst="rect">
            <a:avLst/>
          </a:prstGeom>
          <a:solidFill>
            <a:srgbClr val="B02F7D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4C7583-E260-A26F-4D36-FE5286C8A4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3062" y="0"/>
            <a:ext cx="9025875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383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FF7636-98F1-A8F0-D5BD-4287C8AAE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21A59C-93E7-8AB7-6E9B-BE10AA4C8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81"/>
            <a:ext cx="12192000" cy="684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442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FF7636-98F1-A8F0-D5BD-4287C8AAE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D80F3B-B36A-69D7-7826-4152C2583B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08" y="143139"/>
            <a:ext cx="2691792" cy="11701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E4AEB3-26FA-44BE-F3D3-2AFF68AD0D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5706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B29AA9-57D5-2E82-2C6E-4E255C537A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310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FF7636-98F1-A8F0-D5BD-4287C8AAE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52A598-0ABD-627F-1B02-89F71C7DAF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9973" y="104775"/>
            <a:ext cx="838202" cy="8382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022AE16-F24C-3F6F-39B9-DFC0CB37258C}"/>
              </a:ext>
            </a:extLst>
          </p:cNvPr>
          <p:cNvSpPr/>
          <p:nvPr/>
        </p:nvSpPr>
        <p:spPr>
          <a:xfrm>
            <a:off x="0" y="6402010"/>
            <a:ext cx="12192000" cy="130870"/>
          </a:xfrm>
          <a:prstGeom prst="rect">
            <a:avLst/>
          </a:prstGeom>
          <a:solidFill>
            <a:srgbClr val="B02F7D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E5E772-824F-23DB-D2C5-A055A3873B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" contras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156"/>
          <a:stretch/>
        </p:blipFill>
        <p:spPr>
          <a:xfrm>
            <a:off x="888168" y="215900"/>
            <a:ext cx="10227268" cy="60325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2596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w of houses with people walking&#10;&#10;Description automatically generated">
            <a:extLst>
              <a:ext uri="{FF2B5EF4-FFF2-40B4-BE49-F238E27FC236}">
                <a16:creationId xmlns:a16="http://schemas.microsoft.com/office/drawing/2014/main" id="{01E76CAE-57E4-0A13-AD97-F02B96DF28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237" y="337053"/>
            <a:ext cx="8605777" cy="6183895"/>
          </a:xfrm>
          <a:prstGeom prst="rect">
            <a:avLst/>
          </a:prstGeom>
        </p:spPr>
      </p:pic>
      <p:pic>
        <p:nvPicPr>
          <p:cNvPr id="4" name="Picture 3" descr="A green and white logo&#10;&#10;Description automatically generated">
            <a:extLst>
              <a:ext uri="{FF2B5EF4-FFF2-40B4-BE49-F238E27FC236}">
                <a16:creationId xmlns:a16="http://schemas.microsoft.com/office/drawing/2014/main" id="{E3510F65-6C17-8C9C-0BA0-7D813B84AA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9973" y="104775"/>
            <a:ext cx="838202" cy="83820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2C83077F-7D72-BD1D-1A10-295E80FB5FCC}"/>
              </a:ext>
            </a:extLst>
          </p:cNvPr>
          <p:cNvSpPr txBox="1">
            <a:spLocks/>
          </p:cNvSpPr>
          <p:nvPr/>
        </p:nvSpPr>
        <p:spPr>
          <a:xfrm>
            <a:off x="1600341" y="1706332"/>
            <a:ext cx="9637568" cy="46476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dirty="0" err="1">
                <a:solidFill>
                  <a:srgbClr val="B02F7D"/>
                </a:solidFill>
              </a:rPr>
              <a:t>Wellbank</a:t>
            </a:r>
            <a:r>
              <a:rPr lang="en-US" sz="3200" dirty="0">
                <a:solidFill>
                  <a:srgbClr val="B02F7D"/>
                </a:solidFill>
              </a:rPr>
              <a:t> Park Self-build Housing, Cumbria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3204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0D6945-A2C5-6129-D8C5-229BE0E3E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82F8E-251E-89C5-28B3-FF520E597F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70584"/>
            <a:ext cx="7378262" cy="1161288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B02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 for listening! </a:t>
            </a:r>
            <a:endParaRPr lang="en-GB" sz="4800" dirty="0">
              <a:solidFill>
                <a:srgbClr val="B02F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970380-CFA2-F017-2593-1F75B3A3C5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344" y="2969550"/>
            <a:ext cx="3975884" cy="120964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dirty="0">
                <a:solidFill>
                  <a:srgbClr val="B02F7D"/>
                </a:solidFill>
              </a:rPr>
              <a:t>Bill Blackledge</a:t>
            </a:r>
          </a:p>
          <a:p>
            <a:pPr algn="l"/>
            <a:r>
              <a:rPr lang="en-US" dirty="0">
                <a:solidFill>
                  <a:srgbClr val="B02F7D"/>
                </a:solidFill>
              </a:rPr>
              <a:t>2B Landscape Consultancy Ltd</a:t>
            </a:r>
          </a:p>
          <a:p>
            <a:pPr algn="l"/>
            <a:endParaRPr lang="en-US" dirty="0">
              <a:solidFill>
                <a:srgbClr val="B02F7D"/>
              </a:solidFill>
              <a:ea typeface="Calibri"/>
              <a:cs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DB62A4-091C-25FC-F3FC-3936896D36B0}"/>
              </a:ext>
            </a:extLst>
          </p:cNvPr>
          <p:cNvSpPr/>
          <p:nvPr/>
        </p:nvSpPr>
        <p:spPr>
          <a:xfrm>
            <a:off x="0" y="422656"/>
            <a:ext cx="5900928" cy="129032"/>
          </a:xfrm>
          <a:prstGeom prst="rect">
            <a:avLst/>
          </a:prstGeom>
          <a:solidFill>
            <a:srgbClr val="9FD535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FC3052-541D-F53E-A8A3-7B956B9B0059}"/>
              </a:ext>
            </a:extLst>
          </p:cNvPr>
          <p:cNvSpPr/>
          <p:nvPr/>
        </p:nvSpPr>
        <p:spPr>
          <a:xfrm>
            <a:off x="0" y="5487610"/>
            <a:ext cx="12192000" cy="129032"/>
          </a:xfrm>
          <a:prstGeom prst="rect">
            <a:avLst/>
          </a:prstGeom>
          <a:solidFill>
            <a:srgbClr val="9FD535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F22648-51BA-C630-503B-3EC650B8D28A}"/>
              </a:ext>
            </a:extLst>
          </p:cNvPr>
          <p:cNvSpPr/>
          <p:nvPr/>
        </p:nvSpPr>
        <p:spPr>
          <a:xfrm>
            <a:off x="2435223" y="2581333"/>
            <a:ext cx="9756777" cy="129032"/>
          </a:xfrm>
          <a:prstGeom prst="rect">
            <a:avLst/>
          </a:prstGeom>
          <a:solidFill>
            <a:srgbClr val="9FD535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BDA3E84-413A-FD69-EA1F-BAF9652AED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84" y="5878975"/>
            <a:ext cx="2223516" cy="716689"/>
          </a:xfrm>
          <a:prstGeom prst="rect">
            <a:avLst/>
          </a:prstGeom>
        </p:spPr>
      </p:pic>
      <p:sp>
        <p:nvSpPr>
          <p:cNvPr id="4" name="Content Placeholder 13">
            <a:extLst>
              <a:ext uri="{FF2B5EF4-FFF2-40B4-BE49-F238E27FC236}">
                <a16:creationId xmlns:a16="http://schemas.microsoft.com/office/drawing/2014/main" id="{1445C69B-77B3-3428-36D6-5C0574B3F86B}"/>
              </a:ext>
            </a:extLst>
          </p:cNvPr>
          <p:cNvSpPr>
            <a:spLocks noGrp="1"/>
          </p:cNvSpPr>
          <p:nvPr/>
        </p:nvSpPr>
        <p:spPr>
          <a:xfrm>
            <a:off x="7310071" y="2908588"/>
            <a:ext cx="4401807" cy="254121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7367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7367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7367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7367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7367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2000" dirty="0">
                <a:hlinkClick r:id="rId4"/>
              </a:rPr>
              <a:t>bill@2bconsultancy.co.uk</a:t>
            </a: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>
                <a:hlinkClick r:id="rId5"/>
              </a:rPr>
              <a:t>www.2bconsultancy.co.uk</a:t>
            </a: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r>
              <a:rPr lang="en-GB" sz="2000" dirty="0">
                <a:hlinkClick r:id="rId6"/>
              </a:rPr>
              <a:t>https://www.linkedin.com/company/2b-landscape-consultancy-ltd</a:t>
            </a:r>
            <a:endParaRPr lang="en-GB" sz="2000" dirty="0"/>
          </a:p>
          <a:p>
            <a:pPr marL="0" indent="0">
              <a:lnSpc>
                <a:spcPct val="150000"/>
              </a:lnSpc>
              <a:buNone/>
            </a:pPr>
            <a:r>
              <a:rPr lang="en-GB" sz="2000" dirty="0">
                <a:hlinkClick r:id="rId7"/>
              </a:rPr>
              <a:t>https://www.instagram.com/2b_landscape/</a:t>
            </a:r>
            <a:endParaRPr lang="en-GB" sz="2000" dirty="0"/>
          </a:p>
          <a:p>
            <a:pPr marL="0" indent="0" algn="ctr">
              <a:buNone/>
            </a:pPr>
            <a:endParaRPr lang="en-GB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B4AF82-9904-5A0F-1C24-F3F85455219B}"/>
              </a:ext>
            </a:extLst>
          </p:cNvPr>
          <p:cNvSpPr txBox="1"/>
          <p:nvPr/>
        </p:nvSpPr>
        <p:spPr>
          <a:xfrm>
            <a:off x="438912" y="5821822"/>
            <a:ext cx="425921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 err="1"/>
              <a:t>Susdrain</a:t>
            </a:r>
            <a:r>
              <a:rPr lang="en-US" sz="2400" dirty="0"/>
              <a:t> SuDS Theatre, </a:t>
            </a:r>
            <a:r>
              <a:rPr lang="en-US" sz="2400" dirty="0" err="1"/>
              <a:t>Floodex</a:t>
            </a:r>
            <a:endParaRPr lang="en-US" sz="2400" dirty="0"/>
          </a:p>
          <a:p>
            <a:r>
              <a:rPr lang="en-US" sz="2400" dirty="0">
                <a:ea typeface="Calibri"/>
                <a:cs typeface="Calibri"/>
              </a:rPr>
              <a:t>27/11/2024</a:t>
            </a:r>
          </a:p>
        </p:txBody>
      </p:sp>
    </p:spTree>
    <p:extLst>
      <p:ext uri="{BB962C8B-B14F-4D97-AF65-F5344CB8AC3E}">
        <p14:creationId xmlns:p14="http://schemas.microsoft.com/office/powerpoint/2010/main" val="136549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206906-FB70-9F3F-8238-12DBA3EDA4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0" y="0"/>
            <a:ext cx="120341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999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A13C97-BB3C-B874-61C3-5F4777FA2A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0" y="0"/>
            <a:ext cx="120341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1324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A57429-A881-A7D3-0B9D-166F2C4FA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BFCB277-2F38-73DC-65E0-2D7AFBC8A1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162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B29E1B-387A-8AD4-89EF-A080EF242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05" r="8301"/>
          <a:stretch/>
        </p:blipFill>
        <p:spPr>
          <a:xfrm>
            <a:off x="0" y="0"/>
            <a:ext cx="12192000" cy="685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920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BDD071-0D38-4DD3-68E1-F5AC392EEE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1000"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4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919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AD3614F-2982-B6FA-B76F-FC8F2EBBED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717" y="3916496"/>
            <a:ext cx="2669814" cy="2647214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C237C50-BECD-29B6-561D-532B433CF63A}"/>
              </a:ext>
            </a:extLst>
          </p:cNvPr>
          <p:cNvSpPr/>
          <p:nvPr/>
        </p:nvSpPr>
        <p:spPr>
          <a:xfrm>
            <a:off x="2678188" y="128750"/>
            <a:ext cx="3480872" cy="156218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Landscape Design</a:t>
            </a:r>
            <a:endParaRPr lang="en-GB" sz="36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68B7498-8368-92FC-26AF-F92C064B175A}"/>
              </a:ext>
            </a:extLst>
          </p:cNvPr>
          <p:cNvSpPr/>
          <p:nvPr/>
        </p:nvSpPr>
        <p:spPr>
          <a:xfrm>
            <a:off x="431647" y="2123088"/>
            <a:ext cx="3468505" cy="156218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Sustainable Drainage</a:t>
            </a:r>
            <a:endParaRPr lang="en-GB" sz="36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45FF367-72E4-EF5E-028A-A3296A12DFC5}"/>
              </a:ext>
            </a:extLst>
          </p:cNvPr>
          <p:cNvSpPr/>
          <p:nvPr/>
        </p:nvSpPr>
        <p:spPr>
          <a:xfrm>
            <a:off x="5022000" y="2123088"/>
            <a:ext cx="3480872" cy="156218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Biodiversity (Net Gain)</a:t>
            </a:r>
            <a:endParaRPr lang="en-GB" sz="3600" dirty="0"/>
          </a:p>
        </p:txBody>
      </p:sp>
      <p:sp>
        <p:nvSpPr>
          <p:cNvPr id="7" name="Arrow: Left-Right 6">
            <a:extLst>
              <a:ext uri="{FF2B5EF4-FFF2-40B4-BE49-F238E27FC236}">
                <a16:creationId xmlns:a16="http://schemas.microsoft.com/office/drawing/2014/main" id="{B0F02B0C-C15C-FE4D-2DC0-7B7132822557}"/>
              </a:ext>
            </a:extLst>
          </p:cNvPr>
          <p:cNvSpPr/>
          <p:nvPr/>
        </p:nvSpPr>
        <p:spPr>
          <a:xfrm rot="18291883">
            <a:off x="2716221" y="1668180"/>
            <a:ext cx="1093097" cy="473319"/>
          </a:xfrm>
          <a:prstGeom prst="left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row: Left-Right 7">
            <a:extLst>
              <a:ext uri="{FF2B5EF4-FFF2-40B4-BE49-F238E27FC236}">
                <a16:creationId xmlns:a16="http://schemas.microsoft.com/office/drawing/2014/main" id="{159C5810-C376-E816-E02E-3184994E29D7}"/>
              </a:ext>
            </a:extLst>
          </p:cNvPr>
          <p:cNvSpPr/>
          <p:nvPr/>
        </p:nvSpPr>
        <p:spPr>
          <a:xfrm>
            <a:off x="3846786" y="2683597"/>
            <a:ext cx="1239720" cy="413138"/>
          </a:xfrm>
          <a:prstGeom prst="left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rrow: Left-Right 8">
            <a:extLst>
              <a:ext uri="{FF2B5EF4-FFF2-40B4-BE49-F238E27FC236}">
                <a16:creationId xmlns:a16="http://schemas.microsoft.com/office/drawing/2014/main" id="{97D6D648-3A25-3503-FD79-DE27B918915C}"/>
              </a:ext>
            </a:extLst>
          </p:cNvPr>
          <p:cNvSpPr/>
          <p:nvPr/>
        </p:nvSpPr>
        <p:spPr>
          <a:xfrm rot="3162221">
            <a:off x="5385896" y="1609227"/>
            <a:ext cx="1093095" cy="473319"/>
          </a:xfrm>
          <a:prstGeom prst="left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9361DE-288A-08BD-0239-0D334AA747FA}"/>
              </a:ext>
            </a:extLst>
          </p:cNvPr>
          <p:cNvSpPr txBox="1"/>
          <p:nvPr/>
        </p:nvSpPr>
        <p:spPr>
          <a:xfrm>
            <a:off x="9186699" y="265457"/>
            <a:ext cx="2879108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Save money</a:t>
            </a:r>
          </a:p>
          <a:p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Help sales</a:t>
            </a:r>
          </a:p>
          <a:p>
            <a:endParaRPr lang="en-GB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Satisfy regulation</a:t>
            </a:r>
          </a:p>
          <a:p>
            <a:endParaRPr lang="en-GB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Climate mitigation</a:t>
            </a:r>
          </a:p>
          <a:p>
            <a:endParaRPr lang="en-GB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Multifunctional</a:t>
            </a:r>
          </a:p>
          <a:p>
            <a:endParaRPr lang="en-GB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Better places</a:t>
            </a:r>
          </a:p>
          <a:p>
            <a:endParaRPr lang="en-GB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…Unlock development</a:t>
            </a:r>
          </a:p>
        </p:txBody>
      </p:sp>
    </p:spTree>
    <p:extLst>
      <p:ext uri="{BB962C8B-B14F-4D97-AF65-F5344CB8AC3E}">
        <p14:creationId xmlns:p14="http://schemas.microsoft.com/office/powerpoint/2010/main" val="305067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074B315B19CA40ACA8FC25ED284B52" ma:contentTypeVersion="16" ma:contentTypeDescription="Create a new document." ma:contentTypeScope="" ma:versionID="c4e08f7d668f8a0a0b495017f74a9f8c">
  <xsd:schema xmlns:xsd="http://www.w3.org/2001/XMLSchema" xmlns:xs="http://www.w3.org/2001/XMLSchema" xmlns:p="http://schemas.microsoft.com/office/2006/metadata/properties" xmlns:ns2="97ab4b56-2a27-4613-a447-ed502cb00575" xmlns:ns3="c46d4178-b66d-4d12-83d4-d616075ceafe" targetNamespace="http://schemas.microsoft.com/office/2006/metadata/properties" ma:root="true" ma:fieldsID="5977ff3f2c3d673334ad8b42a9e245e7" ns2:_="" ns3:_="">
    <xsd:import namespace="97ab4b56-2a27-4613-a447-ed502cb00575"/>
    <xsd:import namespace="c46d4178-b66d-4d12-83d4-d616075cea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FolderSiz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ab4b56-2a27-4613-a447-ed502cb005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7312d2c-9ce8-45b0-a722-8e025dbd1fd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FolderSize" ma:index="23" nillable="true" ma:displayName="Folder Size" ma:format="Dropdown" ma:internalName="FolderSize" ma:percentage="FALS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6d4178-b66d-4d12-83d4-d616075ceafe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4a227c9a-0dd7-4478-af32-3062c85887a7}" ma:internalName="TaxCatchAll" ma:showField="CatchAllData" ma:web="c46d4178-b66d-4d12-83d4-d616075ceaf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46d4178-b66d-4d12-83d4-d616075ceafe" xsi:nil="true"/>
    <lcf76f155ced4ddcb4097134ff3c332f xmlns="97ab4b56-2a27-4613-a447-ed502cb00575">
      <Terms xmlns="http://schemas.microsoft.com/office/infopath/2007/PartnerControls"/>
    </lcf76f155ced4ddcb4097134ff3c332f>
    <FolderSize xmlns="97ab4b56-2a27-4613-a447-ed502cb00575" xsi:nil="true"/>
  </documentManagement>
</p:properties>
</file>

<file path=customXml/itemProps1.xml><?xml version="1.0" encoding="utf-8"?>
<ds:datastoreItem xmlns:ds="http://schemas.openxmlformats.org/officeDocument/2006/customXml" ds:itemID="{9BA5BE2C-2047-4B9E-A136-6EA43506024D}"/>
</file>

<file path=customXml/itemProps2.xml><?xml version="1.0" encoding="utf-8"?>
<ds:datastoreItem xmlns:ds="http://schemas.openxmlformats.org/officeDocument/2006/customXml" ds:itemID="{1486E122-A24E-422F-AD06-B7CBB8F17EDE}"/>
</file>

<file path=customXml/itemProps3.xml><?xml version="1.0" encoding="utf-8"?>
<ds:datastoreItem xmlns:ds="http://schemas.openxmlformats.org/officeDocument/2006/customXml" ds:itemID="{129C3EFF-E216-4C1A-A078-81AB9926DD4B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771</TotalTime>
  <Words>505</Words>
  <Application>Microsoft Office PowerPoint</Application>
  <PresentationFormat>Widescreen</PresentationFormat>
  <Paragraphs>94</Paragraphs>
  <Slides>30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Symbol</vt:lpstr>
      <vt:lpstr>Office Theme</vt:lpstr>
      <vt:lpstr>Early housing scheme – not yet completed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 for listening!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legion@2bconsultancy.co.uk</dc:creator>
  <cp:lastModifiedBy>Rob Mitton</cp:lastModifiedBy>
  <cp:revision>1054</cp:revision>
  <dcterms:created xsi:type="dcterms:W3CDTF">2024-10-09T13:32:48Z</dcterms:created>
  <dcterms:modified xsi:type="dcterms:W3CDTF">2024-11-21T09:10:42Z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0x010100A3074B315B19CA40ACA8FC25ED284B52</vt:lpwstr>
  </property>
</Properties>
</file>