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3" r:id="rId2"/>
    <p:sldId id="414" r:id="rId3"/>
    <p:sldId id="395" r:id="rId4"/>
    <p:sldId id="396" r:id="rId5"/>
    <p:sldId id="397" r:id="rId6"/>
    <p:sldId id="399" r:id="rId7"/>
    <p:sldId id="400" r:id="rId8"/>
    <p:sldId id="401" r:id="rId9"/>
    <p:sldId id="403" r:id="rId10"/>
    <p:sldId id="337" r:id="rId11"/>
    <p:sldId id="404" r:id="rId12"/>
    <p:sldId id="405" r:id="rId13"/>
    <p:sldId id="407" r:id="rId14"/>
    <p:sldId id="408" r:id="rId15"/>
    <p:sldId id="409" r:id="rId16"/>
    <p:sldId id="410" r:id="rId17"/>
    <p:sldId id="411" r:id="rId18"/>
    <p:sldId id="412" r:id="rId19"/>
    <p:sldId id="413" r:id="rId20"/>
    <p:sldId id="406" r:id="rId21"/>
    <p:sldId id="402" r:id="rId22"/>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haffer" initials="P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00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73955" autoAdjust="0"/>
  </p:normalViewPr>
  <p:slideViewPr>
    <p:cSldViewPr>
      <p:cViewPr varScale="1">
        <p:scale>
          <a:sx n="77" d="100"/>
          <a:sy n="77" d="100"/>
        </p:scale>
        <p:origin x="-8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6"/>
    </p:cViewPr>
  </p:sorterViewPr>
  <p:notesViewPr>
    <p:cSldViewPr>
      <p:cViewPr>
        <p:scale>
          <a:sx n="100" d="100"/>
          <a:sy n="100" d="100"/>
        </p:scale>
        <p:origin x="-1566" y="648"/>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8-16T12:46:45.836" idx="1">
    <p:pos x="1845" y="2083"/>
    <p:text>Please see (slide) notes page about use of presentation and images.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512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5EF475C-F1C5-470B-B196-F7DC2842F333}" type="slidenum">
              <a:rPr lang="en-GB"/>
              <a:pPr>
                <a:defRPr/>
              </a:pPr>
              <a:t>‹#›</a:t>
            </a:fld>
            <a:endParaRPr lang="en-GB"/>
          </a:p>
        </p:txBody>
      </p:sp>
    </p:spTree>
    <p:extLst>
      <p:ext uri="{BB962C8B-B14F-4D97-AF65-F5344CB8AC3E}">
        <p14:creationId xmlns:p14="http://schemas.microsoft.com/office/powerpoint/2010/main" val="280235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4580" name="Rectangle 4"/>
          <p:cNvSpPr>
            <a:spLocks noRot="1" noChangeArrowheads="1" noTextEdit="1"/>
          </p:cNvSpPr>
          <p:nvPr>
            <p:ph type="sldImg" idx="2"/>
          </p:nvPr>
        </p:nvSpPr>
        <p:spPr bwMode="auto">
          <a:xfrm>
            <a:off x="9175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B9041CD-A210-492E-BF67-04D8308C5CED}" type="slidenum">
              <a:rPr lang="en-GB"/>
              <a:pPr>
                <a:defRPr/>
              </a:pPr>
              <a:t>‹#›</a:t>
            </a:fld>
            <a:endParaRPr lang="en-GB"/>
          </a:p>
        </p:txBody>
      </p:sp>
    </p:spTree>
    <p:extLst>
      <p:ext uri="{BB962C8B-B14F-4D97-AF65-F5344CB8AC3E}">
        <p14:creationId xmlns:p14="http://schemas.microsoft.com/office/powerpoint/2010/main" val="1306921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endParaRPr lang="en-US" smtClean="0"/>
          </a:p>
        </p:txBody>
      </p:sp>
      <p:sp>
        <p:nvSpPr>
          <p:cNvPr id="5" name="TextBox 1"/>
          <p:cNvSpPr txBox="1"/>
          <p:nvPr/>
        </p:nvSpPr>
        <p:spPr>
          <a:xfrm>
            <a:off x="1922463" y="6188075"/>
            <a:ext cx="4140200" cy="1862138"/>
          </a:xfrm>
          <a:prstGeom prst="rect">
            <a:avLst/>
          </a:prstGeom>
          <a:solidFill>
            <a:srgbClr val="CCFFFF">
              <a:alpha val="70000"/>
            </a:srgbClr>
          </a:solidFill>
          <a:ln>
            <a:solidFill>
              <a:srgbClr val="FFC000"/>
            </a:solidFill>
          </a:ln>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GB" sz="1600" b="1" dirty="0" smtClean="0">
                <a:solidFill>
                  <a:srgbClr val="FF0000"/>
                </a:solidFill>
                <a:latin typeface="+mn-lt"/>
              </a:rPr>
              <a:t>Use of presentation and images</a:t>
            </a:r>
          </a:p>
          <a:p>
            <a:pPr>
              <a:defRPr/>
            </a:pPr>
            <a:endParaRPr lang="en-GB" sz="1100" dirty="0" smtClean="0">
              <a:solidFill>
                <a:srgbClr val="FF0000"/>
              </a:solidFill>
              <a:latin typeface="+mn-lt"/>
            </a:endParaRPr>
          </a:p>
          <a:p>
            <a:pPr>
              <a:defRPr/>
            </a:pPr>
            <a:r>
              <a:rPr lang="en-GB" sz="1100" b="1" dirty="0" smtClean="0">
                <a:solidFill>
                  <a:srgbClr val="FF0000"/>
                </a:solidFill>
                <a:latin typeface="+mn-lt"/>
              </a:rPr>
              <a:t>Presentation</a:t>
            </a:r>
            <a:endParaRPr lang="en-GB" sz="1100" b="1" dirty="0">
              <a:solidFill>
                <a:srgbClr val="FF0000"/>
              </a:solidFill>
              <a:latin typeface="+mn-lt"/>
            </a:endParaRPr>
          </a:p>
          <a:p>
            <a:pPr>
              <a:defRPr/>
            </a:pPr>
            <a:r>
              <a:rPr lang="en-GB" sz="1100" dirty="0" smtClean="0">
                <a:solidFill>
                  <a:srgbClr val="FF0000"/>
                </a:solidFill>
                <a:latin typeface="+mn-lt"/>
              </a:rPr>
              <a:t>Please make use of the presentation and feel free to adapt as required. Please also acknowledge its source as CIRIA general SuDS presentation.</a:t>
            </a:r>
          </a:p>
          <a:p>
            <a:pPr>
              <a:defRPr/>
            </a:pPr>
            <a:endParaRPr lang="en-GB" sz="1100" dirty="0">
              <a:solidFill>
                <a:srgbClr val="FF0000"/>
              </a:solidFill>
              <a:latin typeface="+mn-lt"/>
            </a:endParaRPr>
          </a:p>
          <a:p>
            <a:pPr>
              <a:defRPr/>
            </a:pPr>
            <a:r>
              <a:rPr lang="en-GB" sz="1100" b="1" dirty="0" smtClean="0">
                <a:solidFill>
                  <a:srgbClr val="FF0000"/>
                </a:solidFill>
                <a:latin typeface="+mn-lt"/>
              </a:rPr>
              <a:t>Images</a:t>
            </a:r>
          </a:p>
          <a:p>
            <a:pPr>
              <a:defRPr/>
            </a:pPr>
            <a:r>
              <a:rPr lang="en-GB" sz="1100" dirty="0" smtClean="0">
                <a:solidFill>
                  <a:srgbClr val="FF0000"/>
                </a:solidFill>
                <a:latin typeface="+mn-lt"/>
              </a:rPr>
              <a:t>Please only use images that are attributed to CIRIA and please acknowledge  there  source as CIRIA general SuDS presentation.</a:t>
            </a:r>
            <a:endParaRPr lang="en-GB" sz="1100" dirty="0">
              <a:solidFill>
                <a:srgbClr val="FF0000"/>
              </a:solidFill>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65A769-30DF-4F7D-9DA1-A9A373B3A58F}" type="slidenum">
              <a:rPr lang="en-GB" smtClean="0"/>
              <a:pPr eaLnBrk="1" hangingPunct="1"/>
              <a:t>10</a:t>
            </a:fld>
            <a:endParaRPr lang="en-GB"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marL="177800" indent="-177800" eaLnBrk="1" hangingPunct="1">
              <a:spcBef>
                <a:spcPct val="20000"/>
              </a:spcBef>
              <a:buFontTx/>
              <a:buChar char="•"/>
            </a:pPr>
            <a:r>
              <a:rPr lang="en-GB" sz="1000" smtClean="0">
                <a:latin typeface="Tahoma" pitchFamily="34" charset="0"/>
              </a:rPr>
              <a:t>Typically SuDS has focused on delivering benefits in terms of water quantity (flood risk etc), water quality and amenity and biodiversity. However there are are range of other benefits that need to be considered.</a:t>
            </a:r>
          </a:p>
          <a:p>
            <a:pPr marL="177800" indent="-177800" eaLnBrk="1" hangingPunct="1">
              <a:spcBef>
                <a:spcPct val="20000"/>
              </a:spcBef>
              <a:buFontTx/>
              <a:buChar char="•"/>
            </a:pPr>
            <a:r>
              <a:rPr lang="en-GB" sz="1000" smtClean="0">
                <a:latin typeface="Tahoma" pitchFamily="34" charset="0"/>
              </a:rPr>
              <a:t>By managing the flows and volumes from surface water runoff SuDS can help manage flood risk on the site and further downstream.</a:t>
            </a:r>
          </a:p>
          <a:p>
            <a:pPr marL="177800" indent="-177800" eaLnBrk="1" hangingPunct="1">
              <a:spcBef>
                <a:spcPct val="20000"/>
              </a:spcBef>
              <a:buFontTx/>
              <a:buChar char="•"/>
            </a:pPr>
            <a:r>
              <a:rPr lang="en-GB" sz="1000" smtClean="0">
                <a:latin typeface="Tahoma" pitchFamily="34" charset="0"/>
              </a:rPr>
              <a:t>SuDS components can help manage water quality by reducing sediments and contaminants from runoff through a variety of physical and biological treatment processes.</a:t>
            </a:r>
          </a:p>
          <a:p>
            <a:pPr marL="177800" indent="-177800" eaLnBrk="1" hangingPunct="1">
              <a:spcBef>
                <a:spcPct val="20000"/>
              </a:spcBef>
              <a:buFontTx/>
              <a:buChar char="•"/>
            </a:pPr>
            <a:r>
              <a:rPr lang="en-GB" sz="1000" smtClean="0">
                <a:latin typeface="Tahoma" pitchFamily="34" charset="0"/>
              </a:rPr>
              <a:t>SuDS provide opportunities to create attractive green (vegetated and landscaped) and blue (water) corridors' in developments connecting people and the environment to water and open spaces. SuDS will only fulfil their ecological and green infrastructure potential, if the design process considers ecology, flood risk and water quality management together.</a:t>
            </a:r>
          </a:p>
          <a:p>
            <a:pPr marL="177800" indent="-177800" eaLnBrk="1" hangingPunct="1">
              <a:spcBef>
                <a:spcPct val="20000"/>
              </a:spcBef>
              <a:buFontTx/>
              <a:buChar char="•"/>
            </a:pPr>
            <a:r>
              <a:rPr lang="en-GB" sz="1000" smtClean="0">
                <a:latin typeface="Tahoma" pitchFamily="34" charset="0"/>
              </a:rPr>
              <a:t>SuDS also provides attractive public open space and the development of social cohesion to improve the quality of life and create better communities.</a:t>
            </a:r>
          </a:p>
          <a:p>
            <a:pPr marL="177800" indent="-177800" eaLnBrk="1" hangingPunct="1">
              <a:spcBef>
                <a:spcPct val="20000"/>
              </a:spcBef>
              <a:buFontTx/>
              <a:buChar char="•"/>
            </a:pPr>
            <a:r>
              <a:rPr lang="en-GB" sz="1000" smtClean="0">
                <a:latin typeface="Tahoma" pitchFamily="34" charset="0"/>
              </a:rPr>
              <a:t>SuDS also provide the opportunities to mitigate and adapt to climate change. Well design SuDS schemes should be able to accommodate extreme events better, vegetation and areas of water can also provide some thermal comfort (through evaporative cooling etc).</a:t>
            </a:r>
          </a:p>
          <a:p>
            <a:pPr marL="177800" indent="-177800" eaLnBrk="1" hangingPunct="1">
              <a:spcBef>
                <a:spcPct val="20000"/>
              </a:spcBef>
              <a:buFontTx/>
              <a:buChar char="•"/>
            </a:pPr>
            <a:r>
              <a:rPr lang="en-GB" sz="1000" smtClean="0">
                <a:latin typeface="Tahoma" pitchFamily="34" charset="0"/>
              </a:rPr>
              <a:t>SuDS are inherently a more natural approach to drainage and should not require pumping or energy. In addition to this, SuDS should also reduce the amount of surface water entering the traditional drainage system reducing the requirement for pumping and in a combined sewer system downstream treatment.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68738" y="9374188"/>
            <a:ext cx="29289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4" tIns="45862" rIns="91724" bIns="45862" anchor="b"/>
          <a:lstStyle>
            <a:lvl1pPr defTabSz="917575" eaLnBrk="0" hangingPunct="0">
              <a:defRPr>
                <a:solidFill>
                  <a:schemeClr val="tx1"/>
                </a:solidFill>
                <a:latin typeface="Arial" charset="0"/>
              </a:defRPr>
            </a:lvl1pPr>
            <a:lvl2pPr marL="742950" indent="-285750" defTabSz="917575" eaLnBrk="0" hangingPunct="0">
              <a:defRPr>
                <a:solidFill>
                  <a:schemeClr val="tx1"/>
                </a:solidFill>
                <a:latin typeface="Arial" charset="0"/>
              </a:defRPr>
            </a:lvl2pPr>
            <a:lvl3pPr marL="1143000" indent="-228600" defTabSz="917575" eaLnBrk="0" hangingPunct="0">
              <a:defRPr>
                <a:solidFill>
                  <a:schemeClr val="tx1"/>
                </a:solidFill>
                <a:latin typeface="Arial" charset="0"/>
              </a:defRPr>
            </a:lvl3pPr>
            <a:lvl4pPr marL="1600200" indent="-228600" defTabSz="917575" eaLnBrk="0" hangingPunct="0">
              <a:defRPr>
                <a:solidFill>
                  <a:schemeClr val="tx1"/>
                </a:solidFill>
                <a:latin typeface="Arial" charset="0"/>
              </a:defRPr>
            </a:lvl4pPr>
            <a:lvl5pPr marL="2057400" indent="-228600" defTabSz="917575" eaLnBrk="0" hangingPunct="0">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a:fld id="{806DE6A5-E752-47BF-BB7B-43BA9B323D82}" type="slidenum">
              <a:rPr lang="en-US" sz="1200">
                <a:latin typeface="Times New Roman" pitchFamily="18" charset="0"/>
              </a:rPr>
              <a:pPr algn="r"/>
              <a:t>11</a:t>
            </a:fld>
            <a:endParaRPr lang="en-US" sz="1200">
              <a:latin typeface="Times New Roman" pitchFamily="18" charset="0"/>
            </a:endParaRPr>
          </a:p>
        </p:txBody>
      </p:sp>
      <p:sp>
        <p:nvSpPr>
          <p:cNvPr id="35843" name="Rectangle 2"/>
          <p:cNvSpPr>
            <a:spLocks noChangeArrowheads="1" noTextEdit="1"/>
          </p:cNvSpPr>
          <p:nvPr>
            <p:ph type="sldImg"/>
          </p:nvPr>
        </p:nvSpPr>
        <p:spPr>
          <a:xfrm>
            <a:off x="901700" y="771525"/>
            <a:ext cx="5000625" cy="3751263"/>
          </a:xfrm>
          <a:ln/>
        </p:spPr>
      </p:sp>
      <p:sp>
        <p:nvSpPr>
          <p:cNvPr id="35844" name="Rectangle 3"/>
          <p:cNvSpPr>
            <a:spLocks noGrp="1" noChangeArrowheads="1"/>
          </p:cNvSpPr>
          <p:nvPr>
            <p:ph type="body" idx="1"/>
          </p:nvPr>
        </p:nvSpPr>
        <p:spPr>
          <a:xfrm>
            <a:off x="889000" y="4740275"/>
            <a:ext cx="5019675" cy="4414838"/>
          </a:xfrm>
          <a:noFill/>
        </p:spPr>
        <p:txBody>
          <a:bodyPr lIns="91724" tIns="45862" rIns="91724" bIns="45862"/>
          <a:lstStyle/>
          <a:p>
            <a:pPr>
              <a:spcBef>
                <a:spcPct val="20000"/>
              </a:spcBef>
            </a:pPr>
            <a:r>
              <a:rPr lang="en-GB" sz="1000" smtClean="0">
                <a:latin typeface="Tahoma" pitchFamily="34" charset="0"/>
              </a:rPr>
              <a:t>SuDS can be both landscaped, soft as this slide or hard engineered – in the next slide.</a:t>
            </a:r>
          </a:p>
          <a:p>
            <a:pPr>
              <a:spcBef>
                <a:spcPct val="20000"/>
              </a:spcBef>
            </a:pPr>
            <a:endParaRPr lang="en-GB" sz="1000" smtClean="0">
              <a:latin typeface="Tahoma" pitchFamily="34" charset="0"/>
            </a:endParaRPr>
          </a:p>
          <a:p>
            <a:pPr>
              <a:spcBef>
                <a:spcPct val="20000"/>
              </a:spcBef>
            </a:pPr>
            <a:r>
              <a:rPr lang="en-GB" sz="1000" b="1" smtClean="0">
                <a:latin typeface="Tahoma" pitchFamily="34" charset="0"/>
              </a:rPr>
              <a:t>Linear wetland</a:t>
            </a:r>
          </a:p>
          <a:p>
            <a:pPr>
              <a:spcBef>
                <a:spcPct val="20000"/>
              </a:spcBef>
            </a:pPr>
            <a:r>
              <a:rPr lang="en-GB" sz="1000" smtClean="0">
                <a:latin typeface="Tahoma" pitchFamily="34" charset="0"/>
              </a:rPr>
              <a:t>This linear wetland, is along a highway in Scotland. The wetland provides conveyance to a larger wetland downstream. During this process the water is conveyed and treated in the wetland. The potential for storage and vegetation provides and opportunity to breakdown pollutants.</a:t>
            </a:r>
          </a:p>
          <a:p>
            <a:pPr>
              <a:spcBef>
                <a:spcPct val="20000"/>
              </a:spcBef>
            </a:pPr>
            <a:endParaRPr lang="en-GB" sz="1000" smtClean="0">
              <a:latin typeface="Tahoma" pitchFamily="34" charset="0"/>
            </a:endParaRPr>
          </a:p>
          <a:p>
            <a:pPr>
              <a:spcBef>
                <a:spcPct val="20000"/>
              </a:spcBef>
            </a:pPr>
            <a:r>
              <a:rPr lang="en-GB" sz="1000" b="1" smtClean="0">
                <a:latin typeface="Tahoma" pitchFamily="34" charset="0"/>
              </a:rPr>
              <a:t>Swales</a:t>
            </a:r>
          </a:p>
          <a:p>
            <a:pPr>
              <a:spcBef>
                <a:spcPct val="20000"/>
              </a:spcBef>
            </a:pPr>
            <a:r>
              <a:rPr lang="en-GB" sz="1000" smtClean="0">
                <a:latin typeface="Tahoma" pitchFamily="34" charset="0"/>
              </a:rPr>
              <a:t>A swale is a shallow vegetated channel, this one collects runoff from the highway and provides conveyance to other parts of the SuDS management train. SuDS are becoming increasingly common in schools (there a number of case studies on the CIRIA SuDS website). Careful management and education enables the SuDS scheme to be a used within the curriculum – and can be a valuable educational resource.</a:t>
            </a:r>
          </a:p>
          <a:p>
            <a:pPr>
              <a:spcBef>
                <a:spcPct val="20000"/>
              </a:spcBef>
            </a:pPr>
            <a:endParaRPr lang="en-GB" sz="1000" b="1" smtClean="0">
              <a:latin typeface="Tahoma" pitchFamily="34" charset="0"/>
            </a:endParaRPr>
          </a:p>
          <a:p>
            <a:pPr>
              <a:spcBef>
                <a:spcPct val="20000"/>
              </a:spcBef>
            </a:pPr>
            <a:r>
              <a:rPr lang="en-GB" sz="1000" b="1" smtClean="0">
                <a:latin typeface="Tahoma" pitchFamily="34" charset="0"/>
              </a:rPr>
              <a:t>Wetland pond</a:t>
            </a:r>
          </a:p>
          <a:p>
            <a:pPr>
              <a:spcBef>
                <a:spcPct val="20000"/>
              </a:spcBef>
            </a:pPr>
            <a:r>
              <a:rPr lang="en-GB" sz="1000" smtClean="0">
                <a:latin typeface="Tahoma" pitchFamily="34" charset="0"/>
              </a:rPr>
              <a:t>This pond provides valuable amenity and ecology benefits and is integral to this nature reserve. </a:t>
            </a:r>
          </a:p>
          <a:p>
            <a:pPr>
              <a:spcBef>
                <a:spcPct val="20000"/>
              </a:spcBef>
            </a:pPr>
            <a:endParaRPr lang="en-GB" sz="1000" smtClean="0">
              <a:latin typeface="Tahoma" pitchFamily="34" charset="0"/>
            </a:endParaRPr>
          </a:p>
          <a:p>
            <a:pPr>
              <a:spcBef>
                <a:spcPct val="20000"/>
              </a:spcBef>
            </a:pPr>
            <a:r>
              <a:rPr lang="en-GB" sz="1000" smtClean="0">
                <a:latin typeface="Tahoma" pitchFamily="34" charset="0"/>
              </a:rPr>
              <a:t>Other soft or landscapes components include raingardens, detention basins, retention ponds.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68738" y="9374188"/>
            <a:ext cx="29289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4" tIns="45862" rIns="91724" bIns="45862" anchor="b"/>
          <a:lstStyle>
            <a:lvl1pPr defTabSz="917575" eaLnBrk="0" hangingPunct="0">
              <a:defRPr>
                <a:solidFill>
                  <a:schemeClr val="tx1"/>
                </a:solidFill>
                <a:latin typeface="Arial" charset="0"/>
              </a:defRPr>
            </a:lvl1pPr>
            <a:lvl2pPr marL="742950" indent="-285750" defTabSz="917575" eaLnBrk="0" hangingPunct="0">
              <a:defRPr>
                <a:solidFill>
                  <a:schemeClr val="tx1"/>
                </a:solidFill>
                <a:latin typeface="Arial" charset="0"/>
              </a:defRPr>
            </a:lvl2pPr>
            <a:lvl3pPr marL="1143000" indent="-228600" defTabSz="917575" eaLnBrk="0" hangingPunct="0">
              <a:defRPr>
                <a:solidFill>
                  <a:schemeClr val="tx1"/>
                </a:solidFill>
                <a:latin typeface="Arial" charset="0"/>
              </a:defRPr>
            </a:lvl3pPr>
            <a:lvl4pPr marL="1600200" indent="-228600" defTabSz="917575" eaLnBrk="0" hangingPunct="0">
              <a:defRPr>
                <a:solidFill>
                  <a:schemeClr val="tx1"/>
                </a:solidFill>
                <a:latin typeface="Arial" charset="0"/>
              </a:defRPr>
            </a:lvl4pPr>
            <a:lvl5pPr marL="2057400" indent="-228600" defTabSz="917575" eaLnBrk="0" hangingPunct="0">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a:fld id="{C6D15CD0-A2C0-4DCA-8D63-96FE0A5BC40A}" type="slidenum">
              <a:rPr lang="en-US" sz="1200">
                <a:latin typeface="Times New Roman" pitchFamily="18" charset="0"/>
              </a:rPr>
              <a:pPr algn="r"/>
              <a:t>12</a:t>
            </a:fld>
            <a:endParaRPr lang="en-US" sz="1200">
              <a:latin typeface="Times New Roman" pitchFamily="18" charset="0"/>
            </a:endParaRPr>
          </a:p>
        </p:txBody>
      </p:sp>
      <p:sp>
        <p:nvSpPr>
          <p:cNvPr id="36867" name="Rectangle 2"/>
          <p:cNvSpPr>
            <a:spLocks noChangeArrowheads="1" noTextEdit="1"/>
          </p:cNvSpPr>
          <p:nvPr>
            <p:ph type="sldImg"/>
          </p:nvPr>
        </p:nvSpPr>
        <p:spPr>
          <a:xfrm>
            <a:off x="901700" y="771525"/>
            <a:ext cx="5000625" cy="3751263"/>
          </a:xfrm>
          <a:ln/>
        </p:spPr>
      </p:sp>
      <p:sp>
        <p:nvSpPr>
          <p:cNvPr id="36868" name="Rectangle 3"/>
          <p:cNvSpPr>
            <a:spLocks noGrp="1" noChangeArrowheads="1"/>
          </p:cNvSpPr>
          <p:nvPr>
            <p:ph type="body" idx="1"/>
          </p:nvPr>
        </p:nvSpPr>
        <p:spPr>
          <a:xfrm>
            <a:off x="889000" y="4740275"/>
            <a:ext cx="5019675" cy="4414838"/>
          </a:xfrm>
          <a:noFill/>
        </p:spPr>
        <p:txBody>
          <a:bodyPr lIns="91724" tIns="45862" rIns="91724" bIns="45862"/>
          <a:lstStyle/>
          <a:p>
            <a:r>
              <a:rPr lang="en-GB" sz="1000" smtClean="0">
                <a:latin typeface="Tahoma" pitchFamily="34" charset="0"/>
              </a:rPr>
              <a:t>This slide shows some hard or “engineered” SuDS components. Other examples include; rainwater harvesting, geocellular storage, proprietary products, filter drains etc.</a:t>
            </a:r>
          </a:p>
          <a:p>
            <a:endParaRPr lang="en-GB" sz="1000" smtClean="0">
              <a:latin typeface="Tahoma" pitchFamily="34" charset="0"/>
            </a:endParaRPr>
          </a:p>
          <a:p>
            <a:r>
              <a:rPr lang="en-GB" sz="1000" b="1" smtClean="0">
                <a:latin typeface="Tahoma" pitchFamily="34" charset="0"/>
              </a:rPr>
              <a:t>Permeable pavement</a:t>
            </a:r>
          </a:p>
          <a:p>
            <a:r>
              <a:rPr lang="en-GB" sz="1000" smtClean="0">
                <a:latin typeface="Tahoma" pitchFamily="34" charset="0"/>
              </a:rPr>
              <a:t>Permeable pavements (or surfaces such as gravel, porous asphalt) allow water to soak into the ground or a gravel-filled base. Permeable surfaces can attenuate the flow and provide treatment. It’s great for constrained sites as it provides a drainage and car parking function. This example at Stamford uses permeable paving and geocellular drainage.</a:t>
            </a:r>
          </a:p>
          <a:p>
            <a:endParaRPr lang="en-GB" sz="1000" smtClean="0">
              <a:latin typeface="Tahoma" pitchFamily="34" charset="0"/>
            </a:endParaRPr>
          </a:p>
          <a:p>
            <a:r>
              <a:rPr lang="en-GB" sz="1000" b="1" smtClean="0">
                <a:latin typeface="Tahoma" pitchFamily="34" charset="0"/>
              </a:rPr>
              <a:t>Green roof</a:t>
            </a:r>
          </a:p>
          <a:p>
            <a:r>
              <a:rPr lang="en-GB" sz="1000" smtClean="0">
                <a:latin typeface="Tahoma" pitchFamily="34" charset="0"/>
              </a:rPr>
              <a:t>This primarily is as close to the source as you can get and primarily is a roof covered in vegetation or another medium. The effectiveness of a green or living roof will depend on the thickness of the substrate on the roof, it provides attenuation and other benefits such as biodiversity enhancement and thermal cooling. CIRIA has produced guidance on green roofs and further information is also available from Livingroofs.org.</a:t>
            </a:r>
          </a:p>
          <a:p>
            <a:endParaRPr lang="en-GB" sz="1000" smtClean="0">
              <a:latin typeface="Tahoma" pitchFamily="34" charset="0"/>
            </a:endParaRPr>
          </a:p>
          <a:p>
            <a:r>
              <a:rPr lang="en-GB" sz="1000" b="1" smtClean="0">
                <a:latin typeface="Tahoma" pitchFamily="34" charset="0"/>
              </a:rPr>
              <a:t>Bioretention</a:t>
            </a:r>
          </a:p>
          <a:p>
            <a:r>
              <a:rPr lang="en-GB" sz="1000" smtClean="0">
                <a:latin typeface="Tahoma" pitchFamily="34" charset="0"/>
              </a:rPr>
              <a:t>Are depressions filled with engineering soil and vegetation. Water enters through a vegetated surface and trickled into a perforated pipe at the bottom before being transported downstream. It provides attenuation and water quality treatment.</a:t>
            </a:r>
          </a:p>
          <a:p>
            <a:endParaRPr lang="en-GB" sz="1000" smtClean="0">
              <a:latin typeface="Tahoma" pitchFamily="34" charset="0"/>
            </a:endParaRPr>
          </a:p>
          <a:p>
            <a:endParaRPr lang="en-GB" sz="1000" smtClean="0">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xfrm>
            <a:off x="901700" y="771525"/>
            <a:ext cx="5000625" cy="3751263"/>
          </a:xfrm>
          <a:ln/>
        </p:spPr>
      </p:sp>
      <p:sp>
        <p:nvSpPr>
          <p:cNvPr id="37891"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35000"/>
              </a:spcBef>
              <a:buFontTx/>
              <a:buChar char="•"/>
            </a:pPr>
            <a:r>
              <a:rPr lang="en-GB" sz="1000" smtClean="0">
                <a:latin typeface="Tahoma" pitchFamily="34" charset="0"/>
              </a:rPr>
              <a:t>FLOWS is an Interreg Project with European partners to look at local flood risk management.</a:t>
            </a:r>
          </a:p>
          <a:p>
            <a:pPr marL="185738" indent="-185738">
              <a:spcBef>
                <a:spcPct val="35000"/>
              </a:spcBef>
              <a:buFontTx/>
              <a:buChar char="•"/>
            </a:pPr>
            <a:r>
              <a:rPr lang="en-GB" sz="1000" smtClean="0">
                <a:latin typeface="Tahoma" pitchFamily="34" charset="0"/>
              </a:rPr>
              <a:t>Lamb Drove in Cambourne 8 miles west of Cambridge which is a growth area and the main driver for the Interreg Project.</a:t>
            </a:r>
          </a:p>
          <a:p>
            <a:pPr marL="185738" indent="-185738">
              <a:spcBef>
                <a:spcPct val="35000"/>
              </a:spcBef>
              <a:buFontTx/>
              <a:buChar char="•"/>
            </a:pPr>
            <a:r>
              <a:rPr lang="en-GB" sz="1000" b="1" smtClean="0">
                <a:latin typeface="Tahoma" pitchFamily="34" charset="0"/>
              </a:rPr>
              <a:t>All the information for this example has been kindly provided by Cambridgeshire County Council and Royal Haskoning</a:t>
            </a:r>
            <a:r>
              <a:rPr lang="en-GB" sz="1000" smtClean="0">
                <a:latin typeface="Tahoma" pitchFamily="34" charset="0"/>
              </a:rPr>
              <a:t>, more information is provided on the CIRIA website.</a:t>
            </a:r>
          </a:p>
          <a:p>
            <a:pPr marL="185738" indent="-185738">
              <a:spcBef>
                <a:spcPct val="35000"/>
              </a:spcBef>
              <a:buFontTx/>
              <a:buChar char="•"/>
            </a:pPr>
            <a:r>
              <a:rPr lang="en-GB" sz="1000" smtClean="0">
                <a:latin typeface="Tahoma" pitchFamily="34" charset="0"/>
              </a:rPr>
              <a:t>Cambridgeshire Country Council worked in partnership with a housing society to create a showcase development that includes SuDS and flood resilience measures.</a:t>
            </a:r>
          </a:p>
          <a:p>
            <a:pPr marL="185738" indent="-185738">
              <a:spcBef>
                <a:spcPct val="35000"/>
              </a:spcBef>
              <a:buFontTx/>
              <a:buChar char="•"/>
            </a:pPr>
            <a:r>
              <a:rPr lang="en-GB" sz="1000" smtClean="0">
                <a:latin typeface="Tahoma" pitchFamily="34" charset="0"/>
              </a:rPr>
              <a:t>Lamb drove is generally a medium density housing development.</a:t>
            </a:r>
          </a:p>
          <a:p>
            <a:pPr marL="185738" indent="-185738">
              <a:spcBef>
                <a:spcPct val="35000"/>
              </a:spcBef>
              <a:buFontTx/>
              <a:buChar char="•"/>
            </a:pPr>
            <a:r>
              <a:rPr lang="en-GB" sz="1000" smtClean="0">
                <a:latin typeface="Tahoma" pitchFamily="34" charset="0"/>
              </a:rPr>
              <a:t>It’s a retrofit site solution in that the layout was already agreed – this meant the design process was more complicated than it needed to be.</a:t>
            </a:r>
          </a:p>
          <a:p>
            <a:pPr marL="185738" indent="-185738">
              <a:spcBef>
                <a:spcPct val="35000"/>
              </a:spcBef>
              <a:buFontTx/>
              <a:buChar char="•"/>
            </a:pPr>
            <a:r>
              <a:rPr lang="en-GB" sz="1000" smtClean="0">
                <a:latin typeface="Tahoma" pitchFamily="34" charset="0"/>
              </a:rPr>
              <a:t>Objective of the design was to attenuate runoff, using open landscaped features up to a 1:100 year event (including allowance for climate change).</a:t>
            </a:r>
          </a:p>
          <a:p>
            <a:pPr marL="185738" indent="-185738">
              <a:spcBef>
                <a:spcPct val="35000"/>
              </a:spcBef>
              <a:buFontTx/>
              <a:buChar char="•"/>
            </a:pPr>
            <a:r>
              <a:rPr lang="en-GB" sz="1000" smtClean="0">
                <a:latin typeface="Tahoma" pitchFamily="34" charset="0"/>
              </a:rPr>
              <a:t>Currently being monitored with promising performance information (which is on the CIRIA website).</a:t>
            </a:r>
          </a:p>
          <a:p>
            <a:pPr marL="185738" indent="-185738">
              <a:spcBef>
                <a:spcPct val="35000"/>
              </a:spcBef>
              <a:buFontTx/>
              <a:buChar char="•"/>
            </a:pPr>
            <a:endParaRPr lang="en-GB" sz="1000" smtClean="0">
              <a:latin typeface="Tahoma" pitchFamily="34" charset="0"/>
            </a:endParaRPr>
          </a:p>
          <a:p>
            <a:pPr marL="185738" indent="-185738">
              <a:spcBef>
                <a:spcPct val="35000"/>
              </a:spcBef>
              <a:buFontTx/>
              <a:buChar char="•"/>
            </a:pPr>
            <a:endParaRPr lang="en-GB" sz="1000" smtClean="0">
              <a:latin typeface="Tahoma" pitchFamily="34" charset="0"/>
            </a:endParaRPr>
          </a:p>
          <a:p>
            <a:pPr marL="185738" indent="-185738">
              <a:spcBef>
                <a:spcPct val="35000"/>
              </a:spcBef>
              <a:buFontTx/>
              <a:buChar char="•"/>
            </a:pPr>
            <a:endParaRPr lang="en-US" sz="1000" smtClean="0">
              <a:latin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xfrm>
            <a:off x="901700" y="771525"/>
            <a:ext cx="5000625" cy="3751263"/>
          </a:xfrm>
          <a:ln/>
        </p:spPr>
      </p:sp>
      <p:sp>
        <p:nvSpPr>
          <p:cNvPr id="38915"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buFontTx/>
              <a:buChar char="•"/>
            </a:pPr>
            <a:r>
              <a:rPr lang="en-GB" sz="1000" smtClean="0">
                <a:latin typeface="Tahoma" pitchFamily="34" charset="0"/>
              </a:rPr>
              <a:t>The site uses source control and the SuDS management train.</a:t>
            </a:r>
          </a:p>
          <a:p>
            <a:pPr marL="185738" indent="-185738">
              <a:buFontTx/>
              <a:buChar char="•"/>
            </a:pPr>
            <a:r>
              <a:rPr lang="en-GB" sz="1000" smtClean="0">
                <a:latin typeface="Tahoma" pitchFamily="34" charset="0"/>
              </a:rPr>
              <a:t>Full attenuation of the 1 in 100 year storm is provided through the use multi use of open space (which is more cost effective).</a:t>
            </a:r>
          </a:p>
          <a:p>
            <a:pPr marL="185738" indent="-185738">
              <a:buFontTx/>
              <a:buChar char="•"/>
            </a:pPr>
            <a:r>
              <a:rPr lang="en-GB" sz="1000" smtClean="0">
                <a:latin typeface="Tahoma" pitchFamily="34" charset="0"/>
              </a:rPr>
              <a:t>The storage required the use of Public Open Space, which includes basins in play areas.</a:t>
            </a:r>
          </a:p>
          <a:p>
            <a:pPr marL="185738" indent="-185738">
              <a:buFontTx/>
              <a:buChar char="•"/>
            </a:pPr>
            <a:r>
              <a:rPr lang="en-GB" sz="1000" smtClean="0">
                <a:latin typeface="Tahoma" pitchFamily="34" charset="0"/>
              </a:rPr>
              <a:t>Overland flow routes were provided for runoff in excess of the design volume, sacrificial storage was provided for storms in excess of  1 in  100 year event.</a:t>
            </a:r>
          </a:p>
          <a:p>
            <a:pPr marL="185738" indent="-185738">
              <a:buFontTx/>
              <a:buChar char="•"/>
            </a:pPr>
            <a:r>
              <a:rPr lang="en-GB" sz="1000" smtClean="0">
                <a:latin typeface="Tahoma" pitchFamily="34" charset="0"/>
              </a:rPr>
              <a:t>Quality, quantity and amenity were considered equally although particular attention was required to consider flood risk management.</a:t>
            </a:r>
          </a:p>
          <a:p>
            <a:pPr marL="185738" indent="-185738">
              <a:buFontTx/>
              <a:buChar char="•"/>
            </a:pPr>
            <a:r>
              <a:rPr lang="en-GB" sz="1000" smtClean="0">
                <a:latin typeface="Tahoma" pitchFamily="34" charset="0"/>
              </a:rPr>
              <a:t>Engagement with the residents also took place to ensure that they understood how the site functioned.</a:t>
            </a:r>
          </a:p>
          <a:p>
            <a:pPr marL="185738" indent="-185738">
              <a:buFontTx/>
              <a:buChar char="•"/>
            </a:pPr>
            <a:endParaRPr lang="en-GB" sz="1000" smtClean="0">
              <a:latin typeface="Tahoma" pitchFamily="34" charset="0"/>
            </a:endParaRPr>
          </a:p>
          <a:p>
            <a:pPr marL="185738" indent="-185738"/>
            <a:r>
              <a:rPr lang="en-GB" sz="1000" b="1" smtClean="0">
                <a:latin typeface="Tahoma" pitchFamily="34" charset="0"/>
              </a:rPr>
              <a:t>The SuDS Mgt Train</a:t>
            </a:r>
          </a:p>
          <a:p>
            <a:pPr marL="185738" indent="-185738">
              <a:buFontTx/>
              <a:buChar char="•"/>
            </a:pPr>
            <a:r>
              <a:rPr lang="en-GB" sz="1000" b="1" smtClean="0">
                <a:latin typeface="Tahoma" pitchFamily="34" charset="0"/>
              </a:rPr>
              <a:t>Prevention</a:t>
            </a:r>
            <a:r>
              <a:rPr lang="en-GB" sz="1000" smtClean="0">
                <a:latin typeface="Tahoma" pitchFamily="34" charset="0"/>
              </a:rPr>
              <a:t> – </a:t>
            </a:r>
            <a:r>
              <a:rPr lang="en-GB" sz="1000" u="sng" smtClean="0">
                <a:latin typeface="Tahoma" pitchFamily="34" charset="0"/>
              </a:rPr>
              <a:t>Water Butts</a:t>
            </a:r>
            <a:r>
              <a:rPr lang="en-GB" sz="1000" smtClean="0">
                <a:latin typeface="Tahoma" pitchFamily="34" charset="0"/>
              </a:rPr>
              <a:t> provide prevention, lots of grassed areas as well.</a:t>
            </a:r>
          </a:p>
          <a:p>
            <a:pPr marL="185738" indent="-185738">
              <a:buFontTx/>
              <a:buChar char="•"/>
            </a:pPr>
            <a:r>
              <a:rPr lang="en-GB" sz="1000" smtClean="0">
                <a:latin typeface="Tahoma" pitchFamily="34" charset="0"/>
              </a:rPr>
              <a:t>Drainage from impermeable areas leads into </a:t>
            </a:r>
            <a:r>
              <a:rPr lang="en-GB" sz="1000" u="sng" smtClean="0">
                <a:latin typeface="Tahoma" pitchFamily="34" charset="0"/>
              </a:rPr>
              <a:t>permeable pavement</a:t>
            </a:r>
            <a:r>
              <a:rPr lang="en-GB" sz="1000" smtClean="0">
                <a:latin typeface="Tahoma" pitchFamily="34" charset="0"/>
              </a:rPr>
              <a:t> – </a:t>
            </a:r>
            <a:r>
              <a:rPr lang="en-GB" sz="1000" b="1" smtClean="0">
                <a:latin typeface="Tahoma" pitchFamily="34" charset="0"/>
              </a:rPr>
              <a:t>source control.</a:t>
            </a:r>
          </a:p>
          <a:p>
            <a:pPr marL="185738" indent="-185738">
              <a:buFontTx/>
              <a:buChar char="•"/>
            </a:pPr>
            <a:r>
              <a:rPr lang="en-GB" sz="1000" smtClean="0">
                <a:latin typeface="Tahoma" pitchFamily="34" charset="0"/>
              </a:rPr>
              <a:t>There is a token gesture of </a:t>
            </a:r>
            <a:r>
              <a:rPr lang="en-GB" sz="1000" u="sng" smtClean="0">
                <a:latin typeface="Tahoma" pitchFamily="34" charset="0"/>
              </a:rPr>
              <a:t>green roofs </a:t>
            </a:r>
            <a:r>
              <a:rPr lang="en-GB" sz="1000" smtClean="0">
                <a:latin typeface="Tahoma" pitchFamily="34" charset="0"/>
              </a:rPr>
              <a:t>– however, depending on construction can provide 30-50% (if not more) this is regarded as a </a:t>
            </a:r>
            <a:r>
              <a:rPr lang="en-GB" sz="1000" b="1" smtClean="0">
                <a:latin typeface="Tahoma" pitchFamily="34" charset="0"/>
              </a:rPr>
              <a:t>source control measure</a:t>
            </a:r>
            <a:r>
              <a:rPr lang="en-GB" sz="1000" smtClean="0">
                <a:latin typeface="Tahoma" pitchFamily="34" charset="0"/>
              </a:rPr>
              <a:t>.</a:t>
            </a:r>
          </a:p>
          <a:p>
            <a:pPr marL="185738" indent="-185738">
              <a:buFontTx/>
              <a:buChar char="•"/>
            </a:pPr>
            <a:r>
              <a:rPr lang="en-GB" sz="1000" smtClean="0">
                <a:latin typeface="Tahoma" pitchFamily="34" charset="0"/>
              </a:rPr>
              <a:t>Roof water is also collected into </a:t>
            </a:r>
            <a:r>
              <a:rPr lang="en-GB" sz="1000" u="sng" smtClean="0">
                <a:latin typeface="Tahoma" pitchFamily="34" charset="0"/>
              </a:rPr>
              <a:t>swales</a:t>
            </a:r>
            <a:r>
              <a:rPr lang="en-GB" sz="1000" smtClean="0">
                <a:latin typeface="Tahoma" pitchFamily="34" charset="0"/>
              </a:rPr>
              <a:t> – which is a </a:t>
            </a:r>
            <a:r>
              <a:rPr lang="en-GB" sz="1000" b="1" smtClean="0">
                <a:latin typeface="Tahoma" pitchFamily="34" charset="0"/>
              </a:rPr>
              <a:t>source control </a:t>
            </a:r>
            <a:r>
              <a:rPr lang="en-GB" sz="1000" smtClean="0">
                <a:latin typeface="Tahoma" pitchFamily="34" charset="0"/>
              </a:rPr>
              <a:t>measure and the </a:t>
            </a:r>
            <a:r>
              <a:rPr lang="en-GB" sz="1000" b="1" smtClean="0">
                <a:latin typeface="Tahoma" pitchFamily="34" charset="0"/>
              </a:rPr>
              <a:t>conveyed</a:t>
            </a:r>
            <a:r>
              <a:rPr lang="en-GB" sz="1000" smtClean="0">
                <a:latin typeface="Tahoma" pitchFamily="34" charset="0"/>
              </a:rPr>
              <a:t> onwards to basins.</a:t>
            </a:r>
          </a:p>
          <a:p>
            <a:pPr marL="185738" indent="-185738">
              <a:buFontTx/>
              <a:buChar char="•"/>
            </a:pPr>
            <a:r>
              <a:rPr lang="en-GB" sz="1000" smtClean="0">
                <a:latin typeface="Tahoma" pitchFamily="34" charset="0"/>
              </a:rPr>
              <a:t>Swales convey the water to </a:t>
            </a:r>
            <a:r>
              <a:rPr lang="en-GB" sz="1000" u="sng" smtClean="0">
                <a:latin typeface="Tahoma" pitchFamily="34" charset="0"/>
              </a:rPr>
              <a:t>detention basins</a:t>
            </a:r>
            <a:r>
              <a:rPr lang="en-GB" sz="1000" smtClean="0">
                <a:latin typeface="Tahoma" pitchFamily="34" charset="0"/>
              </a:rPr>
              <a:t> that act as </a:t>
            </a:r>
            <a:r>
              <a:rPr lang="en-GB" sz="1000" b="1" smtClean="0">
                <a:latin typeface="Tahoma" pitchFamily="34" charset="0"/>
              </a:rPr>
              <a:t>site control</a:t>
            </a:r>
            <a:r>
              <a:rPr lang="en-GB" sz="1000" smtClean="0">
                <a:latin typeface="Tahoma" pitchFamily="34" charset="0"/>
              </a:rPr>
              <a:t> and only get wet in a 1 in 100 year event.</a:t>
            </a:r>
          </a:p>
          <a:p>
            <a:pPr marL="185738" indent="-185738">
              <a:buFontTx/>
              <a:buChar char="•"/>
            </a:pPr>
            <a:r>
              <a:rPr lang="en-GB" sz="1000" smtClean="0">
                <a:latin typeface="Tahoma" pitchFamily="34" charset="0"/>
              </a:rPr>
              <a:t>The swale network then conveys water to a </a:t>
            </a:r>
            <a:r>
              <a:rPr lang="en-GB" sz="1000" u="sng" smtClean="0">
                <a:latin typeface="Tahoma" pitchFamily="34" charset="0"/>
              </a:rPr>
              <a:t>retention pond</a:t>
            </a:r>
            <a:r>
              <a:rPr lang="en-GB" sz="1000" smtClean="0">
                <a:latin typeface="Tahoma" pitchFamily="34" charset="0"/>
              </a:rPr>
              <a:t> which acts a </a:t>
            </a:r>
            <a:r>
              <a:rPr lang="en-GB" sz="1000" b="1" smtClean="0">
                <a:latin typeface="Tahoma" pitchFamily="34" charset="0"/>
              </a:rPr>
              <a:t>regional control</a:t>
            </a:r>
            <a:r>
              <a:rPr lang="en-GB" sz="1000" smtClean="0">
                <a:latin typeface="Tahoma" pitchFamily="34" charset="0"/>
              </a:rPr>
              <a:t> at the bottom of the site.</a:t>
            </a:r>
            <a:endParaRPr lang="en-US" sz="1000" smtClean="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xfrm>
            <a:off x="901700" y="771525"/>
            <a:ext cx="5000625" cy="3751263"/>
          </a:xfrm>
          <a:ln/>
        </p:spPr>
      </p:sp>
      <p:sp>
        <p:nvSpPr>
          <p:cNvPr id="39939"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r>
              <a:rPr lang="en-GB" sz="1000" smtClean="0">
                <a:latin typeface="Tahoma" pitchFamily="34" charset="0"/>
              </a:rPr>
              <a:t>Images are from early stages of the development of the site.</a:t>
            </a:r>
          </a:p>
          <a:p>
            <a:pPr marL="185738" indent="-185738"/>
            <a:endParaRPr lang="en-GB" sz="1000" smtClean="0">
              <a:latin typeface="Tahoma" pitchFamily="34" charset="0"/>
            </a:endParaRPr>
          </a:p>
          <a:p>
            <a:pPr marL="185738" indent="-185738"/>
            <a:r>
              <a:rPr lang="en-GB" sz="1000" b="1" smtClean="0">
                <a:latin typeface="Tahoma" pitchFamily="34" charset="0"/>
              </a:rPr>
              <a:t>Permeable/pervious pavement</a:t>
            </a:r>
          </a:p>
          <a:p>
            <a:pPr marL="185738" indent="-185738">
              <a:buFontTx/>
              <a:buChar char="•"/>
            </a:pPr>
            <a:r>
              <a:rPr lang="en-GB" sz="1000" smtClean="0">
                <a:latin typeface="Tahoma" pitchFamily="34" charset="0"/>
              </a:rPr>
              <a:t>The permeable pavement is a load-bearing construction surfaced with materials that allow surface water to enter the underlying construction. Small gaps between the block paving.</a:t>
            </a:r>
          </a:p>
          <a:p>
            <a:pPr marL="185738" indent="-185738">
              <a:buFontTx/>
              <a:buChar char="•"/>
            </a:pPr>
            <a:r>
              <a:rPr lang="en-GB" sz="1000" smtClean="0">
                <a:latin typeface="Tahoma" pitchFamily="34" charset="0"/>
              </a:rPr>
              <a:t>Runoff is stored and conveyed through the sub-base construction. </a:t>
            </a:r>
          </a:p>
          <a:p>
            <a:pPr marL="185738" indent="-185738">
              <a:buFontTx/>
              <a:buChar char="•"/>
            </a:pPr>
            <a:r>
              <a:rPr lang="en-GB" sz="1000" smtClean="0">
                <a:latin typeface="Tahoma" pitchFamily="34" charset="0"/>
              </a:rPr>
              <a:t>Provides attenuation, infiltration as well as some water treatment.</a:t>
            </a:r>
          </a:p>
          <a:p>
            <a:pPr marL="185738" indent="-185738"/>
            <a:endParaRPr lang="en-GB" sz="1000" smtClean="0">
              <a:latin typeface="Tahoma" pitchFamily="34" charset="0"/>
            </a:endParaRPr>
          </a:p>
          <a:p>
            <a:pPr marL="185738" indent="-185738"/>
            <a:r>
              <a:rPr lang="en-GB" sz="1000" b="1" smtClean="0">
                <a:latin typeface="Tahoma" pitchFamily="34" charset="0"/>
              </a:rPr>
              <a:t>Green roof</a:t>
            </a:r>
          </a:p>
          <a:p>
            <a:pPr marL="185738" indent="-185738">
              <a:buFontTx/>
              <a:buChar char="•"/>
            </a:pPr>
            <a:r>
              <a:rPr lang="en-GB" sz="1000" smtClean="0">
                <a:latin typeface="Tahoma" pitchFamily="34" charset="0"/>
              </a:rPr>
              <a:t>Normally a multi layered system that covers a roof with vegetation over a drainage layer.</a:t>
            </a:r>
          </a:p>
          <a:p>
            <a:pPr marL="185738" indent="-185738">
              <a:buFontTx/>
              <a:buChar char="•"/>
            </a:pPr>
            <a:r>
              <a:rPr lang="en-GB" sz="1000" smtClean="0">
                <a:latin typeface="Tahoma" pitchFamily="34" charset="0"/>
              </a:rPr>
              <a:t>This can reduce the volume of runoff and attenuate peak flows from the roof.</a:t>
            </a:r>
          </a:p>
          <a:p>
            <a:pPr marL="185738" indent="-185738">
              <a:buFontTx/>
              <a:buChar char="•"/>
            </a:pPr>
            <a:r>
              <a:rPr lang="en-GB" sz="1000" smtClean="0">
                <a:latin typeface="Tahoma" pitchFamily="34" charset="0"/>
              </a:rPr>
              <a:t>Can reduce the size of other SuDS components – normally looks good too!</a:t>
            </a:r>
          </a:p>
          <a:p>
            <a:pPr marL="185738" indent="-185738">
              <a:buFontTx/>
              <a:buChar char="•"/>
            </a:pPr>
            <a:endParaRPr lang="en-GB" sz="1000" smtClean="0">
              <a:latin typeface="Tahoma" pitchFamily="34" charset="0"/>
            </a:endParaRPr>
          </a:p>
          <a:p>
            <a:pPr marL="185738" indent="-185738"/>
            <a:r>
              <a:rPr lang="en-GB" sz="1000" b="1" smtClean="0">
                <a:latin typeface="Tahoma" pitchFamily="34" charset="0"/>
              </a:rPr>
              <a:t>Swales</a:t>
            </a:r>
          </a:p>
          <a:p>
            <a:pPr marL="185738" indent="-185738">
              <a:buFontTx/>
              <a:buChar char="•"/>
            </a:pPr>
            <a:r>
              <a:rPr lang="en-GB" sz="1000" smtClean="0">
                <a:latin typeface="Tahoma" pitchFamily="34" charset="0"/>
              </a:rPr>
              <a:t>Shallow channels designed to collect, convey and treat water.</a:t>
            </a:r>
          </a:p>
          <a:p>
            <a:pPr marL="185738" indent="-185738">
              <a:buFontTx/>
              <a:buChar char="•"/>
            </a:pPr>
            <a:r>
              <a:rPr lang="en-GB" sz="1000" smtClean="0">
                <a:latin typeface="Tahoma" pitchFamily="34" charset="0"/>
              </a:rPr>
              <a:t>Development has two types of swales, normal and underdrained swales – provide greater drainage – often dry.</a:t>
            </a:r>
          </a:p>
          <a:p>
            <a:pPr marL="185738" indent="-185738">
              <a:buFontTx/>
              <a:buChar char="•"/>
            </a:pPr>
            <a:r>
              <a:rPr lang="en-GB" sz="1000" smtClean="0">
                <a:latin typeface="Tahoma" pitchFamily="34" charset="0"/>
              </a:rPr>
              <a:t>Swale on the green way (perimeter of the site) also provides opportunities for enhanced biodiversity.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xfrm>
            <a:off x="901700" y="771525"/>
            <a:ext cx="5000625" cy="3751263"/>
          </a:xfrm>
          <a:ln/>
        </p:spPr>
      </p:sp>
      <p:sp>
        <p:nvSpPr>
          <p:cNvPr id="40963"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r>
              <a:rPr lang="en-GB" sz="1000" b="1" smtClean="0">
                <a:latin typeface="Tahoma" pitchFamily="34" charset="0"/>
              </a:rPr>
              <a:t>Detention basins</a:t>
            </a:r>
          </a:p>
          <a:p>
            <a:pPr marL="185738" indent="-185738">
              <a:buFontTx/>
              <a:buChar char="•"/>
            </a:pPr>
            <a:r>
              <a:rPr lang="en-GB" sz="1000" smtClean="0">
                <a:latin typeface="Tahoma" pitchFamily="34" charset="0"/>
              </a:rPr>
              <a:t>Depressions designed to detain runoff for a period of time (primarily during extreme events).</a:t>
            </a:r>
          </a:p>
          <a:p>
            <a:pPr marL="185738" indent="-185738">
              <a:buFontTx/>
              <a:buChar char="•"/>
            </a:pPr>
            <a:r>
              <a:rPr lang="en-GB" sz="1000" smtClean="0">
                <a:latin typeface="Tahoma" pitchFamily="34" charset="0"/>
              </a:rPr>
              <a:t>The compete system and SuDS management train enables the development  to meet flood risk management considerations and water quality criteria.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xfrm>
            <a:off x="901700" y="771525"/>
            <a:ext cx="5000625" cy="3751263"/>
          </a:xfrm>
          <a:ln/>
        </p:spPr>
      </p:sp>
      <p:sp>
        <p:nvSpPr>
          <p:cNvPr id="41987" name="Rectangle 3"/>
          <p:cNvSpPr>
            <a:spLocks noGrp="1" noChangeArrowheads="1"/>
          </p:cNvSpPr>
          <p:nvPr>
            <p:ph type="body" idx="1"/>
          </p:nvPr>
        </p:nvSpPr>
        <p:spPr>
          <a:xfrm>
            <a:off x="698500" y="4740275"/>
            <a:ext cx="5292725" cy="465137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20000"/>
              </a:spcBef>
            </a:pPr>
            <a:r>
              <a:rPr lang="en-GB" sz="1000" smtClean="0">
                <a:latin typeface="Tahoma" pitchFamily="34" charset="0"/>
              </a:rPr>
              <a:t>This slide covers aspects that required consideration during construction and operation</a:t>
            </a:r>
          </a:p>
          <a:p>
            <a:pPr marL="185738" indent="-185738">
              <a:spcBef>
                <a:spcPct val="20000"/>
              </a:spcBef>
            </a:pPr>
            <a:r>
              <a:rPr lang="en-GB" sz="1000" b="1" smtClean="0">
                <a:latin typeface="Tahoma" pitchFamily="34" charset="0"/>
              </a:rPr>
              <a:t>Construction</a:t>
            </a:r>
          </a:p>
          <a:p>
            <a:pPr marL="185738" indent="-185738">
              <a:spcBef>
                <a:spcPct val="20000"/>
              </a:spcBef>
              <a:buFontTx/>
              <a:buChar char="•"/>
            </a:pPr>
            <a:r>
              <a:rPr lang="en-GB" sz="1000" smtClean="0">
                <a:latin typeface="Tahoma" pitchFamily="34" charset="0"/>
              </a:rPr>
              <a:t>As well as good design, good delivery will also need good construction and maintenance.</a:t>
            </a:r>
          </a:p>
          <a:p>
            <a:pPr marL="185738" indent="-185738">
              <a:spcBef>
                <a:spcPct val="20000"/>
              </a:spcBef>
              <a:buFontTx/>
              <a:buChar char="•"/>
            </a:pPr>
            <a:r>
              <a:rPr lang="en-GB" sz="1000" smtClean="0">
                <a:latin typeface="Tahoma" pitchFamily="34" charset="0"/>
              </a:rPr>
              <a:t>Drainage is often the first thing to be put on site, with a SuDS scheme it needs to be checked last – so the construction programme may need to be amended. </a:t>
            </a:r>
          </a:p>
          <a:p>
            <a:pPr marL="185738" indent="-185738">
              <a:spcBef>
                <a:spcPct val="20000"/>
              </a:spcBef>
              <a:buFontTx/>
              <a:buChar char="•"/>
            </a:pPr>
            <a:r>
              <a:rPr lang="en-GB" sz="1000" smtClean="0">
                <a:latin typeface="Tahoma" pitchFamily="34" charset="0"/>
              </a:rPr>
              <a:t>SuDS are different (rather than more difficult to construct) biggest impact is silt management –programme management can reduce the problem. Good house keeping (like no storage of loose fines on permeable paving) needs to be encouraged. </a:t>
            </a:r>
          </a:p>
          <a:p>
            <a:pPr marL="185738" indent="-185738">
              <a:spcBef>
                <a:spcPct val="20000"/>
              </a:spcBef>
              <a:buFontTx/>
              <a:buChar char="•"/>
            </a:pPr>
            <a:r>
              <a:rPr lang="en-GB" sz="1000" smtClean="0">
                <a:latin typeface="Tahoma" pitchFamily="34" charset="0"/>
              </a:rPr>
              <a:t>Delivery on the Lamb Drove site could have been improved if contractors more closely followed the recommended construction programme and had a good attention to detail, in some places the levels were wrong and they used incorrect materials. Common challenges are around getting the levels and planting correct.</a:t>
            </a:r>
          </a:p>
          <a:p>
            <a:pPr marL="185738" indent="-185738">
              <a:spcBef>
                <a:spcPct val="20000"/>
              </a:spcBef>
            </a:pPr>
            <a:r>
              <a:rPr lang="en-GB" sz="1000" b="1" smtClean="0">
                <a:latin typeface="Tahoma" pitchFamily="34" charset="0"/>
              </a:rPr>
              <a:t>Operation</a:t>
            </a:r>
          </a:p>
          <a:p>
            <a:pPr marL="185738" indent="-185738">
              <a:spcBef>
                <a:spcPct val="20000"/>
              </a:spcBef>
              <a:buFontTx/>
              <a:buChar char="•"/>
            </a:pPr>
            <a:r>
              <a:rPr lang="en-GB" sz="1000" smtClean="0">
                <a:latin typeface="Tahoma" pitchFamily="34" charset="0"/>
              </a:rPr>
              <a:t>A simple health and safety risk assessment (as suggested by the SuDS Manual) should be undertaken. In this case the Royal Society for the Prevention of Accidents (ROSPA) undertook a health and safety review – gave it a clean bill of health.</a:t>
            </a:r>
          </a:p>
          <a:p>
            <a:pPr marL="185738" indent="-185738">
              <a:spcBef>
                <a:spcPct val="20000"/>
              </a:spcBef>
              <a:buFontTx/>
              <a:buChar char="•"/>
            </a:pPr>
            <a:r>
              <a:rPr lang="en-GB" sz="1000" smtClean="0">
                <a:latin typeface="Tahoma" pitchFamily="34" charset="0"/>
              </a:rPr>
              <a:t>SuDS at Lamb drove are primarily landscape maintenance, ie litter picking and mowing the lawn.</a:t>
            </a:r>
          </a:p>
          <a:p>
            <a:pPr marL="185738" indent="-185738">
              <a:spcBef>
                <a:spcPct val="20000"/>
              </a:spcBef>
              <a:buFontTx/>
              <a:buChar char="•"/>
            </a:pPr>
            <a:r>
              <a:rPr lang="en-GB" sz="1000" smtClean="0">
                <a:latin typeface="Tahoma" pitchFamily="34" charset="0"/>
              </a:rPr>
              <a:t>Maintenance needs to be simple and the maintenance plan should include a simple check list of maintenance tasks.</a:t>
            </a:r>
          </a:p>
          <a:p>
            <a:pPr marL="185738" indent="-185738">
              <a:spcBef>
                <a:spcPct val="20000"/>
              </a:spcBef>
              <a:buFontTx/>
              <a:buChar char="•"/>
            </a:pPr>
            <a:r>
              <a:rPr lang="en-GB" sz="1000" smtClean="0">
                <a:latin typeface="Tahoma" pitchFamily="34" charset="0"/>
              </a:rPr>
              <a:t>This was a long time before the Flood and Water Management. Securing adoption was a challenge, they had a multiple adoption arrangement:</a:t>
            </a:r>
          </a:p>
          <a:p>
            <a:pPr marL="628650" lvl="1" indent="-171450">
              <a:spcBef>
                <a:spcPct val="20000"/>
              </a:spcBef>
              <a:buFontTx/>
              <a:buChar char="•"/>
            </a:pPr>
            <a:r>
              <a:rPr lang="en-GB" sz="1000" u="sng" smtClean="0">
                <a:latin typeface="Tahoma" pitchFamily="34" charset="0"/>
              </a:rPr>
              <a:t>Cambridge Housing Society</a:t>
            </a:r>
            <a:r>
              <a:rPr lang="en-GB" sz="1000" smtClean="0">
                <a:latin typeface="Tahoma" pitchFamily="34" charset="0"/>
              </a:rPr>
              <a:t> – general landscaping and site care. Grass cutting litter picking and inlet/outlet</a:t>
            </a:r>
          </a:p>
          <a:p>
            <a:pPr marL="628650" lvl="1" indent="-171450">
              <a:spcBef>
                <a:spcPct val="20000"/>
              </a:spcBef>
              <a:buFontTx/>
              <a:buChar char="•"/>
            </a:pPr>
            <a:r>
              <a:rPr lang="en-GB" sz="1000" u="sng" smtClean="0">
                <a:latin typeface="Tahoma" pitchFamily="34" charset="0"/>
              </a:rPr>
              <a:t>Wildlife trust</a:t>
            </a:r>
            <a:r>
              <a:rPr lang="en-GB" sz="1000" smtClean="0">
                <a:latin typeface="Tahoma" pitchFamily="34" charset="0"/>
              </a:rPr>
              <a:t> – offsite features (landscaping) amenity objectives</a:t>
            </a:r>
          </a:p>
          <a:p>
            <a:pPr marL="628650" lvl="1" indent="-171450">
              <a:spcBef>
                <a:spcPct val="20000"/>
              </a:spcBef>
              <a:buFontTx/>
              <a:buChar char="•"/>
            </a:pPr>
            <a:r>
              <a:rPr lang="en-GB" sz="1000" u="sng" smtClean="0">
                <a:latin typeface="Tahoma" pitchFamily="34" charset="0"/>
              </a:rPr>
              <a:t>County council</a:t>
            </a:r>
            <a:r>
              <a:rPr lang="en-GB" sz="1000" smtClean="0">
                <a:latin typeface="Tahoma" pitchFamily="34" charset="0"/>
              </a:rPr>
              <a:t> – adopt permeable pavements (biannual suction sweeping)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xfrm>
            <a:off x="901700" y="771525"/>
            <a:ext cx="5000625" cy="3751263"/>
          </a:xfrm>
          <a:ln/>
        </p:spPr>
      </p:sp>
      <p:sp>
        <p:nvSpPr>
          <p:cNvPr id="43011"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20000"/>
              </a:spcBef>
              <a:buFontTx/>
              <a:buChar char="•"/>
            </a:pPr>
            <a:r>
              <a:rPr lang="en-GB" sz="1000" smtClean="0">
                <a:latin typeface="Tahoma" pitchFamily="34" charset="0"/>
              </a:rPr>
              <a:t>With good and innovative design the SuDS approach and philosophy can be used on any site.</a:t>
            </a:r>
          </a:p>
          <a:p>
            <a:pPr marL="185738" indent="-185738">
              <a:spcBef>
                <a:spcPct val="20000"/>
              </a:spcBef>
              <a:buFontTx/>
              <a:buChar char="•"/>
            </a:pPr>
            <a:r>
              <a:rPr lang="en-GB" sz="1000" smtClean="0">
                <a:latin typeface="Tahoma" pitchFamily="34" charset="0"/>
              </a:rPr>
              <a:t>Early planning discussions are essential, resolve design criteria (eg permitted flows) and consider adoption mechanisms. SuDS can’t be a last minute consideration.</a:t>
            </a:r>
          </a:p>
          <a:p>
            <a:pPr marL="185738" indent="-185738">
              <a:spcBef>
                <a:spcPct val="20000"/>
              </a:spcBef>
              <a:buFontTx/>
              <a:buChar char="•"/>
            </a:pPr>
            <a:r>
              <a:rPr lang="en-GB" sz="1000" smtClean="0">
                <a:latin typeface="Tahoma" pitchFamily="34" charset="0"/>
              </a:rPr>
              <a:t>SuDS design is interdisciplinary (landscape architects, engineers, ecologists etc). Good communication and simplicity is essential. SuDS features should be simple, visible etc</a:t>
            </a:r>
          </a:p>
          <a:p>
            <a:pPr marL="185738" indent="-185738">
              <a:spcBef>
                <a:spcPct val="20000"/>
              </a:spcBef>
              <a:buFontTx/>
              <a:buChar char="•"/>
            </a:pPr>
            <a:r>
              <a:rPr lang="en-GB" sz="1000" smtClean="0">
                <a:latin typeface="Tahoma" pitchFamily="34" charset="0"/>
              </a:rPr>
              <a:t>Consider communication with all stakeholders, outline:</a:t>
            </a:r>
          </a:p>
          <a:p>
            <a:pPr marL="1168400" lvl="2" indent="-254000">
              <a:spcBef>
                <a:spcPct val="20000"/>
              </a:spcBef>
              <a:buFontTx/>
              <a:buChar char="•"/>
            </a:pPr>
            <a:r>
              <a:rPr lang="en-GB" sz="1000" smtClean="0">
                <a:latin typeface="Tahoma" pitchFamily="34" charset="0"/>
              </a:rPr>
              <a:t>How SuDS differ to traditional drainage (ie local, “safe” ponding)</a:t>
            </a:r>
          </a:p>
          <a:p>
            <a:pPr marL="1168400" lvl="2" indent="-254000">
              <a:spcBef>
                <a:spcPct val="20000"/>
              </a:spcBef>
              <a:buFontTx/>
              <a:buChar char="•"/>
            </a:pPr>
            <a:r>
              <a:rPr lang="en-GB" sz="1000" smtClean="0">
                <a:latin typeface="Tahoma" pitchFamily="34" charset="0"/>
              </a:rPr>
              <a:t>Objectives/principles of SuDS</a:t>
            </a:r>
          </a:p>
          <a:p>
            <a:pPr marL="1168400" lvl="2" indent="-254000">
              <a:spcBef>
                <a:spcPct val="20000"/>
              </a:spcBef>
              <a:buFontTx/>
              <a:buChar char="•"/>
            </a:pPr>
            <a:r>
              <a:rPr lang="en-GB" sz="1000" smtClean="0">
                <a:latin typeface="Tahoma" pitchFamily="34" charset="0"/>
              </a:rPr>
              <a:t>Need to obtain commitment – reduce chance of inappropriate improvisation and changes</a:t>
            </a:r>
          </a:p>
          <a:p>
            <a:pPr marL="185738" indent="-185738">
              <a:spcBef>
                <a:spcPct val="20000"/>
              </a:spcBef>
              <a:buFontTx/>
              <a:buChar char="•"/>
            </a:pPr>
            <a:r>
              <a:rPr lang="en-GB" sz="1000" smtClean="0">
                <a:latin typeface="Tahoma" pitchFamily="34" charset="0"/>
              </a:rPr>
              <a:t>The site has been well monitored and performance in terms of flood risk management, water quality and general amenity are very positive.</a:t>
            </a:r>
          </a:p>
          <a:p>
            <a:pPr marL="185738" indent="-185738">
              <a:spcBef>
                <a:spcPct val="20000"/>
              </a:spcBef>
              <a:buFontTx/>
              <a:buChar char="•"/>
            </a:pPr>
            <a:r>
              <a:rPr lang="en-GB" sz="1000" smtClean="0">
                <a:latin typeface="Tahoma" pitchFamily="34" charset="0"/>
              </a:rPr>
              <a:t>There was a £11k cost saving on construction (10% saving) – analysis of operation costs have yet to be undertaken.</a:t>
            </a:r>
          </a:p>
          <a:p>
            <a:pPr marL="185738" indent="-185738">
              <a:spcBef>
                <a:spcPct val="20000"/>
              </a:spcBef>
              <a:buFontTx/>
              <a:buChar char="•"/>
            </a:pPr>
            <a:r>
              <a:rPr lang="en-GB" sz="1000" smtClean="0">
                <a:latin typeface="Tahoma" pitchFamily="34" charset="0"/>
              </a:rPr>
              <a:t>There has also be kudos, Cambridgeshire Country Council got a commendation at the RTPI planning awards.</a:t>
            </a:r>
          </a:p>
          <a:p>
            <a:pPr marL="185738" indent="-185738">
              <a:spcBef>
                <a:spcPct val="20000"/>
              </a:spcBef>
              <a:buFontTx/>
              <a:buChar char="•"/>
            </a:pPr>
            <a:r>
              <a:rPr lang="en-GB" sz="1000" smtClean="0">
                <a:latin typeface="Tahoma" pitchFamily="34" charset="0"/>
              </a:rPr>
              <a:t>Delivers strategic objectives – inline with the vision set out in PPS25!</a:t>
            </a:r>
          </a:p>
          <a:p>
            <a:pPr marL="628650" lvl="1" indent="-171450">
              <a:spcBef>
                <a:spcPct val="20000"/>
              </a:spcBef>
              <a:buFontTx/>
              <a:buChar char="•"/>
            </a:pPr>
            <a:endParaRPr lang="en-GB" sz="1000" smtClean="0">
              <a:latin typeface="Tahoma" pitchFamily="34" charset="0"/>
            </a:endParaRPr>
          </a:p>
          <a:p>
            <a:pPr marL="185738" indent="-185738">
              <a:spcBef>
                <a:spcPct val="20000"/>
              </a:spcBef>
              <a:buFontTx/>
              <a:buChar char="•"/>
            </a:pPr>
            <a:endParaRPr lang="en-GB" sz="1000" smtClean="0">
              <a:latin typeface="Tahoma" pitchFamily="34" charset="0"/>
            </a:endParaRPr>
          </a:p>
          <a:p>
            <a:pPr marL="628650" lvl="1" indent="-171450">
              <a:spcBef>
                <a:spcPct val="20000"/>
              </a:spcBef>
              <a:buFontTx/>
              <a:buChar char="•"/>
            </a:pPr>
            <a:endParaRPr lang="en-GB" sz="1000" smtClean="0">
              <a:latin typeface="Tahoma" pitchFamily="34" charset="0"/>
            </a:endParaRPr>
          </a:p>
          <a:p>
            <a:pPr marL="185738" indent="-185738">
              <a:spcBef>
                <a:spcPct val="20000"/>
              </a:spcBef>
              <a:buFontTx/>
              <a:buChar char="•"/>
            </a:pPr>
            <a:endParaRPr lang="en-GB" sz="1000" smtClean="0">
              <a:latin typeface="Tahoma" pitchFamily="34" charset="0"/>
            </a:endParaRPr>
          </a:p>
          <a:p>
            <a:pPr marL="185738" indent="-185738">
              <a:spcBef>
                <a:spcPct val="20000"/>
              </a:spcBef>
              <a:buFontTx/>
              <a:buChar char="•"/>
            </a:pPr>
            <a:endParaRPr lang="en-GB" sz="1000" smtClean="0">
              <a:latin typeface="Tahoma" pitchFamily="34" charset="0"/>
            </a:endParaRPr>
          </a:p>
          <a:p>
            <a:pPr marL="185738" indent="-185738">
              <a:spcBef>
                <a:spcPct val="20000"/>
              </a:spcBef>
              <a:buFontTx/>
              <a:buChar char="•"/>
            </a:pPr>
            <a:endParaRPr lang="en-GB" sz="1000" smtClean="0">
              <a:latin typeface="Tahoma" pitchFamily="34" charset="0"/>
            </a:endParaRPr>
          </a:p>
          <a:p>
            <a:pPr marL="185738" indent="-185738">
              <a:spcBef>
                <a:spcPct val="20000"/>
              </a:spcBef>
              <a:buFontTx/>
              <a:buChar char="•"/>
            </a:pPr>
            <a:endParaRPr lang="en-US" sz="1000" smtClean="0">
              <a:latin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xfrm>
            <a:off x="901700" y="771525"/>
            <a:ext cx="5000625" cy="3751263"/>
          </a:xfrm>
          <a:ln/>
        </p:spPr>
      </p:sp>
      <p:sp>
        <p:nvSpPr>
          <p:cNvPr id="44035"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20000"/>
              </a:spcBef>
              <a:buFontTx/>
              <a:buChar char="•"/>
            </a:pPr>
            <a:r>
              <a:rPr lang="en-GB" sz="1000" b="1" smtClean="0">
                <a:latin typeface="Tahoma" pitchFamily="34" charset="0"/>
              </a:rPr>
              <a:t>Adoption and ownership</a:t>
            </a:r>
            <a:r>
              <a:rPr lang="en-GB" sz="1000" smtClean="0">
                <a:latin typeface="Tahoma" pitchFamily="34" charset="0"/>
              </a:rPr>
              <a:t> - Maintenance tasks are becoming increasingly better understood, the main challenge relates to who should undertake the maintenance and how this can be facilitated. This should be resolved with the commencement of Schedule 3 of the Flood and Water Management Act, anticipated sometime in 2012.</a:t>
            </a:r>
          </a:p>
          <a:p>
            <a:pPr marL="185738" indent="-185738">
              <a:spcBef>
                <a:spcPct val="20000"/>
              </a:spcBef>
              <a:buFontTx/>
              <a:buChar char="•"/>
            </a:pPr>
            <a:endParaRPr lang="en-GB" sz="1000" smtClean="0">
              <a:latin typeface="Tahoma" pitchFamily="34" charset="0"/>
            </a:endParaRPr>
          </a:p>
          <a:p>
            <a:pPr marL="185738" indent="-185738">
              <a:spcBef>
                <a:spcPct val="20000"/>
              </a:spcBef>
              <a:buFontTx/>
              <a:buChar char="•"/>
            </a:pPr>
            <a:r>
              <a:rPr lang="en-GB" sz="1000" b="1" smtClean="0">
                <a:latin typeface="Tahoma" pitchFamily="34" charset="0"/>
              </a:rPr>
              <a:t>Existing problems</a:t>
            </a:r>
            <a:r>
              <a:rPr lang="en-GB" sz="1000" smtClean="0">
                <a:latin typeface="Tahoma" pitchFamily="34" charset="0"/>
              </a:rPr>
              <a:t> – New build is difficult enough, but what to do with existing infrastructure problems. CIRIA is currently looking into developing guidance on this – which requires more partnerships and greater innovation.</a:t>
            </a:r>
          </a:p>
          <a:p>
            <a:pPr marL="185738" indent="-185738">
              <a:spcBef>
                <a:spcPct val="20000"/>
              </a:spcBef>
              <a:buFontTx/>
              <a:buChar char="•"/>
            </a:pPr>
            <a:endParaRPr lang="en-GB" sz="1000" smtClean="0">
              <a:latin typeface="Tahoma" pitchFamily="34" charset="0"/>
            </a:endParaRPr>
          </a:p>
          <a:p>
            <a:pPr marL="185738" indent="-185738">
              <a:spcBef>
                <a:spcPct val="20000"/>
              </a:spcBef>
              <a:buFontTx/>
              <a:buChar char="•"/>
            </a:pPr>
            <a:r>
              <a:rPr lang="en-GB" sz="1000" b="1" smtClean="0">
                <a:latin typeface="Tahoma" pitchFamily="34" charset="0"/>
              </a:rPr>
              <a:t>Linkages with spatial planning </a:t>
            </a:r>
            <a:r>
              <a:rPr lang="en-GB" sz="1000" smtClean="0">
                <a:latin typeface="Tahoma" pitchFamily="34" charset="0"/>
              </a:rPr>
              <a:t>– SuDS has linkages with spatial planning, urban design and surface water management plans. All of these can be used to help deliver SuDS principles. Many local authorities have SuDS policies in their core strategy and some are now developing their own SuDS guidance. Cambridge City has produced guidance as has the London Borough of Islington.</a:t>
            </a:r>
          </a:p>
          <a:p>
            <a:pPr marL="185738" indent="-185738">
              <a:spcBef>
                <a:spcPct val="20000"/>
              </a:spcBef>
              <a:buFontTx/>
              <a:buChar char="•"/>
            </a:pPr>
            <a:endParaRPr lang="en-GB" sz="1000" smtClean="0">
              <a:latin typeface="Tahoma" pitchFamily="34" charset="0"/>
            </a:endParaRPr>
          </a:p>
          <a:p>
            <a:pPr marL="185738" indent="-185738">
              <a:spcBef>
                <a:spcPct val="20000"/>
              </a:spcBef>
              <a:buFontTx/>
              <a:buChar char="•"/>
            </a:pPr>
            <a:r>
              <a:rPr lang="en-GB" sz="1000" b="1" smtClean="0">
                <a:latin typeface="Tahoma" pitchFamily="34" charset="0"/>
              </a:rPr>
              <a:t>Delivery of multiple objectives </a:t>
            </a:r>
            <a:r>
              <a:rPr lang="en-GB" sz="1000" smtClean="0">
                <a:latin typeface="Tahoma" pitchFamily="34" charset="0"/>
              </a:rPr>
              <a:t>– this will require stakeholder engagement and good interdisciplinary design – but it can be achieved and is synergistic with delivery of green infrastructure.</a:t>
            </a:r>
          </a:p>
          <a:p>
            <a:pPr marL="185738" indent="-185738">
              <a:spcBef>
                <a:spcPct val="20000"/>
              </a:spcBef>
              <a:buFontTx/>
              <a:buChar char="•"/>
            </a:pPr>
            <a:endParaRPr lang="en-US" sz="1000"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smtClean="0"/>
          </a:p>
        </p:txBody>
      </p:sp>
      <p:sp>
        <p:nvSpPr>
          <p:cNvPr id="266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BFA4CA-2DCC-4907-A833-4CB6D69B5ED3}" type="slidenum">
              <a:rPr lang="en-GB" smtClean="0"/>
              <a:pPr eaLnBrk="1" hangingPunct="1"/>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68738" y="9374188"/>
            <a:ext cx="29289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4" tIns="45862" rIns="91724" bIns="45862" anchor="b"/>
          <a:lstStyle>
            <a:lvl1pPr defTabSz="917575" eaLnBrk="0" hangingPunct="0">
              <a:defRPr>
                <a:solidFill>
                  <a:schemeClr val="tx1"/>
                </a:solidFill>
                <a:latin typeface="Arial" charset="0"/>
              </a:defRPr>
            </a:lvl1pPr>
            <a:lvl2pPr marL="742950" indent="-285750" defTabSz="917575" eaLnBrk="0" hangingPunct="0">
              <a:defRPr>
                <a:solidFill>
                  <a:schemeClr val="tx1"/>
                </a:solidFill>
                <a:latin typeface="Arial" charset="0"/>
              </a:defRPr>
            </a:lvl2pPr>
            <a:lvl3pPr marL="1143000" indent="-228600" defTabSz="917575" eaLnBrk="0" hangingPunct="0">
              <a:defRPr>
                <a:solidFill>
                  <a:schemeClr val="tx1"/>
                </a:solidFill>
                <a:latin typeface="Arial" charset="0"/>
              </a:defRPr>
            </a:lvl3pPr>
            <a:lvl4pPr marL="1600200" indent="-228600" defTabSz="917575" eaLnBrk="0" hangingPunct="0">
              <a:defRPr>
                <a:solidFill>
                  <a:schemeClr val="tx1"/>
                </a:solidFill>
                <a:latin typeface="Arial" charset="0"/>
              </a:defRPr>
            </a:lvl4pPr>
            <a:lvl5pPr marL="2057400" indent="-228600" defTabSz="917575" eaLnBrk="0" hangingPunct="0">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a:fld id="{4F2DD575-BC7A-4FDC-B976-03FBFFC5361F}" type="slidenum">
              <a:rPr lang="en-US" sz="1200">
                <a:latin typeface="Times New Roman" pitchFamily="18" charset="0"/>
              </a:rPr>
              <a:pPr algn="r"/>
              <a:t>20</a:t>
            </a:fld>
            <a:endParaRPr lang="en-US" sz="1200">
              <a:latin typeface="Times New Roman" pitchFamily="18" charset="0"/>
            </a:endParaRPr>
          </a:p>
        </p:txBody>
      </p:sp>
      <p:sp>
        <p:nvSpPr>
          <p:cNvPr id="45059" name="Rectangle 2"/>
          <p:cNvSpPr>
            <a:spLocks noChangeArrowheads="1" noTextEdit="1"/>
          </p:cNvSpPr>
          <p:nvPr>
            <p:ph type="sldImg"/>
          </p:nvPr>
        </p:nvSpPr>
        <p:spPr>
          <a:xfrm>
            <a:off x="901700" y="771525"/>
            <a:ext cx="5000625" cy="3751263"/>
          </a:xfrm>
          <a:ln/>
        </p:spPr>
      </p:sp>
      <p:sp>
        <p:nvSpPr>
          <p:cNvPr id="45060" name="Rectangle 3"/>
          <p:cNvSpPr>
            <a:spLocks noGrp="1" noChangeArrowheads="1"/>
          </p:cNvSpPr>
          <p:nvPr>
            <p:ph type="body" idx="1"/>
          </p:nvPr>
        </p:nvSpPr>
        <p:spPr>
          <a:xfrm>
            <a:off x="889000" y="4740275"/>
            <a:ext cx="5019675" cy="4414838"/>
          </a:xfrm>
          <a:noFill/>
        </p:spPr>
        <p:txBody>
          <a:bodyPr lIns="91724" tIns="45862" rIns="91724" bIns="45862"/>
          <a:lstStyle/>
          <a:p>
            <a:pPr marL="177800" indent="-177800" eaLnBrk="1" hangingPunct="1">
              <a:spcBef>
                <a:spcPct val="20000"/>
              </a:spcBef>
              <a:buFontTx/>
              <a:buChar char="•"/>
            </a:pPr>
            <a:r>
              <a:rPr lang="en-GB" sz="1000" smtClean="0">
                <a:latin typeface="Tahoma" pitchFamily="34" charset="0"/>
              </a:rPr>
              <a:t>A more sustainable approach to drainage can be embraced on any site.</a:t>
            </a:r>
          </a:p>
          <a:p>
            <a:pPr marL="177800" indent="-177800" eaLnBrk="1" hangingPunct="1">
              <a:spcBef>
                <a:spcPct val="20000"/>
              </a:spcBef>
              <a:buFontTx/>
              <a:buChar char="•"/>
            </a:pPr>
            <a:r>
              <a:rPr lang="en-GB" sz="1000" smtClean="0">
                <a:latin typeface="Tahoma" pitchFamily="34" charset="0"/>
              </a:rPr>
              <a:t>SuDS can deliver multiple benefits and will help us manage regulatory and environmental challenges.</a:t>
            </a:r>
          </a:p>
          <a:p>
            <a:pPr marL="177800" indent="-177800" eaLnBrk="1" hangingPunct="1">
              <a:spcBef>
                <a:spcPct val="20000"/>
              </a:spcBef>
              <a:buFontTx/>
              <a:buChar char="•"/>
            </a:pPr>
            <a:r>
              <a:rPr lang="en-GB" sz="1000" smtClean="0">
                <a:latin typeface="Tahoma" pitchFamily="34" charset="0"/>
              </a:rPr>
              <a:t>SuDS delivery will require good communication and engagement and partnerships.</a:t>
            </a:r>
          </a:p>
          <a:p>
            <a:pPr marL="177800" indent="-177800" eaLnBrk="1" hangingPunct="1">
              <a:spcBef>
                <a:spcPct val="20000"/>
              </a:spcBef>
              <a:buFontTx/>
              <a:buChar char="•"/>
            </a:pPr>
            <a:r>
              <a:rPr lang="en-GB" sz="1000" smtClean="0">
                <a:latin typeface="Tahoma" pitchFamily="34" charset="0"/>
              </a:rPr>
              <a:t>SuDS can be delivered, there are variety of information sources available.</a:t>
            </a:r>
          </a:p>
          <a:p>
            <a:pPr marL="177800" indent="-177800" eaLnBrk="1" hangingPunct="1">
              <a:spcBef>
                <a:spcPct val="20000"/>
              </a:spcBef>
            </a:pPr>
            <a:endParaRPr lang="en-GB" sz="1000" smtClean="0">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r>
              <a:rPr lang="en-GB" sz="1000" smtClean="0">
                <a:latin typeface="Tahoma" pitchFamily="34" charset="0"/>
              </a:rPr>
              <a:t>CIRIA has produced a variety of outputs to provide guidance and improve confidence in the delivery of SuDS. The website provides general information, case studies and outlines the guidance and training that is available.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marL="180975" indent="-180975">
              <a:spcBef>
                <a:spcPct val="20000"/>
              </a:spcBef>
            </a:pPr>
            <a:r>
              <a:rPr lang="en-GB" sz="900" smtClean="0">
                <a:latin typeface="Tahoma" pitchFamily="34" charset="0"/>
              </a:rPr>
              <a:t>We are facing a number of challenges regarding our existing traditional drainage.</a:t>
            </a:r>
          </a:p>
          <a:p>
            <a:pPr marL="180975" indent="-180975">
              <a:spcBef>
                <a:spcPct val="20000"/>
              </a:spcBef>
            </a:pPr>
            <a:endParaRPr lang="en-GB" sz="900" smtClean="0">
              <a:latin typeface="Tahoma" pitchFamily="34" charset="0"/>
            </a:endParaRPr>
          </a:p>
          <a:p>
            <a:pPr marL="180975" indent="-180975">
              <a:spcBef>
                <a:spcPct val="20000"/>
              </a:spcBef>
            </a:pPr>
            <a:r>
              <a:rPr lang="en-GB" sz="900" b="1" smtClean="0">
                <a:latin typeface="Tahoma" pitchFamily="34" charset="0"/>
              </a:rPr>
              <a:t>Flooding</a:t>
            </a:r>
          </a:p>
          <a:p>
            <a:pPr marL="180975" indent="-180975">
              <a:spcBef>
                <a:spcPct val="20000"/>
              </a:spcBef>
              <a:buFontTx/>
              <a:buChar char="•"/>
            </a:pPr>
            <a:r>
              <a:rPr lang="en-GB" sz="900" smtClean="0">
                <a:latin typeface="Tahoma" pitchFamily="34" charset="0"/>
              </a:rPr>
              <a:t>The traditional approach to drainage in the UK was driven by the need to remove drainage from our cities as quickly as possibly (primarily related to concerns about sanitation). However, development reduces the permeability of soil and increases surface water runoff and our drainage systems now do not have the capacity to cope with our drainage, and this is only set to get worse in the future with urbanisation, urban creep and climate change. </a:t>
            </a:r>
          </a:p>
          <a:p>
            <a:pPr marL="180975" indent="-180975">
              <a:spcBef>
                <a:spcPct val="20000"/>
              </a:spcBef>
              <a:buFontTx/>
              <a:buChar char="•"/>
            </a:pPr>
            <a:r>
              <a:rPr lang="en-GB" sz="900" smtClean="0">
                <a:latin typeface="Tahoma" pitchFamily="34" charset="0"/>
              </a:rPr>
              <a:t>Much of the flooding experienced in parts of the UK in 2007 was attributed to the failure of the surface water management systems. </a:t>
            </a:r>
          </a:p>
          <a:p>
            <a:pPr marL="180975" indent="-180975">
              <a:spcBef>
                <a:spcPct val="20000"/>
              </a:spcBef>
              <a:buFontTx/>
              <a:buChar char="•"/>
            </a:pPr>
            <a:r>
              <a:rPr lang="en-GB" sz="900" smtClean="0">
                <a:latin typeface="Tahoma" pitchFamily="34" charset="0"/>
              </a:rPr>
              <a:t>Sustainable Drainage Systems, (SuDS) provides an approach where the flow rates and volumes can be managed from developments and highways. SuDS slows water down (attenuation) before it enters the watercourse, provides areas for storage and can be used to allow water to soak (infiltrate) into the ground or evaporated from surface water and transpired from vegetation (known as evapotranspiration).</a:t>
            </a:r>
          </a:p>
          <a:p>
            <a:pPr marL="180975" indent="-180975">
              <a:spcBef>
                <a:spcPct val="20000"/>
              </a:spcBef>
            </a:pPr>
            <a:endParaRPr lang="en-GB" sz="900" b="1" smtClean="0">
              <a:latin typeface="Tahoma" pitchFamily="34" charset="0"/>
            </a:endParaRPr>
          </a:p>
          <a:p>
            <a:pPr marL="180975" indent="-180975">
              <a:spcBef>
                <a:spcPct val="20000"/>
              </a:spcBef>
            </a:pPr>
            <a:r>
              <a:rPr lang="en-GB" sz="900" b="1" smtClean="0">
                <a:latin typeface="Tahoma" pitchFamily="34" charset="0"/>
              </a:rPr>
              <a:t>Environment</a:t>
            </a:r>
          </a:p>
          <a:p>
            <a:pPr marL="180975" indent="-180975">
              <a:spcBef>
                <a:spcPct val="20000"/>
              </a:spcBef>
              <a:buFontTx/>
              <a:buChar char="•"/>
            </a:pPr>
            <a:r>
              <a:rPr lang="en-GB" sz="900" smtClean="0">
                <a:latin typeface="Tahoma" pitchFamily="34" charset="0"/>
              </a:rPr>
              <a:t>Many of our hard surfaces in the built environment collect pollution (from cars, litter, animal waste etc), this pollution can get washed into sewers and eventually watercourses causing diffuse pollution. </a:t>
            </a:r>
          </a:p>
          <a:p>
            <a:pPr marL="180975" indent="-180975">
              <a:spcBef>
                <a:spcPct val="20000"/>
              </a:spcBef>
              <a:buFontTx/>
              <a:buChar char="•"/>
            </a:pPr>
            <a:r>
              <a:rPr lang="en-GB" sz="900" smtClean="0">
                <a:latin typeface="Tahoma" pitchFamily="34" charset="0"/>
              </a:rPr>
              <a:t>In some areas where there are combined sewers (that combine waster water and surface water) the sewer systems are designed to overflow into watercourses during extreme rainfall. These Combined Sewer Overflows can discharge a mixture of sewage and surface water into rivers, also causing pollution.</a:t>
            </a:r>
          </a:p>
          <a:p>
            <a:pPr marL="180975" indent="-180975">
              <a:spcBef>
                <a:spcPct val="20000"/>
              </a:spcBef>
              <a:buFontTx/>
              <a:buChar char="•"/>
            </a:pPr>
            <a:r>
              <a:rPr lang="en-GB" sz="900" smtClean="0">
                <a:latin typeface="Tahoma" pitchFamily="34" charset="0"/>
              </a:rPr>
              <a:t>Some SuDS components provide water quality improvements by reducing sediment and contaminants from runoff either through settlement or biological breakdown of pollutants.</a:t>
            </a:r>
          </a:p>
          <a:p>
            <a:pPr marL="180975" indent="-180975">
              <a:spcBef>
                <a:spcPct val="20000"/>
              </a:spcBef>
              <a:buFontTx/>
              <a:buChar char="•"/>
            </a:pPr>
            <a:r>
              <a:rPr lang="en-GB" sz="900" smtClean="0">
                <a:latin typeface="Tahoma" pitchFamily="34" charset="0"/>
              </a:rPr>
              <a:t>Traditional drainage approaches tend to be underground and do not provide benefits in amenity and biodiversity. Where as SuDS can contribute to the delivery of green infrastructure and create habitats that encourage biodiversity.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xfrm>
            <a:off x="900113" y="771525"/>
            <a:ext cx="5000625" cy="3751263"/>
          </a:xfrm>
          <a:ln/>
        </p:spPr>
      </p:sp>
      <p:sp>
        <p:nvSpPr>
          <p:cNvPr id="28675" name="Rectangle 3"/>
          <p:cNvSpPr>
            <a:spLocks noGrp="1" noChangeArrowheads="1"/>
          </p:cNvSpPr>
          <p:nvPr>
            <p:ph type="body" idx="1"/>
          </p:nvPr>
        </p:nvSpPr>
        <p:spPr>
          <a:xfrm>
            <a:off x="889000" y="4743450"/>
            <a:ext cx="5019675" cy="441166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180975" indent="-180975">
              <a:spcBef>
                <a:spcPct val="20000"/>
              </a:spcBef>
              <a:buFontTx/>
              <a:buChar char="•"/>
            </a:pPr>
            <a:r>
              <a:rPr lang="en-GB" sz="900" smtClean="0">
                <a:latin typeface="Tahoma" pitchFamily="34" charset="0"/>
              </a:rPr>
              <a:t>In natural catchments a large proportion of rainfall remains in the catchment or evaporates, or infiltrates with very little surface water runoff.</a:t>
            </a:r>
          </a:p>
          <a:p>
            <a:pPr marL="180975" indent="-180975">
              <a:spcBef>
                <a:spcPct val="20000"/>
              </a:spcBef>
              <a:buFontTx/>
              <a:buChar char="•"/>
            </a:pPr>
            <a:r>
              <a:rPr lang="en-GB" sz="900" smtClean="0">
                <a:latin typeface="Tahoma" pitchFamily="34" charset="0"/>
              </a:rPr>
              <a:t>Surface runoff is less significant and natural water balance is preserved.</a:t>
            </a:r>
          </a:p>
          <a:p>
            <a:pPr marL="180975" indent="-180975">
              <a:spcBef>
                <a:spcPct val="20000"/>
              </a:spcBef>
              <a:buFontTx/>
              <a:buChar char="•"/>
            </a:pPr>
            <a:r>
              <a:rPr lang="en-GB" sz="900" smtClean="0">
                <a:latin typeface="Tahoma" pitchFamily="34" charset="0"/>
              </a:rPr>
              <a:t>With SuDS urbanisation should not cause surface runoff increase.</a:t>
            </a:r>
          </a:p>
          <a:p>
            <a:pPr marL="180975" indent="-180975">
              <a:spcBef>
                <a:spcPct val="20000"/>
              </a:spcBef>
              <a:buFontTx/>
              <a:buChar char="•"/>
            </a:pPr>
            <a:r>
              <a:rPr lang="en-GB" sz="900" smtClean="0">
                <a:latin typeface="Tahoma" pitchFamily="34" charset="0"/>
              </a:rPr>
              <a:t>This goal can be achieved by reducing the amount of paved surfacing and implementation of a broad range of SuDS components.</a:t>
            </a:r>
          </a:p>
          <a:p>
            <a:pPr marL="180975" indent="-180975">
              <a:spcBef>
                <a:spcPct val="20000"/>
              </a:spcBef>
              <a:buFontTx/>
              <a:buChar char="•"/>
            </a:pPr>
            <a:r>
              <a:rPr lang="en-GB" sz="900" smtClean="0">
                <a:latin typeface="Tahoma" pitchFamily="34" charset="0"/>
              </a:rPr>
              <a:t>Variability of soil and other catchment characteristics will need to be taken into account for the selection of the appropriate SuDS method(s).</a:t>
            </a:r>
          </a:p>
          <a:p>
            <a:pPr marL="180975" indent="-180975">
              <a:spcBef>
                <a:spcPct val="20000"/>
              </a:spcBef>
              <a:buFontTx/>
              <a:buChar char="•"/>
            </a:pPr>
            <a:r>
              <a:rPr lang="en-GB" sz="900" smtClean="0">
                <a:latin typeface="Tahoma" pitchFamily="34" charset="0"/>
              </a:rPr>
              <a:t>Best results are likely to be obtained by a combination of SuDS methods.</a:t>
            </a:r>
          </a:p>
          <a:p>
            <a:pPr marL="180975" indent="-180975">
              <a:spcBef>
                <a:spcPct val="20000"/>
              </a:spcBef>
              <a:buFontTx/>
              <a:buChar char="•"/>
            </a:pPr>
            <a:endParaRPr lang="en-US" sz="900" smtClean="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xfrm>
            <a:off x="900113" y="771525"/>
            <a:ext cx="5000625" cy="3751263"/>
          </a:xfrm>
          <a:ln/>
        </p:spPr>
      </p:sp>
      <p:sp>
        <p:nvSpPr>
          <p:cNvPr id="29699" name="Rectangle 3"/>
          <p:cNvSpPr>
            <a:spLocks noGrp="1" noChangeArrowheads="1"/>
          </p:cNvSpPr>
          <p:nvPr>
            <p:ph type="body" idx="1"/>
          </p:nvPr>
        </p:nvSpPr>
        <p:spPr>
          <a:xfrm>
            <a:off x="889000" y="4743450"/>
            <a:ext cx="5019675" cy="441166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180975" indent="-180975">
              <a:spcBef>
                <a:spcPct val="20000"/>
              </a:spcBef>
              <a:buFontTx/>
              <a:buChar char="•"/>
            </a:pPr>
            <a:r>
              <a:rPr lang="en-GB" sz="900" smtClean="0">
                <a:latin typeface="Tahoma" pitchFamily="34" charset="0"/>
              </a:rPr>
              <a:t>Urbanisation adversely impacts on the natural water cycle.</a:t>
            </a:r>
          </a:p>
          <a:p>
            <a:pPr marL="180975" indent="-180975">
              <a:spcBef>
                <a:spcPct val="20000"/>
              </a:spcBef>
              <a:buFontTx/>
              <a:buChar char="•"/>
            </a:pPr>
            <a:r>
              <a:rPr lang="en-GB" sz="900" smtClean="0">
                <a:latin typeface="Tahoma" pitchFamily="34" charset="0"/>
              </a:rPr>
              <a:t>Development increases percentages of impervious surfaces, where infiltration is significantly reduced and there is increased surface water runoff.</a:t>
            </a:r>
          </a:p>
          <a:p>
            <a:pPr marL="180975" indent="-180975">
              <a:spcBef>
                <a:spcPct val="20000"/>
              </a:spcBef>
              <a:buFontTx/>
              <a:buChar char="•"/>
            </a:pPr>
            <a:r>
              <a:rPr lang="en-GB" sz="900" smtClean="0">
                <a:latin typeface="Tahoma" pitchFamily="34" charset="0"/>
              </a:rPr>
              <a:t>As well as having an impact on the development, downstream areas should be protected against adverse effects of new developments.</a:t>
            </a:r>
          </a:p>
          <a:p>
            <a:pPr marL="180975" indent="-180975">
              <a:spcBef>
                <a:spcPct val="20000"/>
              </a:spcBef>
              <a:buFontTx/>
              <a:buChar char="•"/>
            </a:pPr>
            <a:endParaRPr lang="en-GB" sz="900" smtClean="0">
              <a:latin typeface="Tahoma" pitchFamily="34" charset="0"/>
            </a:endParaRPr>
          </a:p>
          <a:p>
            <a:pPr marL="180975" indent="-180975">
              <a:spcBef>
                <a:spcPct val="20000"/>
              </a:spcBef>
              <a:buFontTx/>
              <a:buChar char="•"/>
            </a:pPr>
            <a:endParaRPr lang="en-US" sz="900"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xfrm>
            <a:off x="901700" y="771525"/>
            <a:ext cx="4997450" cy="3749675"/>
          </a:xfrm>
          <a:ln/>
        </p:spPr>
      </p:sp>
      <p:sp>
        <p:nvSpPr>
          <p:cNvPr id="30723" name="Rectangle 3"/>
          <p:cNvSpPr>
            <a:spLocks noGrp="1" noChangeArrowheads="1"/>
          </p:cNvSpPr>
          <p:nvPr>
            <p:ph type="body" idx="1"/>
          </p:nvPr>
        </p:nvSpPr>
        <p:spPr>
          <a:xfrm>
            <a:off x="554038" y="4740275"/>
            <a:ext cx="5761037"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20000"/>
              </a:spcBef>
            </a:pPr>
            <a:r>
              <a:rPr lang="en-GB" sz="800" b="1" smtClean="0">
                <a:latin typeface="Tahoma" pitchFamily="34" charset="0"/>
              </a:rPr>
              <a:t>Flood and Water Management Act</a:t>
            </a:r>
          </a:p>
          <a:p>
            <a:pPr marL="185738" indent="-185738">
              <a:spcBef>
                <a:spcPct val="20000"/>
              </a:spcBef>
              <a:buFontTx/>
              <a:buChar char="•"/>
            </a:pPr>
            <a:r>
              <a:rPr lang="en-GB" sz="800" smtClean="0">
                <a:latin typeface="Tahoma" pitchFamily="34" charset="0"/>
              </a:rPr>
              <a:t>The Flood and Water Management Act received royal asset in 2010.</a:t>
            </a:r>
          </a:p>
          <a:p>
            <a:pPr marL="185738" indent="-185738">
              <a:spcBef>
                <a:spcPct val="20000"/>
              </a:spcBef>
              <a:buFontTx/>
              <a:buChar char="•"/>
            </a:pPr>
            <a:r>
              <a:rPr lang="en-GB" sz="800" smtClean="0">
                <a:latin typeface="Tahoma" pitchFamily="34" charset="0"/>
              </a:rPr>
              <a:t>It creates clearer responsibility with Lead Local Flood Authorities (upper tier local authorities) become the lead for delivering local flood risk management.</a:t>
            </a:r>
          </a:p>
          <a:p>
            <a:pPr marL="185738" indent="-185738">
              <a:spcBef>
                <a:spcPct val="20000"/>
              </a:spcBef>
              <a:buFontTx/>
              <a:buChar char="•"/>
            </a:pPr>
            <a:r>
              <a:rPr lang="en-GB" sz="800" smtClean="0">
                <a:latin typeface="Tahoma" pitchFamily="34" charset="0"/>
              </a:rPr>
              <a:t>Schedule 3 of the Act relates to SuDS:</a:t>
            </a:r>
          </a:p>
          <a:p>
            <a:pPr marL="628650" lvl="1" indent="-171450">
              <a:spcBef>
                <a:spcPct val="20000"/>
              </a:spcBef>
              <a:buFontTx/>
              <a:buChar char="•"/>
            </a:pPr>
            <a:r>
              <a:rPr lang="en-GB" sz="800" smtClean="0">
                <a:latin typeface="Tahoma" pitchFamily="34" charset="0"/>
              </a:rPr>
              <a:t>Construction on any project that has drainage implications cannot begin until scheme is approved inline with National Standards for sustainable drainage by the SuDS approval body (SAB) (upper tier local authorities).</a:t>
            </a:r>
          </a:p>
          <a:p>
            <a:pPr marL="628650" lvl="1" indent="-171450">
              <a:spcBef>
                <a:spcPct val="20000"/>
              </a:spcBef>
              <a:buFontTx/>
              <a:buChar char="•"/>
            </a:pPr>
            <a:r>
              <a:rPr lang="en-GB" sz="800" smtClean="0">
                <a:latin typeface="Tahoma" pitchFamily="34" charset="0"/>
              </a:rPr>
              <a:t>Upon approval and delivery the SAB will then adopt and maintain SuDS that serve more than one property.</a:t>
            </a:r>
          </a:p>
          <a:p>
            <a:pPr marL="628650" lvl="1" indent="-171450">
              <a:spcBef>
                <a:spcPct val="20000"/>
              </a:spcBef>
              <a:buFontTx/>
              <a:buChar char="•"/>
            </a:pPr>
            <a:r>
              <a:rPr lang="en-GB" sz="800" smtClean="0">
                <a:latin typeface="Tahoma" pitchFamily="34" charset="0"/>
              </a:rPr>
              <a:t>There will also no longer be an automatic right of connection (Section 106 of the Water Industry Act).</a:t>
            </a:r>
          </a:p>
          <a:p>
            <a:pPr marL="185738" indent="-185738">
              <a:spcBef>
                <a:spcPct val="20000"/>
              </a:spcBef>
            </a:pPr>
            <a:endParaRPr lang="en-GB" sz="800" smtClean="0">
              <a:latin typeface="Tahoma" pitchFamily="34" charset="0"/>
            </a:endParaRPr>
          </a:p>
          <a:p>
            <a:pPr marL="185738" indent="-185738">
              <a:spcBef>
                <a:spcPct val="20000"/>
              </a:spcBef>
            </a:pPr>
            <a:r>
              <a:rPr lang="en-GB" sz="800" b="1" smtClean="0">
                <a:latin typeface="Tahoma" pitchFamily="34" charset="0"/>
              </a:rPr>
              <a:t>Climate change</a:t>
            </a:r>
          </a:p>
          <a:p>
            <a:pPr marL="185738" indent="-185738">
              <a:spcBef>
                <a:spcPct val="20000"/>
              </a:spcBef>
              <a:buFontTx/>
              <a:buChar char="•"/>
            </a:pPr>
            <a:r>
              <a:rPr lang="en-GB" sz="800" smtClean="0">
                <a:latin typeface="Tahoma" pitchFamily="34" charset="0"/>
              </a:rPr>
              <a:t>Predictions suggest greater variability of weather, with more extreme events.</a:t>
            </a:r>
          </a:p>
          <a:p>
            <a:pPr marL="185738" indent="-185738">
              <a:spcBef>
                <a:spcPct val="20000"/>
              </a:spcBef>
              <a:buFontTx/>
              <a:buChar char="•"/>
            </a:pPr>
            <a:r>
              <a:rPr lang="en-GB" sz="800" smtClean="0">
                <a:latin typeface="Tahoma" pitchFamily="34" charset="0"/>
              </a:rPr>
              <a:t>It’s been suggested there will be warmer summers and wetter winters which is likely to lead to greater runoff.</a:t>
            </a:r>
          </a:p>
          <a:p>
            <a:pPr marL="185738" indent="-185738">
              <a:spcBef>
                <a:spcPct val="20000"/>
              </a:spcBef>
              <a:buFontTx/>
              <a:buChar char="•"/>
            </a:pPr>
            <a:r>
              <a:rPr lang="en-GB" sz="800" smtClean="0">
                <a:latin typeface="Tahoma" pitchFamily="34" charset="0"/>
              </a:rPr>
              <a:t>Concerned about runoff from new development and impact on flooding.</a:t>
            </a:r>
          </a:p>
          <a:p>
            <a:pPr marL="185738" indent="-185738">
              <a:spcBef>
                <a:spcPct val="20000"/>
              </a:spcBef>
              <a:buFontTx/>
              <a:buChar char="•"/>
            </a:pPr>
            <a:r>
              <a:rPr lang="en-GB" sz="800" smtClean="0">
                <a:latin typeface="Tahoma" pitchFamily="34" charset="0"/>
              </a:rPr>
              <a:t>We need to have developments that are more resilient to the challenges of climate change.</a:t>
            </a:r>
          </a:p>
          <a:p>
            <a:pPr marL="185738" indent="-185738">
              <a:spcBef>
                <a:spcPct val="20000"/>
              </a:spcBef>
              <a:buFontTx/>
              <a:buChar char="•"/>
            </a:pPr>
            <a:endParaRPr lang="en-GB" sz="800" smtClean="0">
              <a:latin typeface="Tahoma" pitchFamily="34" charset="0"/>
            </a:endParaRPr>
          </a:p>
          <a:p>
            <a:pPr marL="185738" indent="-185738">
              <a:spcBef>
                <a:spcPct val="20000"/>
              </a:spcBef>
            </a:pPr>
            <a:r>
              <a:rPr lang="en-GB" sz="800" b="1" smtClean="0">
                <a:latin typeface="Tahoma" pitchFamily="34" charset="0"/>
              </a:rPr>
              <a:t>Water Framework Directive</a:t>
            </a:r>
          </a:p>
          <a:p>
            <a:pPr marL="185738" indent="-185738">
              <a:spcBef>
                <a:spcPct val="20000"/>
              </a:spcBef>
              <a:buFontTx/>
              <a:buChar char="•"/>
            </a:pPr>
            <a:r>
              <a:rPr lang="en-GB" sz="800" smtClean="0">
                <a:latin typeface="Tahoma" pitchFamily="34" charset="0"/>
              </a:rPr>
              <a:t>A European Directive or framework for managing the water environment.</a:t>
            </a:r>
          </a:p>
          <a:p>
            <a:pPr marL="185738" indent="-185738">
              <a:spcBef>
                <a:spcPct val="20000"/>
              </a:spcBef>
              <a:buFontTx/>
              <a:buChar char="•"/>
            </a:pPr>
            <a:r>
              <a:rPr lang="en-GB" sz="800" smtClean="0">
                <a:latin typeface="Tahoma" pitchFamily="34" charset="0"/>
              </a:rPr>
              <a:t>Quality and ecological objectives set for ground waters and surface water.</a:t>
            </a:r>
          </a:p>
          <a:p>
            <a:pPr marL="185738" indent="-185738">
              <a:spcBef>
                <a:spcPct val="20000"/>
              </a:spcBef>
              <a:buFontTx/>
              <a:buChar char="•"/>
            </a:pPr>
            <a:r>
              <a:rPr lang="en-GB" sz="800" smtClean="0">
                <a:latin typeface="Tahoma" pitchFamily="34" charset="0"/>
              </a:rPr>
              <a:t>Good “status” needs to be achieved by 2015.</a:t>
            </a:r>
          </a:p>
          <a:p>
            <a:pPr marL="185738" indent="-185738">
              <a:spcBef>
                <a:spcPct val="20000"/>
              </a:spcBef>
              <a:buFontTx/>
              <a:buChar char="•"/>
            </a:pPr>
            <a:endParaRPr lang="en-GB" sz="800" smtClean="0">
              <a:latin typeface="Tahoma" pitchFamily="34" charset="0"/>
            </a:endParaRPr>
          </a:p>
          <a:p>
            <a:pPr marL="185738" indent="-185738">
              <a:spcBef>
                <a:spcPct val="20000"/>
              </a:spcBef>
            </a:pPr>
            <a:r>
              <a:rPr lang="en-GB" sz="800" b="1" smtClean="0">
                <a:latin typeface="Tahoma" pitchFamily="34" charset="0"/>
              </a:rPr>
              <a:t>Planning policy statements</a:t>
            </a:r>
          </a:p>
          <a:p>
            <a:pPr marL="185738" indent="-185738">
              <a:spcBef>
                <a:spcPct val="20000"/>
              </a:spcBef>
              <a:buFontTx/>
              <a:buChar char="•"/>
            </a:pPr>
            <a:r>
              <a:rPr lang="en-GB" sz="800" smtClean="0">
                <a:latin typeface="Tahoma" pitchFamily="34" charset="0"/>
              </a:rPr>
              <a:t>All UK jurisdictions have policy that promotes flood risk and the use of SuDS.</a:t>
            </a:r>
          </a:p>
          <a:p>
            <a:pPr marL="185738" indent="-185738">
              <a:spcBef>
                <a:spcPct val="20000"/>
              </a:spcBef>
              <a:buFontTx/>
              <a:buChar char="•"/>
            </a:pPr>
            <a:r>
              <a:rPr lang="en-GB" sz="800" smtClean="0">
                <a:latin typeface="Tahoma" pitchFamily="34" charset="0"/>
              </a:rPr>
              <a:t>Number of statements including PPS on Planning and climate change.</a:t>
            </a:r>
          </a:p>
          <a:p>
            <a:pPr marL="185738" indent="-185738">
              <a:spcBef>
                <a:spcPct val="20000"/>
              </a:spcBef>
              <a:buFontTx/>
              <a:buChar char="•"/>
            </a:pPr>
            <a:r>
              <a:rPr lang="en-GB" sz="800" smtClean="0">
                <a:latin typeface="Tahoma" pitchFamily="34" charset="0"/>
              </a:rPr>
              <a:t>The planning policy statements again the LA to take the lead.</a:t>
            </a:r>
          </a:p>
          <a:p>
            <a:pPr marL="185738" indent="-185738">
              <a:spcBef>
                <a:spcPct val="20000"/>
              </a:spcBef>
              <a:buFontTx/>
              <a:buChar char="•"/>
            </a:pPr>
            <a:endParaRPr lang="en-GB" sz="800" smtClean="0">
              <a:latin typeface="Tahoma" pitchFamily="34" charset="0"/>
            </a:endParaRPr>
          </a:p>
          <a:p>
            <a:pPr marL="185738" indent="-185738">
              <a:spcBef>
                <a:spcPct val="20000"/>
              </a:spcBef>
            </a:pPr>
            <a:r>
              <a:rPr lang="en-GB" sz="800" b="1" smtClean="0">
                <a:latin typeface="Tahoma" pitchFamily="34" charset="0"/>
              </a:rPr>
              <a:t>Building Regulations and the Code for Sustainable Homes</a:t>
            </a:r>
          </a:p>
          <a:p>
            <a:pPr marL="185738" indent="-185738">
              <a:spcBef>
                <a:spcPct val="20000"/>
              </a:spcBef>
              <a:buFontTx/>
              <a:buChar char="•"/>
            </a:pPr>
            <a:r>
              <a:rPr lang="en-GB" sz="800" smtClean="0">
                <a:latin typeface="Tahoma" pitchFamily="34" charset="0"/>
              </a:rPr>
              <a:t>Building Regulations have a drainage hierarchy, with SuDS and infiltration higher then discharge to surface water sewer</a:t>
            </a:r>
          </a:p>
          <a:p>
            <a:pPr marL="185738" indent="-185738">
              <a:spcBef>
                <a:spcPct val="20000"/>
              </a:spcBef>
              <a:buFontTx/>
              <a:buChar char="•"/>
            </a:pPr>
            <a:r>
              <a:rPr lang="en-GB" sz="800" smtClean="0">
                <a:latin typeface="Tahoma" pitchFamily="34" charset="0"/>
              </a:rPr>
              <a:t>The Code for Sustainable homes has a specific section related to managing runoff and can help improve performance.</a:t>
            </a:r>
          </a:p>
          <a:p>
            <a:pPr marL="185738" indent="-185738">
              <a:spcBef>
                <a:spcPct val="20000"/>
              </a:spcBef>
              <a:buFontTx/>
              <a:buChar char="•"/>
            </a:pPr>
            <a:endParaRPr lang="en-GB" sz="800" smtClean="0">
              <a:latin typeface="Tahoma" pitchFamily="34" charset="0"/>
            </a:endParaRPr>
          </a:p>
          <a:p>
            <a:pPr marL="185738" indent="-185738">
              <a:spcBef>
                <a:spcPct val="20000"/>
              </a:spcBef>
            </a:pPr>
            <a:r>
              <a:rPr lang="en-US" sz="800" b="1" smtClean="0">
                <a:latin typeface="Tahoma" pitchFamily="34" charset="0"/>
              </a:rPr>
              <a:t>Local Authority plans</a:t>
            </a:r>
          </a:p>
          <a:p>
            <a:pPr marL="185738" indent="-185738">
              <a:spcBef>
                <a:spcPct val="20000"/>
              </a:spcBef>
              <a:buFontTx/>
              <a:buChar char="•"/>
            </a:pPr>
            <a:r>
              <a:rPr lang="en-US" sz="800" smtClean="0">
                <a:latin typeface="Tahoma" pitchFamily="34" charset="0"/>
              </a:rPr>
              <a:t>These will include plans and policies developed by a Local Authority as a Local Planning Authority or Lead Local Flood Authority, ie Water Cycle Studies, Core Strategies, Green Infrastructure strategies, Local Flood Risk Management Strategies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4"/>
          <p:cNvSpPr>
            <a:spLocks noGrp="1" noChangeArrowheads="1"/>
          </p:cNvSpPr>
          <p:nvPr>
            <p:ph type="body" idx="1"/>
          </p:nvPr>
        </p:nvSpPr>
        <p:spPr>
          <a:xfrm>
            <a:off x="874713" y="4741863"/>
            <a:ext cx="4919662" cy="44132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lnSpc>
                <a:spcPct val="90000"/>
              </a:lnSpc>
              <a:spcBef>
                <a:spcPct val="20000"/>
              </a:spcBef>
              <a:buFontTx/>
              <a:buChar char="•"/>
            </a:pPr>
            <a:r>
              <a:rPr lang="en-GB" sz="1000" smtClean="0">
                <a:latin typeface="Tahoma" pitchFamily="34" charset="0"/>
              </a:rPr>
              <a:t>SuDS is a concept/philosophy – it’s not just one type of component.</a:t>
            </a:r>
          </a:p>
          <a:p>
            <a:pPr marL="185738" indent="-185738">
              <a:lnSpc>
                <a:spcPct val="90000"/>
              </a:lnSpc>
              <a:spcBef>
                <a:spcPct val="20000"/>
              </a:spcBef>
              <a:buFontTx/>
              <a:buChar char="•"/>
            </a:pPr>
            <a:endParaRPr lang="en-GB" sz="1000" smtClean="0">
              <a:latin typeface="Tahoma" pitchFamily="34" charset="0"/>
            </a:endParaRPr>
          </a:p>
          <a:p>
            <a:pPr marL="185738" indent="-185738">
              <a:lnSpc>
                <a:spcPct val="90000"/>
              </a:lnSpc>
              <a:spcBef>
                <a:spcPct val="20000"/>
              </a:spcBef>
              <a:buFontTx/>
              <a:buChar char="•"/>
            </a:pPr>
            <a:r>
              <a:rPr lang="en-GB" sz="1000" smtClean="0">
                <a:latin typeface="Tahoma" pitchFamily="34" charset="0"/>
              </a:rPr>
              <a:t>As SuDS is a philosophy (wide variety of components) it can be used on any site, however you need to be aware of the constraints and opportunities afforded by a site. </a:t>
            </a:r>
          </a:p>
          <a:p>
            <a:pPr marL="185738" indent="-185738">
              <a:lnSpc>
                <a:spcPct val="90000"/>
              </a:lnSpc>
              <a:spcBef>
                <a:spcPct val="20000"/>
              </a:spcBef>
              <a:buFontTx/>
              <a:buChar char="•"/>
            </a:pPr>
            <a:endParaRPr lang="en-GB" sz="1000" smtClean="0">
              <a:latin typeface="Tahoma" pitchFamily="34" charset="0"/>
            </a:endParaRPr>
          </a:p>
          <a:p>
            <a:pPr marL="185738" indent="-185738">
              <a:lnSpc>
                <a:spcPct val="90000"/>
              </a:lnSpc>
              <a:spcBef>
                <a:spcPct val="20000"/>
              </a:spcBef>
              <a:buFontTx/>
              <a:buChar char="•"/>
            </a:pPr>
            <a:r>
              <a:rPr lang="en-GB" sz="1000" smtClean="0">
                <a:latin typeface="Tahoma" pitchFamily="34" charset="0"/>
              </a:rPr>
              <a:t>SuDS should mimic the natural drainage, ie before any development.</a:t>
            </a:r>
          </a:p>
          <a:p>
            <a:pPr marL="185738" indent="-185738">
              <a:lnSpc>
                <a:spcPct val="90000"/>
              </a:lnSpc>
              <a:spcBef>
                <a:spcPct val="20000"/>
              </a:spcBef>
              <a:buFontTx/>
              <a:buChar char="•"/>
            </a:pPr>
            <a:endParaRPr lang="en-GB" sz="1000" smtClean="0">
              <a:latin typeface="Tahoma" pitchFamily="34" charset="0"/>
            </a:endParaRPr>
          </a:p>
          <a:p>
            <a:pPr marL="185738" indent="-185738">
              <a:lnSpc>
                <a:spcPct val="90000"/>
              </a:lnSpc>
              <a:spcBef>
                <a:spcPct val="20000"/>
              </a:spcBef>
              <a:buFontTx/>
              <a:buChar char="•"/>
            </a:pPr>
            <a:r>
              <a:rPr lang="en-GB" sz="1000" smtClean="0">
                <a:latin typeface="Tahoma" pitchFamily="34" charset="0"/>
              </a:rPr>
              <a:t>Water should be managed on the surface, this enables visual inspection, and enables water to be integrated into the development, providing greater amenity and biodiversity. It also enables biological breakdown of pollutants and easier maintenance.</a:t>
            </a:r>
          </a:p>
          <a:p>
            <a:pPr marL="185738" indent="-185738">
              <a:lnSpc>
                <a:spcPct val="90000"/>
              </a:lnSpc>
              <a:spcBef>
                <a:spcPct val="20000"/>
              </a:spcBef>
              <a:buFontTx/>
              <a:buChar char="•"/>
            </a:pPr>
            <a:endParaRPr lang="en-GB" sz="1000" smtClean="0">
              <a:latin typeface="Tahoma" pitchFamily="34" charset="0"/>
            </a:endParaRPr>
          </a:p>
          <a:p>
            <a:pPr marL="185738" indent="-185738">
              <a:lnSpc>
                <a:spcPct val="90000"/>
              </a:lnSpc>
              <a:spcBef>
                <a:spcPct val="20000"/>
              </a:spcBef>
              <a:buFontTx/>
              <a:buChar char="•"/>
            </a:pPr>
            <a:r>
              <a:rPr lang="en-GB" sz="1000" smtClean="0">
                <a:latin typeface="Tahoma" pitchFamily="34" charset="0"/>
              </a:rPr>
              <a:t>Treating water as close to the source as possible, managing both the flood risk and water quality before it is passed downstream.</a:t>
            </a:r>
          </a:p>
          <a:p>
            <a:pPr marL="185738" indent="-185738">
              <a:lnSpc>
                <a:spcPct val="90000"/>
              </a:lnSpc>
              <a:spcBef>
                <a:spcPct val="20000"/>
              </a:spcBef>
              <a:buFontTx/>
              <a:buChar char="•"/>
            </a:pPr>
            <a:endParaRPr lang="en-GB" sz="1000" smtClean="0">
              <a:latin typeface="Tahoma" pitchFamily="34" charset="0"/>
            </a:endParaRPr>
          </a:p>
          <a:p>
            <a:pPr marL="185738" indent="-185738">
              <a:lnSpc>
                <a:spcPct val="90000"/>
              </a:lnSpc>
              <a:spcBef>
                <a:spcPct val="20000"/>
              </a:spcBef>
              <a:buFontTx/>
              <a:buChar char="•"/>
            </a:pPr>
            <a:r>
              <a:rPr lang="en-GB" sz="1000" smtClean="0">
                <a:latin typeface="Tahoma" pitchFamily="34" charset="0"/>
              </a:rPr>
              <a:t>SuDS is not just about drainage, its primarily about managing water quantity, water quality and providing amenity/biodiversity. The balance will depend on the site, there will also be opportunities to deliver other benefits such as recreation, education and water resources etc.</a:t>
            </a:r>
          </a:p>
          <a:p>
            <a:pPr marL="185738" indent="-185738">
              <a:lnSpc>
                <a:spcPct val="90000"/>
              </a:lnSpc>
              <a:spcBef>
                <a:spcPct val="20000"/>
              </a:spcBef>
              <a:buFontTx/>
              <a:buChar char="•"/>
            </a:pPr>
            <a:endParaRPr lang="en-GB" sz="1000" smtClean="0">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marL="177800" indent="-177800">
              <a:spcBef>
                <a:spcPct val="20000"/>
              </a:spcBef>
              <a:buFontTx/>
              <a:buChar char="•"/>
            </a:pPr>
            <a:r>
              <a:rPr lang="en-GB" sz="1000" smtClean="0">
                <a:latin typeface="Tahoma" pitchFamily="34" charset="0"/>
              </a:rPr>
              <a:t>SuDS philosophy – deliver water quality and quantity benefits together with improvements for amenity and biodiversity using three key principles/</a:t>
            </a:r>
          </a:p>
          <a:p>
            <a:pPr marL="177800" indent="-177800">
              <a:spcBef>
                <a:spcPct val="20000"/>
              </a:spcBef>
              <a:buFontTx/>
              <a:buChar char="•"/>
            </a:pPr>
            <a:endParaRPr lang="en-GB" sz="1000" smtClean="0">
              <a:latin typeface="Tahoma" pitchFamily="34" charset="0"/>
            </a:endParaRPr>
          </a:p>
          <a:p>
            <a:pPr marL="177800" indent="-177800">
              <a:spcBef>
                <a:spcPct val="20000"/>
              </a:spcBef>
              <a:buFontTx/>
              <a:buChar char="•"/>
            </a:pPr>
            <a:r>
              <a:rPr lang="en-GB" sz="1000" b="1" smtClean="0">
                <a:latin typeface="Tahoma" pitchFamily="34" charset="0"/>
              </a:rPr>
              <a:t>The SuDS Management train</a:t>
            </a:r>
            <a:r>
              <a:rPr lang="en-GB" sz="1000" smtClean="0">
                <a:latin typeface="Tahoma" pitchFamily="34" charset="0"/>
              </a:rPr>
              <a:t> - uses a sequence of SuDS components to help manage the flow and volumes of water. It also provides incremental improvements in water quality. It normally starts with source control, moving to site control and regional control. This can be explained in the Lamb Drove case study. Source control and approaches to prevent runoff and pollution should be considered before source control (this referred to as “prevention”.</a:t>
            </a:r>
          </a:p>
          <a:p>
            <a:pPr marL="177800" indent="-177800">
              <a:spcBef>
                <a:spcPct val="20000"/>
              </a:spcBef>
              <a:buFontTx/>
              <a:buChar char="•"/>
            </a:pPr>
            <a:endParaRPr lang="en-GB" sz="1000" smtClean="0">
              <a:latin typeface="Tahoma" pitchFamily="34" charset="0"/>
            </a:endParaRPr>
          </a:p>
          <a:p>
            <a:pPr marL="177800" indent="-177800">
              <a:spcBef>
                <a:spcPct val="20000"/>
              </a:spcBef>
              <a:buFontTx/>
              <a:buChar char="•"/>
            </a:pPr>
            <a:r>
              <a:rPr lang="en-GB" sz="1000" b="1" smtClean="0">
                <a:latin typeface="Tahoma" pitchFamily="34" charset="0"/>
              </a:rPr>
              <a:t>Source control</a:t>
            </a:r>
            <a:r>
              <a:rPr lang="en-GB" sz="1000" smtClean="0">
                <a:latin typeface="Tahoma" pitchFamily="34" charset="0"/>
              </a:rPr>
              <a:t> – manage water as close to its source as possible, Source control may be preferred in urbanised areas where space may be at a premium. Often source control components are within the curtilage of properties and maintained by the property owner or management (examples include green roofs, permeable paving etc). </a:t>
            </a:r>
          </a:p>
          <a:p>
            <a:pPr marL="177800" indent="-177800">
              <a:spcBef>
                <a:spcPct val="20000"/>
              </a:spcBef>
              <a:buFontTx/>
              <a:buChar char="•"/>
            </a:pPr>
            <a:endParaRPr lang="en-GB" sz="1000" smtClean="0">
              <a:latin typeface="Tahoma" pitchFamily="34" charset="0"/>
            </a:endParaRPr>
          </a:p>
          <a:p>
            <a:pPr marL="177800" indent="-177800">
              <a:spcBef>
                <a:spcPct val="20000"/>
              </a:spcBef>
              <a:buFontTx/>
              <a:buChar char="•"/>
            </a:pPr>
            <a:r>
              <a:rPr lang="en-GB" sz="1000" b="1" smtClean="0">
                <a:latin typeface="Tahoma" pitchFamily="34" charset="0"/>
              </a:rPr>
              <a:t>Sub catchments</a:t>
            </a:r>
            <a:r>
              <a:rPr lang="en-GB" sz="1000" smtClean="0">
                <a:latin typeface="Tahoma" pitchFamily="34" charset="0"/>
              </a:rPr>
              <a:t> – provides an opportunity to manage runoff in cost effective parcels, it also enables pollutants associated with different land uses to be managed more effectively.</a:t>
            </a:r>
          </a:p>
          <a:p>
            <a:pPr marL="177800" indent="-177800">
              <a:spcBef>
                <a:spcPct val="20000"/>
              </a:spcBef>
              <a:buFontTx/>
              <a:buChar char="•"/>
            </a:pPr>
            <a:endParaRPr lang="en-GB" sz="1000" smtClean="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68738" y="9374188"/>
            <a:ext cx="29289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4" tIns="45862" rIns="91724" bIns="45862" anchor="b"/>
          <a:lstStyle>
            <a:lvl1pPr defTabSz="917575" eaLnBrk="0" hangingPunct="0">
              <a:defRPr>
                <a:solidFill>
                  <a:schemeClr val="tx1"/>
                </a:solidFill>
                <a:latin typeface="Arial" charset="0"/>
              </a:defRPr>
            </a:lvl1pPr>
            <a:lvl2pPr marL="742950" indent="-285750" defTabSz="917575" eaLnBrk="0" hangingPunct="0">
              <a:defRPr>
                <a:solidFill>
                  <a:schemeClr val="tx1"/>
                </a:solidFill>
                <a:latin typeface="Arial" charset="0"/>
              </a:defRPr>
            </a:lvl2pPr>
            <a:lvl3pPr marL="1143000" indent="-228600" defTabSz="917575" eaLnBrk="0" hangingPunct="0">
              <a:defRPr>
                <a:solidFill>
                  <a:schemeClr val="tx1"/>
                </a:solidFill>
                <a:latin typeface="Arial" charset="0"/>
              </a:defRPr>
            </a:lvl3pPr>
            <a:lvl4pPr marL="1600200" indent="-228600" defTabSz="917575" eaLnBrk="0" hangingPunct="0">
              <a:defRPr>
                <a:solidFill>
                  <a:schemeClr val="tx1"/>
                </a:solidFill>
                <a:latin typeface="Arial" charset="0"/>
              </a:defRPr>
            </a:lvl4pPr>
            <a:lvl5pPr marL="2057400" indent="-228600" defTabSz="917575" eaLnBrk="0" hangingPunct="0">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a:fld id="{D547E466-F2F2-46D5-B3DE-CD344A7C0628}" type="slidenum">
              <a:rPr lang="en-US" sz="1200">
                <a:latin typeface="Times New Roman" pitchFamily="18" charset="0"/>
              </a:rPr>
              <a:pPr algn="r"/>
              <a:t>9</a:t>
            </a:fld>
            <a:endParaRPr lang="en-US" sz="1200">
              <a:latin typeface="Times New Roman" pitchFamily="18" charset="0"/>
            </a:endParaRPr>
          </a:p>
        </p:txBody>
      </p:sp>
      <p:sp>
        <p:nvSpPr>
          <p:cNvPr id="33795" name="Rectangle 2"/>
          <p:cNvSpPr>
            <a:spLocks noChangeArrowheads="1" noTextEdit="1"/>
          </p:cNvSpPr>
          <p:nvPr>
            <p:ph type="sldImg"/>
          </p:nvPr>
        </p:nvSpPr>
        <p:spPr>
          <a:xfrm>
            <a:off x="901700" y="771525"/>
            <a:ext cx="5000625" cy="3751263"/>
          </a:xfrm>
          <a:ln/>
        </p:spPr>
      </p:sp>
      <p:sp>
        <p:nvSpPr>
          <p:cNvPr id="33796" name="Rectangle 3"/>
          <p:cNvSpPr>
            <a:spLocks noGrp="1" noChangeArrowheads="1"/>
          </p:cNvSpPr>
          <p:nvPr>
            <p:ph type="body" idx="1"/>
          </p:nvPr>
        </p:nvSpPr>
        <p:spPr>
          <a:xfrm>
            <a:off x="889000" y="4740275"/>
            <a:ext cx="5019675" cy="4414838"/>
          </a:xfrm>
          <a:noFill/>
        </p:spPr>
        <p:txBody>
          <a:bodyPr lIns="91724" tIns="45862" rIns="91724" bIns="45862"/>
          <a:lstStyle/>
          <a:p>
            <a:pPr eaLnBrk="1" hangingPunct="1"/>
            <a:r>
              <a:rPr lang="en-GB" sz="1000" smtClean="0">
                <a:latin typeface="Tahoma" pitchFamily="34" charset="0"/>
              </a:rPr>
              <a:t>SuDS uses both landscaped features and harder engineering. Landscaped or softer engineered features include more natural components such as ponds, wetlands and shallow ditched. Harder or engineered components may include rainwater harvesting, permeable paving, geocellular storage, proprietary products – these may be particularly used for constrained sites.</a:t>
            </a:r>
          </a:p>
          <a:p>
            <a:pPr eaLnBrk="1" hangingPunct="1"/>
            <a:endParaRPr lang="en-GB" sz="1000" smtClean="0">
              <a:latin typeface="Tahoma" pitchFamily="34" charset="0"/>
            </a:endParaRPr>
          </a:p>
          <a:p>
            <a:pPr eaLnBrk="1" hangingPunct="1"/>
            <a:r>
              <a:rPr lang="en-GB" sz="1000" smtClean="0">
                <a:latin typeface="Tahoma" pitchFamily="34" charset="0"/>
              </a:rPr>
              <a:t>Each SuDS component is likely to be suited to different site opportunities and constraints. In most cases a combination of components is required to provide the best results.</a:t>
            </a:r>
          </a:p>
          <a:p>
            <a:pPr eaLnBrk="1" hangingPunct="1"/>
            <a:endParaRPr lang="en-GB" sz="1000" smtClean="0">
              <a:latin typeface="Tahoma" pitchFamily="34" charset="0"/>
            </a:endParaRPr>
          </a:p>
          <a:p>
            <a:pPr eaLnBrk="1" hangingPunct="1"/>
            <a:r>
              <a:rPr lang="en-GB" sz="1000" smtClean="0">
                <a:latin typeface="Tahoma" pitchFamily="34" charset="0"/>
              </a:rPr>
              <a:t>Shallow systems, where water is managed on the surface are often cheaper, easier to maintain and help overcome the challenges of managing surface water on contaminated sites.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IRI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andform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16700" y="6092825"/>
            <a:ext cx="20589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468313" y="2130425"/>
            <a:ext cx="7989887" cy="1470025"/>
          </a:xfrm>
        </p:spPr>
        <p:txBody>
          <a:bodyPr/>
          <a:lstStyle>
            <a:lvl1pPr>
              <a:defRPr/>
            </a:lvl1pPr>
          </a:lstStyle>
          <a:p>
            <a:pPr lvl="0"/>
            <a:r>
              <a:rPr lang="en-GB" noProof="0" smtClean="0"/>
              <a:t>Click to edit Master title style</a:t>
            </a:r>
          </a:p>
        </p:txBody>
      </p:sp>
      <p:sp>
        <p:nvSpPr>
          <p:cNvPr id="7171" name="Rectangle 3"/>
          <p:cNvSpPr>
            <a:spLocks noGrp="1" noChangeArrowheads="1"/>
          </p:cNvSpPr>
          <p:nvPr>
            <p:ph type="subTitle" idx="1"/>
          </p:nvPr>
        </p:nvSpPr>
        <p:spPr>
          <a:xfrm>
            <a:off x="468313" y="3886200"/>
            <a:ext cx="7304087" cy="1752600"/>
          </a:xfrm>
        </p:spPr>
        <p:txBody>
          <a:bodyPr/>
          <a:lstStyle>
            <a:lvl1pPr marL="0" indent="0">
              <a:buFontTx/>
              <a:buNone/>
              <a:defRPr/>
            </a:lvl1pPr>
          </a:lstStyle>
          <a:p>
            <a:pPr lvl="0"/>
            <a:r>
              <a:rPr lang="en-GB" noProof="0" smtClean="0"/>
              <a:t>Click to edit Master subtitle style</a:t>
            </a:r>
          </a:p>
        </p:txBody>
      </p:sp>
      <p:sp>
        <p:nvSpPr>
          <p:cNvPr id="6" name="Rectangle 5"/>
          <p:cNvSpPr>
            <a:spLocks noGrp="1" noChangeArrowheads="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402663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95622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33932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55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12370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5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61889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69166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12739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399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7792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52495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0071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3541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302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395288" y="6472238"/>
            <a:ext cx="3852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400" smtClean="0">
                <a:solidFill>
                  <a:srgbClr val="669900"/>
                </a:solidFill>
                <a:latin typeface="Tahoma" pitchFamily="34" charset="0"/>
              </a:rPr>
              <a:t>www.ciria.org/suds</a:t>
            </a:r>
          </a:p>
        </p:txBody>
      </p:sp>
      <p:sp>
        <p:nvSpPr>
          <p:cNvPr id="1027" name="Rectangle 2"/>
          <p:cNvSpPr>
            <a:spLocks noGrp="1" noChangeArrowheads="1"/>
          </p:cNvSpPr>
          <p:nvPr>
            <p:ph type="title"/>
          </p:nvPr>
        </p:nvSpPr>
        <p:spPr bwMode="auto">
          <a:xfrm>
            <a:off x="457200" y="274638"/>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pic>
        <p:nvPicPr>
          <p:cNvPr id="1030" name="Picture 7" descr="CIRIA log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524750" y="260350"/>
            <a:ext cx="11509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Landform logo"/>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616700" y="6092825"/>
            <a:ext cx="20589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eaLnBrk="0" fontAlgn="base" hangingPunct="0">
        <a:spcBef>
          <a:spcPct val="0"/>
        </a:spcBef>
        <a:spcAft>
          <a:spcPct val="0"/>
        </a:spcAft>
        <a:defRPr sz="3600">
          <a:solidFill>
            <a:srgbClr val="669900"/>
          </a:solidFill>
          <a:latin typeface="+mj-lt"/>
          <a:ea typeface="+mj-ea"/>
          <a:cs typeface="+mj-cs"/>
        </a:defRPr>
      </a:lvl1pPr>
      <a:lvl2pPr algn="l" rtl="0" eaLnBrk="0" fontAlgn="base" hangingPunct="0">
        <a:spcBef>
          <a:spcPct val="0"/>
        </a:spcBef>
        <a:spcAft>
          <a:spcPct val="0"/>
        </a:spcAft>
        <a:defRPr sz="3600">
          <a:solidFill>
            <a:srgbClr val="669900"/>
          </a:solidFill>
          <a:latin typeface="Tahoma" pitchFamily="34" charset="0"/>
        </a:defRPr>
      </a:lvl2pPr>
      <a:lvl3pPr algn="l" rtl="0" eaLnBrk="0" fontAlgn="base" hangingPunct="0">
        <a:spcBef>
          <a:spcPct val="0"/>
        </a:spcBef>
        <a:spcAft>
          <a:spcPct val="0"/>
        </a:spcAft>
        <a:defRPr sz="3600">
          <a:solidFill>
            <a:srgbClr val="669900"/>
          </a:solidFill>
          <a:latin typeface="Tahoma" pitchFamily="34" charset="0"/>
        </a:defRPr>
      </a:lvl3pPr>
      <a:lvl4pPr algn="l" rtl="0" eaLnBrk="0" fontAlgn="base" hangingPunct="0">
        <a:spcBef>
          <a:spcPct val="0"/>
        </a:spcBef>
        <a:spcAft>
          <a:spcPct val="0"/>
        </a:spcAft>
        <a:defRPr sz="3600">
          <a:solidFill>
            <a:srgbClr val="669900"/>
          </a:solidFill>
          <a:latin typeface="Tahoma" pitchFamily="34" charset="0"/>
        </a:defRPr>
      </a:lvl4pPr>
      <a:lvl5pPr algn="l" rtl="0" eaLnBrk="0" fontAlgn="base" hangingPunct="0">
        <a:spcBef>
          <a:spcPct val="0"/>
        </a:spcBef>
        <a:spcAft>
          <a:spcPct val="0"/>
        </a:spcAft>
        <a:defRPr sz="3600">
          <a:solidFill>
            <a:srgbClr val="669900"/>
          </a:solidFill>
          <a:latin typeface="Tahoma" pitchFamily="34" charset="0"/>
        </a:defRPr>
      </a:lvl5pPr>
      <a:lvl6pPr marL="457200" algn="l" rtl="0" fontAlgn="base">
        <a:spcBef>
          <a:spcPct val="0"/>
        </a:spcBef>
        <a:spcAft>
          <a:spcPct val="0"/>
        </a:spcAft>
        <a:defRPr sz="3600">
          <a:solidFill>
            <a:srgbClr val="669900"/>
          </a:solidFill>
          <a:latin typeface="Tahoma" pitchFamily="34" charset="0"/>
        </a:defRPr>
      </a:lvl6pPr>
      <a:lvl7pPr marL="914400" algn="l" rtl="0" fontAlgn="base">
        <a:spcBef>
          <a:spcPct val="0"/>
        </a:spcBef>
        <a:spcAft>
          <a:spcPct val="0"/>
        </a:spcAft>
        <a:defRPr sz="3600">
          <a:solidFill>
            <a:srgbClr val="669900"/>
          </a:solidFill>
          <a:latin typeface="Tahoma" pitchFamily="34" charset="0"/>
        </a:defRPr>
      </a:lvl7pPr>
      <a:lvl8pPr marL="1371600" algn="l" rtl="0" fontAlgn="base">
        <a:spcBef>
          <a:spcPct val="0"/>
        </a:spcBef>
        <a:spcAft>
          <a:spcPct val="0"/>
        </a:spcAft>
        <a:defRPr sz="3600">
          <a:solidFill>
            <a:srgbClr val="669900"/>
          </a:solidFill>
          <a:latin typeface="Tahoma" pitchFamily="34" charset="0"/>
        </a:defRPr>
      </a:lvl8pPr>
      <a:lvl9pPr marL="1828800" algn="l" rtl="0" fontAlgn="base">
        <a:spcBef>
          <a:spcPct val="0"/>
        </a:spcBef>
        <a:spcAft>
          <a:spcPct val="0"/>
        </a:spcAft>
        <a:defRPr sz="3600">
          <a:solidFill>
            <a:srgbClr val="669900"/>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90713"/>
            <a:ext cx="8218488" cy="2222500"/>
          </a:xfrm>
        </p:spPr>
        <p:txBody>
          <a:bodyPr/>
          <a:lstStyle/>
          <a:p>
            <a:pPr eaLnBrk="1" hangingPunct="1"/>
            <a:r>
              <a:rPr lang="en-GB" sz="4000" b="1" smtClean="0"/>
              <a:t>Introduction to sustainable drainage</a:t>
            </a:r>
          </a:p>
        </p:txBody>
      </p:sp>
      <p:sp>
        <p:nvSpPr>
          <p:cNvPr id="3075" name="Rectangle 4"/>
          <p:cNvSpPr>
            <a:spLocks noGrp="1" noChangeArrowheads="1"/>
          </p:cNvSpPr>
          <p:nvPr>
            <p:ph type="body" idx="1"/>
          </p:nvPr>
        </p:nvSpPr>
        <p:spPr>
          <a:xfrm>
            <a:off x="457200" y="4652963"/>
            <a:ext cx="8229600" cy="1439862"/>
          </a:xfrm>
          <a:noFill/>
        </p:spPr>
        <p:txBody>
          <a:bodyPr/>
          <a:lstStyle/>
          <a:p>
            <a:pPr eaLnBrk="1" hangingPunct="1">
              <a:buFontTx/>
              <a:buNone/>
            </a:pPr>
            <a:endParaRPr lang="en-GB" smtClean="0"/>
          </a:p>
          <a:p>
            <a:pPr eaLnBrk="1" hangingPunct="1">
              <a:buFontTx/>
              <a:buNone/>
            </a:pPr>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95288" y="6021388"/>
            <a:ext cx="8316912" cy="836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Rectangle 3"/>
          <p:cNvSpPr>
            <a:spLocks noGrp="1" noChangeArrowheads="1"/>
          </p:cNvSpPr>
          <p:nvPr>
            <p:ph type="title"/>
          </p:nvPr>
        </p:nvSpPr>
        <p:spPr/>
        <p:txBody>
          <a:bodyPr/>
          <a:lstStyle/>
          <a:p>
            <a:pPr eaLnBrk="1" hangingPunct="1"/>
            <a:r>
              <a:rPr lang="en-GB" smtClean="0"/>
              <a:t>SuDS and multiple benefits</a:t>
            </a:r>
          </a:p>
        </p:txBody>
      </p:sp>
      <p:sp>
        <p:nvSpPr>
          <p:cNvPr id="12292" name="Rectangle 4"/>
          <p:cNvSpPr>
            <a:spLocks noGrp="1" noChangeArrowheads="1"/>
          </p:cNvSpPr>
          <p:nvPr>
            <p:ph type="body" idx="1"/>
          </p:nvPr>
        </p:nvSpPr>
        <p:spPr>
          <a:xfrm>
            <a:off x="457200" y="1881188"/>
            <a:ext cx="5338763" cy="4602162"/>
          </a:xfrm>
        </p:spPr>
        <p:txBody>
          <a:bodyPr/>
          <a:lstStyle/>
          <a:p>
            <a:pPr eaLnBrk="1" hangingPunct="1">
              <a:lnSpc>
                <a:spcPct val="90000"/>
              </a:lnSpc>
            </a:pPr>
            <a:r>
              <a:rPr lang="en-GB" sz="2800" smtClean="0"/>
              <a:t>Reduced flood risk</a:t>
            </a:r>
          </a:p>
          <a:p>
            <a:pPr eaLnBrk="1" hangingPunct="1">
              <a:lnSpc>
                <a:spcPct val="90000"/>
              </a:lnSpc>
            </a:pPr>
            <a:r>
              <a:rPr lang="en-GB" sz="2800" smtClean="0"/>
              <a:t>Improved water quality</a:t>
            </a:r>
          </a:p>
          <a:p>
            <a:pPr eaLnBrk="1" hangingPunct="1">
              <a:lnSpc>
                <a:spcPct val="90000"/>
              </a:lnSpc>
            </a:pPr>
            <a:r>
              <a:rPr lang="en-GB" sz="2800" smtClean="0"/>
              <a:t>Increased biodiversity</a:t>
            </a:r>
          </a:p>
          <a:p>
            <a:pPr eaLnBrk="1" hangingPunct="1">
              <a:lnSpc>
                <a:spcPct val="90000"/>
              </a:lnSpc>
            </a:pPr>
            <a:r>
              <a:rPr lang="en-GB" sz="2800" smtClean="0"/>
              <a:t>Increased levels of green infrastructure</a:t>
            </a:r>
          </a:p>
          <a:p>
            <a:pPr eaLnBrk="1" hangingPunct="1">
              <a:lnSpc>
                <a:spcPct val="90000"/>
              </a:lnSpc>
            </a:pPr>
            <a:r>
              <a:rPr lang="en-GB" sz="2800" smtClean="0"/>
              <a:t>Better places to live</a:t>
            </a:r>
          </a:p>
          <a:p>
            <a:pPr eaLnBrk="1" hangingPunct="1">
              <a:lnSpc>
                <a:spcPct val="90000"/>
              </a:lnSpc>
            </a:pPr>
            <a:r>
              <a:rPr lang="en-GB" sz="2800" smtClean="0"/>
              <a:t>Engagement with local communities</a:t>
            </a:r>
          </a:p>
          <a:p>
            <a:pPr eaLnBrk="1" hangingPunct="1">
              <a:lnSpc>
                <a:spcPct val="90000"/>
              </a:lnSpc>
            </a:pPr>
            <a:r>
              <a:rPr lang="en-GB" sz="2800" smtClean="0"/>
              <a:t>Adaptation to climate change</a:t>
            </a:r>
          </a:p>
          <a:p>
            <a:pPr eaLnBrk="1" hangingPunct="1">
              <a:lnSpc>
                <a:spcPct val="90000"/>
              </a:lnSpc>
            </a:pPr>
            <a:r>
              <a:rPr lang="en-GB" sz="2800" smtClean="0"/>
              <a:t>Carbon management</a:t>
            </a:r>
          </a:p>
          <a:p>
            <a:pPr eaLnBrk="1" hangingPunct="1">
              <a:lnSpc>
                <a:spcPct val="90000"/>
              </a:lnSpc>
            </a:pPr>
            <a:endParaRPr lang="en-GB" sz="2800" smtClean="0"/>
          </a:p>
          <a:p>
            <a:pPr eaLnBrk="1" hangingPunct="1">
              <a:lnSpc>
                <a:spcPct val="90000"/>
              </a:lnSpc>
            </a:pPr>
            <a:endParaRPr lang="en-GB" sz="2800" smtClean="0"/>
          </a:p>
        </p:txBody>
      </p:sp>
      <p:grpSp>
        <p:nvGrpSpPr>
          <p:cNvPr id="12293" name="Group 12"/>
          <p:cNvGrpSpPr>
            <a:grpSpLocks/>
          </p:cNvGrpSpPr>
          <p:nvPr/>
        </p:nvGrpSpPr>
        <p:grpSpPr bwMode="auto">
          <a:xfrm>
            <a:off x="5618163" y="1916113"/>
            <a:ext cx="3265487" cy="3582987"/>
            <a:chOff x="3539" y="1207"/>
            <a:chExt cx="2057" cy="2257"/>
          </a:xfrm>
        </p:grpSpPr>
        <p:grpSp>
          <p:nvGrpSpPr>
            <p:cNvPr id="12294" name="Group 13"/>
            <p:cNvGrpSpPr>
              <a:grpSpLocks/>
            </p:cNvGrpSpPr>
            <p:nvPr/>
          </p:nvGrpSpPr>
          <p:grpSpPr bwMode="auto">
            <a:xfrm>
              <a:off x="3676" y="1207"/>
              <a:ext cx="1920" cy="1824"/>
              <a:chOff x="1344" y="912"/>
              <a:chExt cx="3024" cy="2688"/>
            </a:xfrm>
          </p:grpSpPr>
          <p:grpSp>
            <p:nvGrpSpPr>
              <p:cNvPr id="12298" name="Group 14"/>
              <p:cNvGrpSpPr>
                <a:grpSpLocks/>
              </p:cNvGrpSpPr>
              <p:nvPr/>
            </p:nvGrpSpPr>
            <p:grpSpPr bwMode="auto">
              <a:xfrm>
                <a:off x="1344" y="912"/>
                <a:ext cx="3024" cy="2688"/>
                <a:chOff x="1344" y="912"/>
                <a:chExt cx="3024" cy="2688"/>
              </a:xfrm>
            </p:grpSpPr>
            <p:sp>
              <p:nvSpPr>
                <p:cNvPr id="12303" name="Oval 15"/>
                <p:cNvSpPr>
                  <a:spLocks noChangeArrowheads="1"/>
                </p:cNvSpPr>
                <p:nvPr/>
              </p:nvSpPr>
              <p:spPr bwMode="auto">
                <a:xfrm>
                  <a:off x="1968" y="1920"/>
                  <a:ext cx="1728" cy="1680"/>
                </a:xfrm>
                <a:prstGeom prst="ellipse">
                  <a:avLst/>
                </a:prstGeom>
                <a:gradFill rotWithShape="0">
                  <a:gsLst>
                    <a:gs pos="0">
                      <a:srgbClr val="CCFFFF"/>
                    </a:gs>
                    <a:gs pos="100000">
                      <a:srgbClr val="3333FF"/>
                    </a:gs>
                  </a:gsLst>
                  <a:path path="shape">
                    <a:fillToRect l="50000" t="50000" r="50000" b="50000"/>
                  </a:path>
                </a:gradFill>
                <a:ln w="2857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chemeClr val="accent2"/>
                      </a:solidFill>
                      <a:latin typeface="Tahoma" pitchFamily="34" charset="0"/>
                    </a:rPr>
                    <a:t/>
                  </a:r>
                  <a:br>
                    <a:rPr lang="en-US" sz="2000" b="1">
                      <a:solidFill>
                        <a:schemeClr val="accent2"/>
                      </a:solidFill>
                      <a:latin typeface="Tahoma" pitchFamily="34" charset="0"/>
                    </a:rPr>
                  </a:br>
                  <a:r>
                    <a:rPr lang="en-US" sz="2000" b="1">
                      <a:solidFill>
                        <a:schemeClr val="accent2"/>
                      </a:solidFill>
                      <a:latin typeface="Tahoma" pitchFamily="34" charset="0"/>
                    </a:rPr>
                    <a:t>Amenity/</a:t>
                  </a:r>
                </a:p>
                <a:p>
                  <a:pPr algn="ctr" eaLnBrk="0" hangingPunct="0"/>
                  <a:r>
                    <a:rPr lang="en-GB" sz="2000" b="1">
                      <a:solidFill>
                        <a:schemeClr val="accent2"/>
                      </a:solidFill>
                      <a:latin typeface="Tahoma" pitchFamily="34" charset="0"/>
                    </a:rPr>
                    <a:t>biodiversity</a:t>
                  </a:r>
                  <a:endParaRPr lang="en-US" sz="2000" b="1">
                    <a:latin typeface="Tahoma" pitchFamily="34" charset="0"/>
                  </a:endParaRPr>
                </a:p>
              </p:txBody>
            </p:sp>
            <p:sp>
              <p:nvSpPr>
                <p:cNvPr id="12304" name="Oval 16"/>
                <p:cNvSpPr>
                  <a:spLocks noChangeArrowheads="1"/>
                </p:cNvSpPr>
                <p:nvPr/>
              </p:nvSpPr>
              <p:spPr bwMode="auto">
                <a:xfrm>
                  <a:off x="2640" y="912"/>
                  <a:ext cx="1728" cy="1680"/>
                </a:xfrm>
                <a:prstGeom prst="ellipse">
                  <a:avLst/>
                </a:prstGeom>
                <a:gradFill rotWithShape="0">
                  <a:gsLst>
                    <a:gs pos="0">
                      <a:srgbClr val="CCFFFF"/>
                    </a:gs>
                    <a:gs pos="100000">
                      <a:srgbClr val="3333FF"/>
                    </a:gs>
                  </a:gsLst>
                  <a:path path="shape">
                    <a:fillToRect l="50000" t="50000" r="50000" b="50000"/>
                  </a:path>
                </a:gradFill>
                <a:ln w="2857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a:solidFill>
                        <a:schemeClr val="accent2"/>
                      </a:solidFill>
                      <a:latin typeface="Tahoma" pitchFamily="34" charset="0"/>
                    </a:rPr>
                    <a:t>Quality</a:t>
                  </a:r>
                  <a:endParaRPr lang="en-US" sz="2400" b="1">
                    <a:latin typeface="Tahoma" pitchFamily="34" charset="0"/>
                  </a:endParaRPr>
                </a:p>
              </p:txBody>
            </p:sp>
            <p:sp>
              <p:nvSpPr>
                <p:cNvPr id="12305" name="Oval 17"/>
                <p:cNvSpPr>
                  <a:spLocks noChangeArrowheads="1"/>
                </p:cNvSpPr>
                <p:nvPr/>
              </p:nvSpPr>
              <p:spPr bwMode="auto">
                <a:xfrm>
                  <a:off x="1344" y="912"/>
                  <a:ext cx="1680" cy="1680"/>
                </a:xfrm>
                <a:prstGeom prst="ellipse">
                  <a:avLst/>
                </a:prstGeom>
                <a:gradFill rotWithShape="0">
                  <a:gsLst>
                    <a:gs pos="0">
                      <a:srgbClr val="CCFFFF"/>
                    </a:gs>
                    <a:gs pos="100000">
                      <a:srgbClr val="3333FF"/>
                    </a:gs>
                  </a:gsLst>
                  <a:path path="shape">
                    <a:fillToRect l="50000" t="50000" r="50000" b="50000"/>
                  </a:path>
                </a:gradFill>
                <a:ln w="2857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300" b="1">
                      <a:solidFill>
                        <a:schemeClr val="accent2"/>
                      </a:solidFill>
                      <a:latin typeface="Tahoma" pitchFamily="34" charset="0"/>
                    </a:rPr>
                    <a:t>Quantity</a:t>
                  </a:r>
                  <a:endParaRPr lang="en-US" sz="2400" b="1">
                    <a:latin typeface="Tahoma" pitchFamily="34" charset="0"/>
                  </a:endParaRPr>
                </a:p>
              </p:txBody>
            </p:sp>
          </p:grpSp>
          <p:grpSp>
            <p:nvGrpSpPr>
              <p:cNvPr id="12299" name="Group 18"/>
              <p:cNvGrpSpPr>
                <a:grpSpLocks/>
              </p:cNvGrpSpPr>
              <p:nvPr/>
            </p:nvGrpSpPr>
            <p:grpSpPr bwMode="auto">
              <a:xfrm>
                <a:off x="1344" y="912"/>
                <a:ext cx="3024" cy="2688"/>
                <a:chOff x="1344" y="912"/>
                <a:chExt cx="3024" cy="2688"/>
              </a:xfrm>
            </p:grpSpPr>
            <p:sp>
              <p:nvSpPr>
                <p:cNvPr id="12300" name="Oval 19"/>
                <p:cNvSpPr>
                  <a:spLocks noChangeArrowheads="1"/>
                </p:cNvSpPr>
                <p:nvPr/>
              </p:nvSpPr>
              <p:spPr bwMode="auto">
                <a:xfrm>
                  <a:off x="1344" y="912"/>
                  <a:ext cx="1680" cy="1680"/>
                </a:xfrm>
                <a:prstGeom prst="ellipse">
                  <a:avLst/>
                </a:prstGeom>
                <a:noFill/>
                <a:ln w="28575">
                  <a:solidFill>
                    <a:srgbClr val="000099"/>
                  </a:solidFill>
                  <a:round/>
                  <a:headEnd/>
                  <a:tailEnd/>
                </a:ln>
                <a:effectLst/>
                <a:extLst>
                  <a:ext uri="{909E8E84-426E-40DD-AFC4-6F175D3DCCD1}">
                    <a14:hiddenFill xmlns:a14="http://schemas.microsoft.com/office/drawing/2010/main">
                      <a:gradFill rotWithShape="0">
                        <a:gsLst>
                          <a:gs pos="0">
                            <a:srgbClr val="00CCFF"/>
                          </a:gs>
                          <a:gs pos="100000">
                            <a:srgbClr val="0000FF"/>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a:latin typeface="Tahoma" pitchFamily="34" charset="0"/>
                  </a:endParaRPr>
                </a:p>
              </p:txBody>
            </p:sp>
            <p:sp>
              <p:nvSpPr>
                <p:cNvPr id="12301" name="Oval 20"/>
                <p:cNvSpPr>
                  <a:spLocks noChangeArrowheads="1"/>
                </p:cNvSpPr>
                <p:nvPr/>
              </p:nvSpPr>
              <p:spPr bwMode="auto">
                <a:xfrm>
                  <a:off x="2640" y="912"/>
                  <a:ext cx="1728" cy="1680"/>
                </a:xfrm>
                <a:prstGeom prst="ellipse">
                  <a:avLst/>
                </a:prstGeom>
                <a:noFill/>
                <a:ln w="28575">
                  <a:solidFill>
                    <a:srgbClr val="000099"/>
                  </a:solidFill>
                  <a:round/>
                  <a:headEnd/>
                  <a:tailEnd/>
                </a:ln>
                <a:effectLst/>
                <a:extLst>
                  <a:ext uri="{909E8E84-426E-40DD-AFC4-6F175D3DCCD1}">
                    <a14:hiddenFill xmlns:a14="http://schemas.microsoft.com/office/drawing/2010/main">
                      <a:gradFill rotWithShape="0">
                        <a:gsLst>
                          <a:gs pos="0">
                            <a:srgbClr val="00CCFF"/>
                          </a:gs>
                          <a:gs pos="100000">
                            <a:srgbClr val="0000FF"/>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a:latin typeface="Tahoma" pitchFamily="34" charset="0"/>
                  </a:endParaRPr>
                </a:p>
              </p:txBody>
            </p:sp>
            <p:sp>
              <p:nvSpPr>
                <p:cNvPr id="12302" name="Oval 21"/>
                <p:cNvSpPr>
                  <a:spLocks noChangeArrowheads="1"/>
                </p:cNvSpPr>
                <p:nvPr/>
              </p:nvSpPr>
              <p:spPr bwMode="auto">
                <a:xfrm>
                  <a:off x="1968" y="1920"/>
                  <a:ext cx="1728" cy="1680"/>
                </a:xfrm>
                <a:prstGeom prst="ellipse">
                  <a:avLst/>
                </a:prstGeom>
                <a:noFill/>
                <a:ln w="28575">
                  <a:solidFill>
                    <a:srgbClr val="000099"/>
                  </a:solidFill>
                  <a:round/>
                  <a:headEnd/>
                  <a:tailEnd/>
                </a:ln>
                <a:effectLst/>
                <a:extLst>
                  <a:ext uri="{909E8E84-426E-40DD-AFC4-6F175D3DCCD1}">
                    <a14:hiddenFill xmlns:a14="http://schemas.microsoft.com/office/drawing/2010/main">
                      <a:gradFill rotWithShape="0">
                        <a:gsLst>
                          <a:gs pos="0">
                            <a:srgbClr val="00CCFF"/>
                          </a:gs>
                          <a:gs pos="100000">
                            <a:srgbClr val="0000FF"/>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a:latin typeface="Tahoma" pitchFamily="34" charset="0"/>
                  </a:endParaRPr>
                </a:p>
              </p:txBody>
            </p:sp>
          </p:grpSp>
        </p:grpSp>
        <p:sp>
          <p:nvSpPr>
            <p:cNvPr id="12295" name="Freeform 22"/>
            <p:cNvSpPr>
              <a:spLocks/>
            </p:cNvSpPr>
            <p:nvPr/>
          </p:nvSpPr>
          <p:spPr bwMode="auto">
            <a:xfrm>
              <a:off x="4508" y="1891"/>
              <a:ext cx="225" cy="234"/>
            </a:xfrm>
            <a:custGeom>
              <a:avLst/>
              <a:gdLst>
                <a:gd name="T0" fmla="*/ 15 w 225"/>
                <a:gd name="T1" fmla="*/ 18 h 234"/>
                <a:gd name="T2" fmla="*/ 140 w 225"/>
                <a:gd name="T3" fmla="*/ 5 h 234"/>
                <a:gd name="T4" fmla="*/ 216 w 225"/>
                <a:gd name="T5" fmla="*/ 15 h 234"/>
                <a:gd name="T6" fmla="*/ 225 w 225"/>
                <a:gd name="T7" fmla="*/ 20 h 234"/>
                <a:gd name="T8" fmla="*/ 195 w 225"/>
                <a:gd name="T9" fmla="*/ 120 h 234"/>
                <a:gd name="T10" fmla="*/ 144 w 225"/>
                <a:gd name="T11" fmla="*/ 212 h 234"/>
                <a:gd name="T12" fmla="*/ 114 w 225"/>
                <a:gd name="T13" fmla="*/ 234 h 234"/>
                <a:gd name="T14" fmla="*/ 49 w 225"/>
                <a:gd name="T15" fmla="*/ 116 h 234"/>
                <a:gd name="T16" fmla="*/ 15 w 225"/>
                <a:gd name="T17" fmla="*/ 18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5" h="234">
                  <a:moveTo>
                    <a:pt x="15" y="18"/>
                  </a:moveTo>
                  <a:cubicBezTo>
                    <a:pt x="30" y="0"/>
                    <a:pt x="107" y="5"/>
                    <a:pt x="140" y="5"/>
                  </a:cubicBezTo>
                  <a:cubicBezTo>
                    <a:pt x="173" y="5"/>
                    <a:pt x="202" y="13"/>
                    <a:pt x="216" y="15"/>
                  </a:cubicBezTo>
                  <a:lnTo>
                    <a:pt x="225" y="20"/>
                  </a:lnTo>
                  <a:cubicBezTo>
                    <a:pt x="222" y="37"/>
                    <a:pt x="208" y="88"/>
                    <a:pt x="195" y="120"/>
                  </a:cubicBezTo>
                  <a:lnTo>
                    <a:pt x="144" y="212"/>
                  </a:lnTo>
                  <a:lnTo>
                    <a:pt x="114" y="234"/>
                  </a:lnTo>
                  <a:cubicBezTo>
                    <a:pt x="98" y="218"/>
                    <a:pt x="66" y="152"/>
                    <a:pt x="49" y="116"/>
                  </a:cubicBezTo>
                  <a:cubicBezTo>
                    <a:pt x="32" y="80"/>
                    <a:pt x="0" y="36"/>
                    <a:pt x="15" y="18"/>
                  </a:cubicBezTo>
                  <a:close/>
                </a:path>
              </a:pathLst>
            </a:custGeom>
            <a:solidFill>
              <a:srgbClr val="FF9900"/>
            </a:solidFill>
            <a:ln w="19050" cap="flat">
              <a:solidFill>
                <a:srgbClr val="FF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96" name="Text Box 23"/>
            <p:cNvSpPr txBox="1">
              <a:spLocks noChangeArrowheads="1"/>
            </p:cNvSpPr>
            <p:nvPr/>
          </p:nvSpPr>
          <p:spPr bwMode="auto">
            <a:xfrm>
              <a:off x="3539" y="3022"/>
              <a:ext cx="8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solidFill>
                    <a:srgbClr val="669900"/>
                  </a:solidFill>
                  <a:latin typeface="Tahoma" pitchFamily="34" charset="0"/>
                </a:rPr>
                <a:t>The SuDS</a:t>
              </a:r>
            </a:p>
            <a:p>
              <a:r>
                <a:rPr lang="en-GB" sz="2000">
                  <a:solidFill>
                    <a:srgbClr val="669900"/>
                  </a:solidFill>
                  <a:latin typeface="Tahoma" pitchFamily="34" charset="0"/>
                </a:rPr>
                <a:t>triangle</a:t>
              </a:r>
              <a:endParaRPr lang="en-US" sz="2000">
                <a:solidFill>
                  <a:srgbClr val="669900"/>
                </a:solidFill>
                <a:latin typeface="Tahoma" pitchFamily="34" charset="0"/>
              </a:endParaRPr>
            </a:p>
          </p:txBody>
        </p:sp>
        <p:cxnSp>
          <p:nvCxnSpPr>
            <p:cNvPr id="12297" name="AutoShape 24"/>
            <p:cNvCxnSpPr>
              <a:cxnSpLocks noChangeShapeType="1"/>
              <a:stCxn id="12296" idx="0"/>
              <a:endCxn id="12295" idx="7"/>
            </p:cNvCxnSpPr>
            <p:nvPr/>
          </p:nvCxnSpPr>
          <p:spPr bwMode="auto">
            <a:xfrm rot="-5400000">
              <a:off x="3739" y="2211"/>
              <a:ext cx="1015" cy="608"/>
            </a:xfrm>
            <a:prstGeom prst="curvedConnector2">
              <a:avLst/>
            </a:prstGeom>
            <a:noFill/>
            <a:ln w="28575">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450850" y="6224588"/>
            <a:ext cx="3257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600" b="1"/>
              <a:t>J4 Services, M8, Scotland</a:t>
            </a:r>
          </a:p>
        </p:txBody>
      </p:sp>
      <p:sp>
        <p:nvSpPr>
          <p:cNvPr id="13315" name="Rectangle 9"/>
          <p:cNvSpPr>
            <a:spLocks noChangeArrowheads="1"/>
          </p:cNvSpPr>
          <p:nvPr/>
        </p:nvSpPr>
        <p:spPr bwMode="auto">
          <a:xfrm>
            <a:off x="179388" y="5984875"/>
            <a:ext cx="8823325" cy="873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Rectangle 3"/>
          <p:cNvSpPr>
            <a:spLocks noChangeArrowheads="1"/>
          </p:cNvSpPr>
          <p:nvPr/>
        </p:nvSpPr>
        <p:spPr bwMode="auto">
          <a:xfrm>
            <a:off x="457200" y="274638"/>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3600">
                <a:solidFill>
                  <a:srgbClr val="669900"/>
                </a:solidFill>
                <a:latin typeface="Tahoma" pitchFamily="34" charset="0"/>
              </a:rPr>
              <a:t>SuDS can be this…</a:t>
            </a:r>
          </a:p>
        </p:txBody>
      </p:sp>
      <p:grpSp>
        <p:nvGrpSpPr>
          <p:cNvPr id="13317" name="Group 15"/>
          <p:cNvGrpSpPr>
            <a:grpSpLocks/>
          </p:cNvGrpSpPr>
          <p:nvPr/>
        </p:nvGrpSpPr>
        <p:grpSpPr bwMode="auto">
          <a:xfrm>
            <a:off x="5976938" y="1665288"/>
            <a:ext cx="3025775" cy="2535237"/>
            <a:chOff x="3787" y="1049"/>
            <a:chExt cx="1905" cy="1597"/>
          </a:xfrm>
        </p:grpSpPr>
        <p:pic>
          <p:nvPicPr>
            <p:cNvPr id="133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5" y="1049"/>
              <a:ext cx="1616" cy="131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5" name="Text Box 11"/>
            <p:cNvSpPr txBox="1">
              <a:spLocks noChangeArrowheads="1"/>
            </p:cNvSpPr>
            <p:nvPr/>
          </p:nvSpPr>
          <p:spPr bwMode="auto">
            <a:xfrm>
              <a:off x="3787" y="2339"/>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Swale in a school, Exeter</a:t>
              </a:r>
            </a:p>
            <a:p>
              <a:pPr>
                <a:spcBef>
                  <a:spcPct val="20000"/>
                </a:spcBef>
              </a:pPr>
              <a:r>
                <a:rPr lang="en-GB" sz="1000" i="1">
                  <a:solidFill>
                    <a:srgbClr val="669900"/>
                  </a:solidFill>
                  <a:latin typeface="Tahoma" pitchFamily="34" charset="0"/>
                </a:rPr>
                <a:t>Robert Bray Associates</a:t>
              </a:r>
            </a:p>
          </p:txBody>
        </p:sp>
      </p:grpSp>
      <p:grpSp>
        <p:nvGrpSpPr>
          <p:cNvPr id="13318" name="Group 14"/>
          <p:cNvGrpSpPr>
            <a:grpSpLocks/>
          </p:cNvGrpSpPr>
          <p:nvPr/>
        </p:nvGrpSpPr>
        <p:grpSpPr bwMode="auto">
          <a:xfrm>
            <a:off x="5976938" y="4257675"/>
            <a:ext cx="3025775" cy="2538413"/>
            <a:chOff x="3787" y="2682"/>
            <a:chExt cx="1905" cy="1599"/>
          </a:xfrm>
        </p:grpSpPr>
        <p:pic>
          <p:nvPicPr>
            <p:cNvPr id="1332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55" y="2682"/>
              <a:ext cx="1592" cy="129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3" name="Text Box 12"/>
            <p:cNvSpPr txBox="1">
              <a:spLocks noChangeArrowheads="1"/>
            </p:cNvSpPr>
            <p:nvPr/>
          </p:nvSpPr>
          <p:spPr bwMode="auto">
            <a:xfrm>
              <a:off x="3787" y="3974"/>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Wetland pond, London</a:t>
              </a:r>
            </a:p>
            <a:p>
              <a:pPr>
                <a:spcBef>
                  <a:spcPct val="20000"/>
                </a:spcBef>
              </a:pPr>
              <a:r>
                <a:rPr lang="en-GB" sz="1000" i="1">
                  <a:solidFill>
                    <a:srgbClr val="669900"/>
                  </a:solidFill>
                  <a:latin typeface="Tahoma" pitchFamily="34" charset="0"/>
                </a:rPr>
                <a:t>CIRIA</a:t>
              </a:r>
            </a:p>
          </p:txBody>
        </p:sp>
      </p:grpSp>
      <p:grpSp>
        <p:nvGrpSpPr>
          <p:cNvPr id="13319" name="Group 18"/>
          <p:cNvGrpSpPr>
            <a:grpSpLocks/>
          </p:cNvGrpSpPr>
          <p:nvPr/>
        </p:nvGrpSpPr>
        <p:grpSpPr bwMode="auto">
          <a:xfrm>
            <a:off x="431800" y="1627188"/>
            <a:ext cx="3386138" cy="4826000"/>
            <a:chOff x="272" y="1025"/>
            <a:chExt cx="2133" cy="3040"/>
          </a:xfrm>
        </p:grpSpPr>
        <p:pic>
          <p:nvPicPr>
            <p:cNvPr id="1332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3" y="1025"/>
              <a:ext cx="2042" cy="272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1" name="Text Box 13"/>
            <p:cNvSpPr txBox="1">
              <a:spLocks noChangeArrowheads="1"/>
            </p:cNvSpPr>
            <p:nvPr/>
          </p:nvSpPr>
          <p:spPr bwMode="auto">
            <a:xfrm>
              <a:off x="272" y="3758"/>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Linear wetland, Scotland</a:t>
              </a:r>
            </a:p>
            <a:p>
              <a:pPr>
                <a:spcBef>
                  <a:spcPct val="20000"/>
                </a:spcBef>
              </a:pPr>
              <a:r>
                <a:rPr lang="en-GB" sz="1000" i="1">
                  <a:solidFill>
                    <a:srgbClr val="669900"/>
                  </a:solidFill>
                  <a:latin typeface="Tahoma" pitchFamily="34" charset="0"/>
                </a:rPr>
                <a:t>CIRIA</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8"/>
          <p:cNvGrpSpPr>
            <a:grpSpLocks/>
          </p:cNvGrpSpPr>
          <p:nvPr/>
        </p:nvGrpSpPr>
        <p:grpSpPr bwMode="auto">
          <a:xfrm>
            <a:off x="5976938" y="1628775"/>
            <a:ext cx="3025775" cy="4124325"/>
            <a:chOff x="3810" y="1026"/>
            <a:chExt cx="1905" cy="2598"/>
          </a:xfrm>
        </p:grpSpPr>
        <p:pic>
          <p:nvPicPr>
            <p:cNvPr id="14347" name="Picture 9" descr="Stamford elevated view of showhouse court Mar 200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 y="1026"/>
              <a:ext cx="1602" cy="231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8" name="Text Box 10"/>
            <p:cNvSpPr txBox="1">
              <a:spLocks noChangeArrowheads="1"/>
            </p:cNvSpPr>
            <p:nvPr/>
          </p:nvSpPr>
          <p:spPr bwMode="auto">
            <a:xfrm>
              <a:off x="3810" y="3317"/>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Permeable pavement, Stamford</a:t>
              </a:r>
            </a:p>
            <a:p>
              <a:pPr>
                <a:spcBef>
                  <a:spcPct val="20000"/>
                </a:spcBef>
              </a:pPr>
              <a:r>
                <a:rPr lang="en-GB" sz="1000" i="1">
                  <a:solidFill>
                    <a:srgbClr val="669900"/>
                  </a:solidFill>
                  <a:latin typeface="Tahoma" pitchFamily="34" charset="0"/>
                </a:rPr>
                <a:t>Robert Bray Associates</a:t>
              </a:r>
            </a:p>
          </p:txBody>
        </p:sp>
      </p:grpSp>
      <p:sp>
        <p:nvSpPr>
          <p:cNvPr id="14339" name="Rectangle 13"/>
          <p:cNvSpPr>
            <a:spLocks noChangeArrowheads="1"/>
          </p:cNvSpPr>
          <p:nvPr/>
        </p:nvSpPr>
        <p:spPr bwMode="auto">
          <a:xfrm>
            <a:off x="179388" y="5932488"/>
            <a:ext cx="8823325" cy="873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0" name="Group 17"/>
          <p:cNvGrpSpPr>
            <a:grpSpLocks/>
          </p:cNvGrpSpPr>
          <p:nvPr/>
        </p:nvGrpSpPr>
        <p:grpSpPr bwMode="auto">
          <a:xfrm>
            <a:off x="503238" y="4089400"/>
            <a:ext cx="3168650" cy="2760663"/>
            <a:chOff x="317" y="2576"/>
            <a:chExt cx="1996" cy="1739"/>
          </a:xfrm>
        </p:grpSpPr>
        <p:sp>
          <p:nvSpPr>
            <p:cNvPr id="14345" name="Text Box 11"/>
            <p:cNvSpPr txBox="1">
              <a:spLocks noChangeArrowheads="1"/>
            </p:cNvSpPr>
            <p:nvPr/>
          </p:nvSpPr>
          <p:spPr bwMode="auto">
            <a:xfrm>
              <a:off x="317" y="4008"/>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Bioretention, Portland, Oregon</a:t>
              </a:r>
            </a:p>
            <a:p>
              <a:pPr>
                <a:spcBef>
                  <a:spcPct val="20000"/>
                </a:spcBef>
              </a:pPr>
              <a:r>
                <a:rPr lang="en-GB" sz="1000" i="1">
                  <a:solidFill>
                    <a:srgbClr val="669900"/>
                  </a:solidFill>
                  <a:latin typeface="Tahoma" pitchFamily="34" charset="0"/>
                </a:rPr>
                <a:t>Environmental Protection group</a:t>
              </a:r>
            </a:p>
          </p:txBody>
        </p:sp>
        <p:pic>
          <p:nvPicPr>
            <p:cNvPr id="14346" name="Picture 6" descr="104-0431_IMG Bioretention Court gravel ed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 y="2576"/>
              <a:ext cx="1955" cy="1440"/>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4341" name="Group 19"/>
          <p:cNvGrpSpPr>
            <a:grpSpLocks/>
          </p:cNvGrpSpPr>
          <p:nvPr/>
        </p:nvGrpSpPr>
        <p:grpSpPr bwMode="auto">
          <a:xfrm>
            <a:off x="468313" y="1376363"/>
            <a:ext cx="3203575" cy="2719387"/>
            <a:chOff x="295" y="867"/>
            <a:chExt cx="2018" cy="1713"/>
          </a:xfrm>
        </p:grpSpPr>
        <p:pic>
          <p:nvPicPr>
            <p:cNvPr id="14343" name="Picture 12"/>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3" y="867"/>
              <a:ext cx="1950" cy="1406"/>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4" name="Text Box 14"/>
            <p:cNvSpPr txBox="1">
              <a:spLocks noChangeArrowheads="1"/>
            </p:cNvSpPr>
            <p:nvPr/>
          </p:nvSpPr>
          <p:spPr bwMode="auto">
            <a:xfrm>
              <a:off x="295" y="2273"/>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Green roof, London</a:t>
              </a:r>
            </a:p>
            <a:p>
              <a:pPr>
                <a:spcBef>
                  <a:spcPct val="20000"/>
                </a:spcBef>
              </a:pPr>
              <a:r>
                <a:rPr lang="en-GB" sz="1000" i="1">
                  <a:solidFill>
                    <a:srgbClr val="669900"/>
                  </a:solidFill>
                  <a:latin typeface="Tahoma" pitchFamily="34" charset="0"/>
                </a:rPr>
                <a:t>Lambeth Council</a:t>
              </a:r>
            </a:p>
          </p:txBody>
        </p:sp>
      </p:grpSp>
      <p:sp>
        <p:nvSpPr>
          <p:cNvPr id="14342" name="Rectangle 3"/>
          <p:cNvSpPr>
            <a:spLocks noChangeArrowheads="1"/>
          </p:cNvSpPr>
          <p:nvPr/>
        </p:nvSpPr>
        <p:spPr bwMode="auto">
          <a:xfrm>
            <a:off x="457200" y="274638"/>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3600">
                <a:solidFill>
                  <a:srgbClr val="669900"/>
                </a:solidFill>
                <a:latin typeface="Tahoma" pitchFamily="34" charset="0"/>
              </a:rPr>
              <a:t>SuDS can be this…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84150" y="1989138"/>
            <a:ext cx="5156200" cy="4679950"/>
          </a:xfrm>
        </p:spPr>
        <p:txBody>
          <a:bodyPr/>
          <a:lstStyle/>
          <a:p>
            <a:r>
              <a:rPr lang="en-GB" sz="2000" smtClean="0"/>
              <a:t>SuDS at Lamb Drove, Cambourne, Cambridge</a:t>
            </a:r>
          </a:p>
          <a:p>
            <a:r>
              <a:rPr lang="en-GB" sz="2000" smtClean="0"/>
              <a:t>35 dwellings per hectare</a:t>
            </a:r>
          </a:p>
          <a:p>
            <a:r>
              <a:rPr lang="en-GB" sz="2000" smtClean="0"/>
              <a:t>Adaptation to climate change</a:t>
            </a:r>
          </a:p>
          <a:p>
            <a:pPr lvl="1"/>
            <a:r>
              <a:rPr lang="en-GB" sz="1800" smtClean="0"/>
              <a:t>SuDS retrofitted to existing layout</a:t>
            </a:r>
          </a:p>
          <a:p>
            <a:pPr lvl="1"/>
            <a:r>
              <a:rPr lang="en-GB" sz="1800" smtClean="0"/>
              <a:t>Attenuation to 1:100 year storm return period (plus 20% climate change)</a:t>
            </a:r>
          </a:p>
          <a:p>
            <a:pPr lvl="1"/>
            <a:r>
              <a:rPr lang="en-GB" sz="1800" smtClean="0"/>
              <a:t>Resilience and resistance measures included</a:t>
            </a:r>
          </a:p>
          <a:p>
            <a:endParaRPr lang="en-GB" sz="2000" smtClean="0"/>
          </a:p>
          <a:p>
            <a:r>
              <a:rPr lang="en-GB" sz="2000" i="1" smtClean="0"/>
              <a:t>Thanks to Cambridgeshire County Council and Royal Haskoning!</a:t>
            </a:r>
            <a:endParaRPr lang="en-US" sz="2000" i="1" smtClean="0"/>
          </a:p>
        </p:txBody>
      </p:sp>
      <p:grpSp>
        <p:nvGrpSpPr>
          <p:cNvPr id="15363" name="Group 7"/>
          <p:cNvGrpSpPr>
            <a:grpSpLocks/>
          </p:cNvGrpSpPr>
          <p:nvPr/>
        </p:nvGrpSpPr>
        <p:grpSpPr bwMode="auto">
          <a:xfrm>
            <a:off x="5472113" y="2060575"/>
            <a:ext cx="3216275" cy="2916238"/>
            <a:chOff x="3515" y="1298"/>
            <a:chExt cx="2026" cy="1837"/>
          </a:xfrm>
        </p:grpSpPr>
        <p:pic>
          <p:nvPicPr>
            <p:cNvPr id="15365" name="Picture 4" descr="01) Artistic impression of SuDs at Lamb Drove prior to d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 y="1298"/>
              <a:ext cx="1949" cy="1636"/>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5"/>
            <p:cNvSpPr txBox="1">
              <a:spLocks noChangeArrowheads="1"/>
            </p:cNvSpPr>
            <p:nvPr/>
          </p:nvSpPr>
          <p:spPr bwMode="auto">
            <a:xfrm>
              <a:off x="3515" y="2943"/>
              <a:ext cx="17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Artist impression of Lamb Drove</a:t>
              </a:r>
              <a:endParaRPr lang="en-US" sz="1400" i="1">
                <a:solidFill>
                  <a:srgbClr val="669900"/>
                </a:solidFill>
                <a:latin typeface="Tahoma" pitchFamily="34" charset="0"/>
              </a:endParaRPr>
            </a:p>
          </p:txBody>
        </p:sp>
      </p:grpSp>
      <p:sp>
        <p:nvSpPr>
          <p:cNvPr id="15364" name="Rectangle 6"/>
          <p:cNvSpPr>
            <a:spLocks noGrp="1" noChangeArrowheads="1"/>
          </p:cNvSpPr>
          <p:nvPr>
            <p:ph type="title"/>
          </p:nvPr>
        </p:nvSpPr>
        <p:spPr/>
        <p:txBody>
          <a:bodyPr/>
          <a:lstStyle/>
          <a:p>
            <a:r>
              <a:rPr lang="en-GB" smtClean="0"/>
              <a:t>Delivering SuDS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4"/>
          <p:cNvSpPr>
            <a:spLocks noChangeArrowheads="1"/>
          </p:cNvSpPr>
          <p:nvPr/>
        </p:nvSpPr>
        <p:spPr bwMode="auto">
          <a:xfrm>
            <a:off x="5867400" y="44450"/>
            <a:ext cx="3205163" cy="1196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2"/>
          <p:cNvSpPr>
            <a:spLocks noGrp="1" noChangeArrowheads="1"/>
          </p:cNvSpPr>
          <p:nvPr>
            <p:ph type="title"/>
          </p:nvPr>
        </p:nvSpPr>
        <p:spPr/>
        <p:txBody>
          <a:bodyPr/>
          <a:lstStyle/>
          <a:p>
            <a:endParaRPr lang="en-US" sz="900" smtClean="0"/>
          </a:p>
        </p:txBody>
      </p:sp>
      <p:sp>
        <p:nvSpPr>
          <p:cNvPr id="16388" name="Rectangle 3"/>
          <p:cNvSpPr>
            <a:spLocks noGrp="1" noChangeArrowheads="1"/>
          </p:cNvSpPr>
          <p:nvPr>
            <p:ph type="body" idx="1"/>
          </p:nvPr>
        </p:nvSpPr>
        <p:spPr/>
        <p:txBody>
          <a:bodyPr/>
          <a:lstStyle/>
          <a:p>
            <a:endParaRPr lang="en-US" sz="900" smtClean="0"/>
          </a:p>
        </p:txBody>
      </p:sp>
      <p:sp>
        <p:nvSpPr>
          <p:cNvPr id="16389" name="Rectangle 4"/>
          <p:cNvSpPr>
            <a:spLocks noChangeArrowheads="1"/>
          </p:cNvSpPr>
          <p:nvPr/>
        </p:nvSpPr>
        <p:spPr bwMode="auto">
          <a:xfrm>
            <a:off x="0" y="5661025"/>
            <a:ext cx="9144000" cy="1196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390"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333375"/>
            <a:ext cx="9107488" cy="583565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Rectangle 6"/>
          <p:cNvSpPr>
            <a:spLocks noChangeArrowheads="1"/>
          </p:cNvSpPr>
          <p:nvPr/>
        </p:nvSpPr>
        <p:spPr bwMode="auto">
          <a:xfrm>
            <a:off x="52388" y="5329238"/>
            <a:ext cx="7777162" cy="8366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900">
              <a:latin typeface="Tahoma" pitchFamily="34" charset="0"/>
            </a:endParaRPr>
          </a:p>
        </p:txBody>
      </p:sp>
      <p:grpSp>
        <p:nvGrpSpPr>
          <p:cNvPr id="250887" name="Group 7"/>
          <p:cNvGrpSpPr>
            <a:grpSpLocks/>
          </p:cNvGrpSpPr>
          <p:nvPr/>
        </p:nvGrpSpPr>
        <p:grpSpPr bwMode="auto">
          <a:xfrm>
            <a:off x="1725613" y="1341438"/>
            <a:ext cx="1184275" cy="1420812"/>
            <a:chOff x="1176" y="845"/>
            <a:chExt cx="810" cy="895"/>
          </a:xfrm>
        </p:grpSpPr>
        <p:sp>
          <p:nvSpPr>
            <p:cNvPr id="16497" name="Freeform 8"/>
            <p:cNvSpPr>
              <a:spLocks/>
            </p:cNvSpPr>
            <p:nvPr/>
          </p:nvSpPr>
          <p:spPr bwMode="auto">
            <a:xfrm>
              <a:off x="1176" y="1515"/>
              <a:ext cx="222" cy="225"/>
            </a:xfrm>
            <a:custGeom>
              <a:avLst/>
              <a:gdLst>
                <a:gd name="T0" fmla="*/ 63 w 222"/>
                <a:gd name="T1" fmla="*/ 0 h 225"/>
                <a:gd name="T2" fmla="*/ 189 w 222"/>
                <a:gd name="T3" fmla="*/ 135 h 225"/>
                <a:gd name="T4" fmla="*/ 222 w 222"/>
                <a:gd name="T5" fmla="*/ 168 h 225"/>
                <a:gd name="T6" fmla="*/ 162 w 222"/>
                <a:gd name="T7" fmla="*/ 225 h 225"/>
                <a:gd name="T8" fmla="*/ 0 w 222"/>
                <a:gd name="T9" fmla="*/ 57 h 225"/>
                <a:gd name="T10" fmla="*/ 63 w 222"/>
                <a:gd name="T11" fmla="*/ 0 h 2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225">
                  <a:moveTo>
                    <a:pt x="63" y="0"/>
                  </a:moveTo>
                  <a:lnTo>
                    <a:pt x="189" y="135"/>
                  </a:lnTo>
                  <a:lnTo>
                    <a:pt x="222" y="168"/>
                  </a:lnTo>
                  <a:lnTo>
                    <a:pt x="162" y="225"/>
                  </a:lnTo>
                  <a:lnTo>
                    <a:pt x="0" y="57"/>
                  </a:lnTo>
                  <a:lnTo>
                    <a:pt x="63" y="0"/>
                  </a:lnTo>
                  <a:close/>
                </a:path>
              </a:pathLst>
            </a:custGeom>
            <a:solidFill>
              <a:srgbClr val="339966">
                <a:alpha val="50195"/>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98" name="AutoShape 9"/>
            <p:cNvSpPr>
              <a:spLocks noChangeArrowheads="1"/>
            </p:cNvSpPr>
            <p:nvPr/>
          </p:nvSpPr>
          <p:spPr bwMode="auto">
            <a:xfrm rot="10800000">
              <a:off x="1215" y="845"/>
              <a:ext cx="771" cy="272"/>
            </a:xfrm>
            <a:prstGeom prst="wedgeRoundRectCallout">
              <a:avLst>
                <a:gd name="adj1" fmla="val 44810"/>
                <a:gd name="adj2" fmla="val -202944"/>
                <a:gd name="adj3" fmla="val 16667"/>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Source control</a:t>
              </a:r>
            </a:p>
            <a:p>
              <a:pPr eaLnBrk="0" hangingPunct="0"/>
              <a:r>
                <a:rPr lang="en-GB" sz="900">
                  <a:latin typeface="Tahoma" pitchFamily="34" charset="0"/>
                </a:rPr>
                <a:t>Green roof</a:t>
              </a:r>
              <a:endParaRPr lang="en-US" sz="900">
                <a:latin typeface="Tahoma" pitchFamily="34" charset="0"/>
              </a:endParaRPr>
            </a:p>
          </p:txBody>
        </p:sp>
      </p:grpSp>
      <p:grpSp>
        <p:nvGrpSpPr>
          <p:cNvPr id="250890" name="Group 10"/>
          <p:cNvGrpSpPr>
            <a:grpSpLocks/>
          </p:cNvGrpSpPr>
          <p:nvPr/>
        </p:nvGrpSpPr>
        <p:grpSpPr bwMode="auto">
          <a:xfrm>
            <a:off x="1382713" y="2386013"/>
            <a:ext cx="4079875" cy="3275012"/>
            <a:chOff x="943" y="1503"/>
            <a:chExt cx="2785" cy="2063"/>
          </a:xfrm>
        </p:grpSpPr>
        <p:sp>
          <p:nvSpPr>
            <p:cNvPr id="16492" name="AutoShape 11"/>
            <p:cNvSpPr>
              <a:spLocks noChangeArrowheads="1"/>
            </p:cNvSpPr>
            <p:nvPr/>
          </p:nvSpPr>
          <p:spPr bwMode="auto">
            <a:xfrm rot="10800000">
              <a:off x="988" y="3294"/>
              <a:ext cx="907" cy="272"/>
            </a:xfrm>
            <a:prstGeom prst="wedgeRoundRectCallout">
              <a:avLst>
                <a:gd name="adj1" fmla="val -203032"/>
                <a:gd name="adj2" fmla="val 21360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Source control</a:t>
              </a:r>
            </a:p>
            <a:p>
              <a:pPr eaLnBrk="0" hangingPunct="0"/>
              <a:r>
                <a:rPr lang="en-GB" sz="900">
                  <a:latin typeface="Tahoma" pitchFamily="34" charset="0"/>
                </a:rPr>
                <a:t>Permeable surface</a:t>
              </a:r>
              <a:endParaRPr lang="en-US" sz="900">
                <a:latin typeface="Tahoma" pitchFamily="34" charset="0"/>
              </a:endParaRPr>
            </a:p>
          </p:txBody>
        </p:sp>
        <p:sp>
          <p:nvSpPr>
            <p:cNvPr id="16493" name="AutoShape 12"/>
            <p:cNvSpPr>
              <a:spLocks noChangeArrowheads="1"/>
            </p:cNvSpPr>
            <p:nvPr/>
          </p:nvSpPr>
          <p:spPr bwMode="auto">
            <a:xfrm rot="10800000">
              <a:off x="988" y="3294"/>
              <a:ext cx="907" cy="272"/>
            </a:xfrm>
            <a:prstGeom prst="wedgeRoundRectCallout">
              <a:avLst>
                <a:gd name="adj1" fmla="val -23870"/>
                <a:gd name="adj2" fmla="val 19595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Source control</a:t>
              </a:r>
            </a:p>
            <a:p>
              <a:pPr eaLnBrk="0" hangingPunct="0"/>
              <a:r>
                <a:rPr lang="en-GB" sz="900">
                  <a:latin typeface="Tahoma" pitchFamily="34" charset="0"/>
                </a:rPr>
                <a:t>Permeable surface</a:t>
              </a:r>
              <a:endParaRPr lang="en-US" sz="900">
                <a:latin typeface="Tahoma" pitchFamily="34" charset="0"/>
              </a:endParaRPr>
            </a:p>
          </p:txBody>
        </p:sp>
        <p:grpSp>
          <p:nvGrpSpPr>
            <p:cNvPr id="16494" name="Group 13"/>
            <p:cNvGrpSpPr>
              <a:grpSpLocks/>
            </p:cNvGrpSpPr>
            <p:nvPr/>
          </p:nvGrpSpPr>
          <p:grpSpPr bwMode="auto">
            <a:xfrm>
              <a:off x="943" y="1503"/>
              <a:ext cx="2785" cy="1428"/>
              <a:chOff x="943" y="1503"/>
              <a:chExt cx="2785" cy="1428"/>
            </a:xfrm>
          </p:grpSpPr>
          <p:sp>
            <p:nvSpPr>
              <p:cNvPr id="16495" name="Freeform 14"/>
              <p:cNvSpPr>
                <a:spLocks/>
              </p:cNvSpPr>
              <p:nvPr/>
            </p:nvSpPr>
            <p:spPr bwMode="auto">
              <a:xfrm>
                <a:off x="943" y="1503"/>
                <a:ext cx="839" cy="1428"/>
              </a:xfrm>
              <a:custGeom>
                <a:avLst/>
                <a:gdLst>
                  <a:gd name="T0" fmla="*/ 635 w 839"/>
                  <a:gd name="T1" fmla="*/ 1428 h 1428"/>
                  <a:gd name="T2" fmla="*/ 617 w 839"/>
                  <a:gd name="T3" fmla="*/ 1416 h 1428"/>
                  <a:gd name="T4" fmla="*/ 401 w 839"/>
                  <a:gd name="T5" fmla="*/ 978 h 1428"/>
                  <a:gd name="T6" fmla="*/ 443 w 839"/>
                  <a:gd name="T7" fmla="*/ 945 h 1428"/>
                  <a:gd name="T8" fmla="*/ 0 w 839"/>
                  <a:gd name="T9" fmla="*/ 67 h 1428"/>
                  <a:gd name="T10" fmla="*/ 155 w 839"/>
                  <a:gd name="T11" fmla="*/ 0 h 1428"/>
                  <a:gd name="T12" fmla="*/ 305 w 839"/>
                  <a:gd name="T13" fmla="*/ 303 h 1428"/>
                  <a:gd name="T14" fmla="*/ 440 w 839"/>
                  <a:gd name="T15" fmla="*/ 243 h 1428"/>
                  <a:gd name="T16" fmla="*/ 494 w 839"/>
                  <a:gd name="T17" fmla="*/ 354 h 1428"/>
                  <a:gd name="T18" fmla="*/ 816 w 839"/>
                  <a:gd name="T19" fmla="*/ 339 h 1428"/>
                  <a:gd name="T20" fmla="*/ 833 w 839"/>
                  <a:gd name="T21" fmla="*/ 351 h 1428"/>
                  <a:gd name="T22" fmla="*/ 839 w 839"/>
                  <a:gd name="T23" fmla="*/ 648 h 1428"/>
                  <a:gd name="T24" fmla="*/ 719 w 839"/>
                  <a:gd name="T25" fmla="*/ 648 h 1428"/>
                  <a:gd name="T26" fmla="*/ 629 w 839"/>
                  <a:gd name="T27" fmla="*/ 690 h 1428"/>
                  <a:gd name="T28" fmla="*/ 587 w 839"/>
                  <a:gd name="T29" fmla="*/ 738 h 1428"/>
                  <a:gd name="T30" fmla="*/ 566 w 839"/>
                  <a:gd name="T31" fmla="*/ 783 h 1428"/>
                  <a:gd name="T32" fmla="*/ 589 w 839"/>
                  <a:gd name="T33" fmla="*/ 884 h 1428"/>
                  <a:gd name="T34" fmla="*/ 602 w 839"/>
                  <a:gd name="T35" fmla="*/ 918 h 1428"/>
                  <a:gd name="T36" fmla="*/ 737 w 839"/>
                  <a:gd name="T37" fmla="*/ 858 h 1428"/>
                  <a:gd name="T38" fmla="*/ 839 w 839"/>
                  <a:gd name="T39" fmla="*/ 1041 h 1428"/>
                  <a:gd name="T40" fmla="*/ 716 w 839"/>
                  <a:gd name="T41" fmla="*/ 1107 h 1428"/>
                  <a:gd name="T42" fmla="*/ 818 w 839"/>
                  <a:gd name="T43" fmla="*/ 1353 h 1428"/>
                  <a:gd name="T44" fmla="*/ 635 w 839"/>
                  <a:gd name="T45" fmla="*/ 1428 h 1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39" h="1428">
                    <a:moveTo>
                      <a:pt x="635" y="1428"/>
                    </a:moveTo>
                    <a:lnTo>
                      <a:pt x="617" y="1416"/>
                    </a:lnTo>
                    <a:lnTo>
                      <a:pt x="401" y="978"/>
                    </a:lnTo>
                    <a:lnTo>
                      <a:pt x="443" y="945"/>
                    </a:lnTo>
                    <a:lnTo>
                      <a:pt x="0" y="67"/>
                    </a:lnTo>
                    <a:lnTo>
                      <a:pt x="155" y="0"/>
                    </a:lnTo>
                    <a:lnTo>
                      <a:pt x="305" y="303"/>
                    </a:lnTo>
                    <a:lnTo>
                      <a:pt x="440" y="243"/>
                    </a:lnTo>
                    <a:lnTo>
                      <a:pt x="494" y="354"/>
                    </a:lnTo>
                    <a:lnTo>
                      <a:pt x="816" y="339"/>
                    </a:lnTo>
                    <a:lnTo>
                      <a:pt x="833" y="351"/>
                    </a:lnTo>
                    <a:lnTo>
                      <a:pt x="839" y="648"/>
                    </a:lnTo>
                    <a:lnTo>
                      <a:pt x="719" y="648"/>
                    </a:lnTo>
                    <a:lnTo>
                      <a:pt x="629" y="690"/>
                    </a:lnTo>
                    <a:lnTo>
                      <a:pt x="587" y="738"/>
                    </a:lnTo>
                    <a:lnTo>
                      <a:pt x="566" y="783"/>
                    </a:lnTo>
                    <a:lnTo>
                      <a:pt x="589" y="884"/>
                    </a:lnTo>
                    <a:lnTo>
                      <a:pt x="602" y="918"/>
                    </a:lnTo>
                    <a:lnTo>
                      <a:pt x="737" y="858"/>
                    </a:lnTo>
                    <a:lnTo>
                      <a:pt x="839" y="1041"/>
                    </a:lnTo>
                    <a:lnTo>
                      <a:pt x="716" y="1107"/>
                    </a:lnTo>
                    <a:lnTo>
                      <a:pt x="818" y="1353"/>
                    </a:lnTo>
                    <a:lnTo>
                      <a:pt x="635" y="1428"/>
                    </a:lnTo>
                    <a:close/>
                  </a:path>
                </a:pathLst>
              </a:cu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96" name="Freeform 15"/>
              <p:cNvSpPr>
                <a:spLocks/>
              </p:cNvSpPr>
              <p:nvPr/>
            </p:nvSpPr>
            <p:spPr bwMode="auto">
              <a:xfrm>
                <a:off x="2996" y="1912"/>
                <a:ext cx="732" cy="936"/>
              </a:xfrm>
              <a:custGeom>
                <a:avLst/>
                <a:gdLst>
                  <a:gd name="T0" fmla="*/ 212 w 732"/>
                  <a:gd name="T1" fmla="*/ 936 h 936"/>
                  <a:gd name="T2" fmla="*/ 224 w 732"/>
                  <a:gd name="T3" fmla="*/ 356 h 936"/>
                  <a:gd name="T4" fmla="*/ 212 w 732"/>
                  <a:gd name="T5" fmla="*/ 244 h 936"/>
                  <a:gd name="T6" fmla="*/ 184 w 732"/>
                  <a:gd name="T7" fmla="*/ 204 h 936"/>
                  <a:gd name="T8" fmla="*/ 116 w 732"/>
                  <a:gd name="T9" fmla="*/ 160 h 936"/>
                  <a:gd name="T10" fmla="*/ 33 w 732"/>
                  <a:gd name="T11" fmla="*/ 157 h 936"/>
                  <a:gd name="T12" fmla="*/ 0 w 732"/>
                  <a:gd name="T13" fmla="*/ 156 h 936"/>
                  <a:gd name="T14" fmla="*/ 4 w 732"/>
                  <a:gd name="T15" fmla="*/ 0 h 936"/>
                  <a:gd name="T16" fmla="*/ 724 w 732"/>
                  <a:gd name="T17" fmla="*/ 4 h 936"/>
                  <a:gd name="T18" fmla="*/ 732 w 732"/>
                  <a:gd name="T19" fmla="*/ 152 h 936"/>
                  <a:gd name="T20" fmla="*/ 623 w 732"/>
                  <a:gd name="T21" fmla="*/ 157 h 936"/>
                  <a:gd name="T22" fmla="*/ 578 w 732"/>
                  <a:gd name="T23" fmla="*/ 157 h 936"/>
                  <a:gd name="T24" fmla="*/ 532 w 732"/>
                  <a:gd name="T25" fmla="*/ 157 h 936"/>
                  <a:gd name="T26" fmla="*/ 444 w 732"/>
                  <a:gd name="T27" fmla="*/ 184 h 936"/>
                  <a:gd name="T28" fmla="*/ 408 w 732"/>
                  <a:gd name="T29" fmla="*/ 248 h 936"/>
                  <a:gd name="T30" fmla="*/ 396 w 732"/>
                  <a:gd name="T31" fmla="*/ 293 h 936"/>
                  <a:gd name="T32" fmla="*/ 396 w 732"/>
                  <a:gd name="T33" fmla="*/ 339 h 936"/>
                  <a:gd name="T34" fmla="*/ 396 w 732"/>
                  <a:gd name="T35" fmla="*/ 566 h 936"/>
                  <a:gd name="T36" fmla="*/ 396 w 732"/>
                  <a:gd name="T37" fmla="*/ 747 h 936"/>
                  <a:gd name="T38" fmla="*/ 396 w 732"/>
                  <a:gd name="T39" fmla="*/ 936 h 936"/>
                  <a:gd name="T40" fmla="*/ 212 w 732"/>
                  <a:gd name="T41" fmla="*/ 936 h 9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2" h="936">
                    <a:moveTo>
                      <a:pt x="212" y="936"/>
                    </a:moveTo>
                    <a:lnTo>
                      <a:pt x="224" y="356"/>
                    </a:lnTo>
                    <a:cubicBezTo>
                      <a:pt x="209" y="238"/>
                      <a:pt x="219" y="269"/>
                      <a:pt x="212" y="244"/>
                    </a:cubicBezTo>
                    <a:cubicBezTo>
                      <a:pt x="205" y="219"/>
                      <a:pt x="200" y="218"/>
                      <a:pt x="184" y="204"/>
                    </a:cubicBezTo>
                    <a:cubicBezTo>
                      <a:pt x="168" y="190"/>
                      <a:pt x="142" y="166"/>
                      <a:pt x="116" y="160"/>
                    </a:cubicBezTo>
                    <a:cubicBezTo>
                      <a:pt x="90" y="154"/>
                      <a:pt x="52" y="158"/>
                      <a:pt x="33" y="157"/>
                    </a:cubicBezTo>
                    <a:lnTo>
                      <a:pt x="0" y="156"/>
                    </a:lnTo>
                    <a:lnTo>
                      <a:pt x="4" y="0"/>
                    </a:lnTo>
                    <a:lnTo>
                      <a:pt x="724" y="4"/>
                    </a:lnTo>
                    <a:lnTo>
                      <a:pt x="732" y="152"/>
                    </a:lnTo>
                    <a:lnTo>
                      <a:pt x="623" y="157"/>
                    </a:lnTo>
                    <a:lnTo>
                      <a:pt x="578" y="157"/>
                    </a:lnTo>
                    <a:lnTo>
                      <a:pt x="532" y="157"/>
                    </a:lnTo>
                    <a:cubicBezTo>
                      <a:pt x="510" y="162"/>
                      <a:pt x="465" y="169"/>
                      <a:pt x="444" y="184"/>
                    </a:cubicBezTo>
                    <a:cubicBezTo>
                      <a:pt x="423" y="199"/>
                      <a:pt x="416" y="230"/>
                      <a:pt x="408" y="248"/>
                    </a:cubicBezTo>
                    <a:lnTo>
                      <a:pt x="396" y="293"/>
                    </a:lnTo>
                    <a:lnTo>
                      <a:pt x="396" y="339"/>
                    </a:lnTo>
                    <a:lnTo>
                      <a:pt x="396" y="566"/>
                    </a:lnTo>
                    <a:lnTo>
                      <a:pt x="396" y="747"/>
                    </a:lnTo>
                    <a:lnTo>
                      <a:pt x="396" y="936"/>
                    </a:lnTo>
                    <a:lnTo>
                      <a:pt x="212" y="936"/>
                    </a:lnTo>
                    <a:close/>
                  </a:path>
                </a:pathLst>
              </a:custGeom>
              <a:solidFill>
                <a:srgbClr val="339966">
                  <a:alpha val="50195"/>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250896" name="Group 16"/>
          <p:cNvGrpSpPr>
            <a:grpSpLocks/>
          </p:cNvGrpSpPr>
          <p:nvPr/>
        </p:nvGrpSpPr>
        <p:grpSpPr bwMode="auto">
          <a:xfrm>
            <a:off x="2224088" y="692150"/>
            <a:ext cx="4621212" cy="3152775"/>
            <a:chOff x="1518" y="436"/>
            <a:chExt cx="3153" cy="1986"/>
          </a:xfrm>
        </p:grpSpPr>
        <p:sp>
          <p:nvSpPr>
            <p:cNvPr id="16485" name="Freeform 17"/>
            <p:cNvSpPr>
              <a:spLocks/>
            </p:cNvSpPr>
            <p:nvPr/>
          </p:nvSpPr>
          <p:spPr bwMode="auto">
            <a:xfrm>
              <a:off x="1518" y="2151"/>
              <a:ext cx="255" cy="271"/>
            </a:xfrm>
            <a:custGeom>
              <a:avLst/>
              <a:gdLst>
                <a:gd name="T0" fmla="*/ 196 w 255"/>
                <a:gd name="T1" fmla="*/ 9 h 271"/>
                <a:gd name="T2" fmla="*/ 241 w 255"/>
                <a:gd name="T3" fmla="*/ 54 h 271"/>
                <a:gd name="T4" fmla="*/ 241 w 255"/>
                <a:gd name="T5" fmla="*/ 145 h 271"/>
                <a:gd name="T6" fmla="*/ 156 w 255"/>
                <a:gd name="T7" fmla="*/ 207 h 271"/>
                <a:gd name="T8" fmla="*/ 30 w 255"/>
                <a:gd name="T9" fmla="*/ 258 h 271"/>
                <a:gd name="T10" fmla="*/ 0 w 255"/>
                <a:gd name="T11" fmla="*/ 129 h 271"/>
                <a:gd name="T12" fmla="*/ 0 w 255"/>
                <a:gd name="T13" fmla="*/ 132 h 271"/>
                <a:gd name="T14" fmla="*/ 12 w 255"/>
                <a:gd name="T15" fmla="*/ 78 h 271"/>
                <a:gd name="T16" fmla="*/ 69 w 255"/>
                <a:gd name="T17" fmla="*/ 30 h 271"/>
                <a:gd name="T18" fmla="*/ 150 w 255"/>
                <a:gd name="T19" fmla="*/ 0 h 271"/>
                <a:gd name="T20" fmla="*/ 196 w 255"/>
                <a:gd name="T21" fmla="*/ 9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5" h="271">
                  <a:moveTo>
                    <a:pt x="196" y="9"/>
                  </a:moveTo>
                  <a:cubicBezTo>
                    <a:pt x="211" y="18"/>
                    <a:pt x="234" y="31"/>
                    <a:pt x="241" y="54"/>
                  </a:cubicBezTo>
                  <a:cubicBezTo>
                    <a:pt x="248" y="77"/>
                    <a:pt x="255" y="120"/>
                    <a:pt x="241" y="145"/>
                  </a:cubicBezTo>
                  <a:lnTo>
                    <a:pt x="156" y="207"/>
                  </a:lnTo>
                  <a:cubicBezTo>
                    <a:pt x="121" y="226"/>
                    <a:pt x="56" y="271"/>
                    <a:pt x="30" y="258"/>
                  </a:cubicBezTo>
                  <a:cubicBezTo>
                    <a:pt x="0" y="261"/>
                    <a:pt x="5" y="150"/>
                    <a:pt x="0" y="129"/>
                  </a:cubicBezTo>
                  <a:lnTo>
                    <a:pt x="0" y="132"/>
                  </a:lnTo>
                  <a:cubicBezTo>
                    <a:pt x="2" y="124"/>
                    <a:pt x="1" y="95"/>
                    <a:pt x="12" y="78"/>
                  </a:cubicBezTo>
                  <a:cubicBezTo>
                    <a:pt x="23" y="61"/>
                    <a:pt x="46" y="43"/>
                    <a:pt x="69" y="30"/>
                  </a:cubicBezTo>
                  <a:lnTo>
                    <a:pt x="150" y="0"/>
                  </a:lnTo>
                  <a:lnTo>
                    <a:pt x="196" y="9"/>
                  </a:lnTo>
                  <a:close/>
                </a:path>
              </a:pathLst>
            </a:custGeom>
            <a:solidFill>
              <a:schemeClr val="accent1">
                <a:alpha val="7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86" name="Freeform 18"/>
            <p:cNvSpPr>
              <a:spLocks/>
            </p:cNvSpPr>
            <p:nvPr/>
          </p:nvSpPr>
          <p:spPr bwMode="auto">
            <a:xfrm>
              <a:off x="2167" y="1121"/>
              <a:ext cx="363" cy="536"/>
            </a:xfrm>
            <a:custGeom>
              <a:avLst/>
              <a:gdLst>
                <a:gd name="T0" fmla="*/ 363 w 363"/>
                <a:gd name="T1" fmla="*/ 458 h 536"/>
                <a:gd name="T2" fmla="*/ 281 w 363"/>
                <a:gd name="T3" fmla="*/ 475 h 536"/>
                <a:gd name="T4" fmla="*/ 170 w 363"/>
                <a:gd name="T5" fmla="*/ 415 h 536"/>
                <a:gd name="T6" fmla="*/ 83 w 363"/>
                <a:gd name="T7" fmla="*/ 322 h 536"/>
                <a:gd name="T8" fmla="*/ 46 w 363"/>
                <a:gd name="T9" fmla="*/ 277 h 536"/>
                <a:gd name="T10" fmla="*/ 0 w 363"/>
                <a:gd name="T11" fmla="*/ 186 h 536"/>
                <a:gd name="T12" fmla="*/ 0 w 363"/>
                <a:gd name="T13" fmla="*/ 141 h 536"/>
                <a:gd name="T14" fmla="*/ 26 w 363"/>
                <a:gd name="T15" fmla="*/ 67 h 536"/>
                <a:gd name="T16" fmla="*/ 92 w 363"/>
                <a:gd name="T17" fmla="*/ 10 h 536"/>
                <a:gd name="T18" fmla="*/ 182 w 363"/>
                <a:gd name="T19" fmla="*/ 5 h 536"/>
                <a:gd name="T20" fmla="*/ 363 w 363"/>
                <a:gd name="T21" fmla="*/ 5 h 536"/>
                <a:gd name="T22" fmla="*/ 363 w 363"/>
                <a:gd name="T23" fmla="*/ 458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3" h="536">
                  <a:moveTo>
                    <a:pt x="363" y="458"/>
                  </a:moveTo>
                  <a:cubicBezTo>
                    <a:pt x="349" y="536"/>
                    <a:pt x="302" y="481"/>
                    <a:pt x="281" y="475"/>
                  </a:cubicBezTo>
                  <a:cubicBezTo>
                    <a:pt x="260" y="469"/>
                    <a:pt x="203" y="440"/>
                    <a:pt x="170" y="415"/>
                  </a:cubicBezTo>
                  <a:cubicBezTo>
                    <a:pt x="137" y="390"/>
                    <a:pt x="104" y="345"/>
                    <a:pt x="83" y="322"/>
                  </a:cubicBezTo>
                  <a:lnTo>
                    <a:pt x="46" y="277"/>
                  </a:lnTo>
                  <a:cubicBezTo>
                    <a:pt x="32" y="255"/>
                    <a:pt x="8" y="209"/>
                    <a:pt x="0" y="186"/>
                  </a:cubicBezTo>
                  <a:lnTo>
                    <a:pt x="0" y="141"/>
                  </a:lnTo>
                  <a:cubicBezTo>
                    <a:pt x="4" y="121"/>
                    <a:pt x="11" y="89"/>
                    <a:pt x="26" y="67"/>
                  </a:cubicBezTo>
                  <a:cubicBezTo>
                    <a:pt x="41" y="44"/>
                    <a:pt x="66" y="20"/>
                    <a:pt x="92" y="10"/>
                  </a:cubicBezTo>
                  <a:cubicBezTo>
                    <a:pt x="118" y="0"/>
                    <a:pt x="137" y="6"/>
                    <a:pt x="182" y="5"/>
                  </a:cubicBezTo>
                  <a:lnTo>
                    <a:pt x="363" y="5"/>
                  </a:lnTo>
                  <a:lnTo>
                    <a:pt x="363" y="458"/>
                  </a:lnTo>
                  <a:close/>
                </a:path>
              </a:pathLst>
            </a:custGeom>
            <a:solidFill>
              <a:schemeClr val="accent1">
                <a:alpha val="70195"/>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87" name="Freeform 19"/>
            <p:cNvSpPr>
              <a:spLocks/>
            </p:cNvSpPr>
            <p:nvPr/>
          </p:nvSpPr>
          <p:spPr bwMode="auto">
            <a:xfrm>
              <a:off x="4293" y="888"/>
              <a:ext cx="378" cy="370"/>
            </a:xfrm>
            <a:custGeom>
              <a:avLst/>
              <a:gdLst>
                <a:gd name="T0" fmla="*/ 378 w 378"/>
                <a:gd name="T1" fmla="*/ 360 h 370"/>
                <a:gd name="T2" fmla="*/ 141 w 378"/>
                <a:gd name="T3" fmla="*/ 363 h 370"/>
                <a:gd name="T4" fmla="*/ 93 w 378"/>
                <a:gd name="T5" fmla="*/ 366 h 370"/>
                <a:gd name="T6" fmla="*/ 66 w 378"/>
                <a:gd name="T7" fmla="*/ 339 h 370"/>
                <a:gd name="T8" fmla="*/ 42 w 378"/>
                <a:gd name="T9" fmla="*/ 264 h 370"/>
                <a:gd name="T10" fmla="*/ 0 w 378"/>
                <a:gd name="T11" fmla="*/ 111 h 370"/>
                <a:gd name="T12" fmla="*/ 18 w 378"/>
                <a:gd name="T13" fmla="*/ 75 h 370"/>
                <a:gd name="T14" fmla="*/ 52 w 378"/>
                <a:gd name="T15" fmla="*/ 47 h 370"/>
                <a:gd name="T16" fmla="*/ 147 w 378"/>
                <a:gd name="T17" fmla="*/ 4 h 370"/>
                <a:gd name="T18" fmla="*/ 187 w 378"/>
                <a:gd name="T19" fmla="*/ 0 h 370"/>
                <a:gd name="T20" fmla="*/ 227 w 378"/>
                <a:gd name="T21" fmla="*/ 8 h 370"/>
                <a:gd name="T22" fmla="*/ 264 w 378"/>
                <a:gd name="T23" fmla="*/ 51 h 370"/>
                <a:gd name="T24" fmla="*/ 378 w 378"/>
                <a:gd name="T25" fmla="*/ 360 h 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8" h="370">
                  <a:moveTo>
                    <a:pt x="378" y="360"/>
                  </a:moveTo>
                  <a:lnTo>
                    <a:pt x="141" y="363"/>
                  </a:lnTo>
                  <a:cubicBezTo>
                    <a:pt x="94" y="364"/>
                    <a:pt x="105" y="370"/>
                    <a:pt x="93" y="366"/>
                  </a:cubicBezTo>
                  <a:cubicBezTo>
                    <a:pt x="81" y="362"/>
                    <a:pt x="74" y="356"/>
                    <a:pt x="66" y="339"/>
                  </a:cubicBezTo>
                  <a:cubicBezTo>
                    <a:pt x="58" y="322"/>
                    <a:pt x="53" y="302"/>
                    <a:pt x="42" y="264"/>
                  </a:cubicBezTo>
                  <a:cubicBezTo>
                    <a:pt x="31" y="226"/>
                    <a:pt x="4" y="142"/>
                    <a:pt x="0" y="111"/>
                  </a:cubicBezTo>
                  <a:lnTo>
                    <a:pt x="18" y="75"/>
                  </a:lnTo>
                  <a:lnTo>
                    <a:pt x="52" y="47"/>
                  </a:lnTo>
                  <a:cubicBezTo>
                    <a:pt x="73" y="35"/>
                    <a:pt x="125" y="12"/>
                    <a:pt x="147" y="4"/>
                  </a:cubicBezTo>
                  <a:lnTo>
                    <a:pt x="187" y="0"/>
                  </a:lnTo>
                  <a:lnTo>
                    <a:pt x="227" y="8"/>
                  </a:lnTo>
                  <a:lnTo>
                    <a:pt x="264" y="51"/>
                  </a:lnTo>
                  <a:lnTo>
                    <a:pt x="378" y="36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6488" name="Group 20"/>
            <p:cNvGrpSpPr>
              <a:grpSpLocks/>
            </p:cNvGrpSpPr>
            <p:nvPr/>
          </p:nvGrpSpPr>
          <p:grpSpPr bwMode="auto">
            <a:xfrm>
              <a:off x="2122" y="436"/>
              <a:ext cx="771" cy="273"/>
              <a:chOff x="2122" y="436"/>
              <a:chExt cx="771" cy="273"/>
            </a:xfrm>
          </p:grpSpPr>
          <p:sp>
            <p:nvSpPr>
              <p:cNvPr id="16489" name="AutoShape 21"/>
              <p:cNvSpPr>
                <a:spLocks noChangeArrowheads="1"/>
              </p:cNvSpPr>
              <p:nvPr/>
            </p:nvSpPr>
            <p:spPr bwMode="auto">
              <a:xfrm rot="10800000">
                <a:off x="2122" y="436"/>
                <a:ext cx="771" cy="272"/>
              </a:xfrm>
              <a:prstGeom prst="wedgeRoundRectCallout">
                <a:avLst>
                  <a:gd name="adj1" fmla="val -250134"/>
                  <a:gd name="adj2" fmla="val -174634"/>
                  <a:gd name="adj3" fmla="val 16667"/>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Site control</a:t>
                </a:r>
              </a:p>
              <a:p>
                <a:pPr eaLnBrk="0" hangingPunct="0"/>
                <a:r>
                  <a:rPr lang="en-GB" sz="900">
                    <a:latin typeface="Tahoma" pitchFamily="34" charset="0"/>
                  </a:rPr>
                  <a:t>Detention basins</a:t>
                </a:r>
                <a:endParaRPr lang="en-US" sz="900">
                  <a:latin typeface="Tahoma" pitchFamily="34" charset="0"/>
                </a:endParaRPr>
              </a:p>
            </p:txBody>
          </p:sp>
          <p:sp>
            <p:nvSpPr>
              <p:cNvPr id="16490" name="AutoShape 22"/>
              <p:cNvSpPr>
                <a:spLocks noChangeArrowheads="1"/>
              </p:cNvSpPr>
              <p:nvPr/>
            </p:nvSpPr>
            <p:spPr bwMode="auto">
              <a:xfrm rot="10800000">
                <a:off x="2122" y="437"/>
                <a:ext cx="771" cy="272"/>
              </a:xfrm>
              <a:prstGeom prst="wedgeRoundRectCallout">
                <a:avLst>
                  <a:gd name="adj1" fmla="val 17056"/>
                  <a:gd name="adj2" fmla="val -251843"/>
                  <a:gd name="adj3" fmla="val 16667"/>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Site control</a:t>
                </a:r>
              </a:p>
              <a:p>
                <a:pPr eaLnBrk="0" hangingPunct="0"/>
                <a:r>
                  <a:rPr lang="en-GB" sz="900">
                    <a:latin typeface="Tahoma" pitchFamily="34" charset="0"/>
                  </a:rPr>
                  <a:t>Detention basins</a:t>
                </a:r>
                <a:endParaRPr lang="en-US" sz="900">
                  <a:latin typeface="Tahoma" pitchFamily="34" charset="0"/>
                </a:endParaRPr>
              </a:p>
            </p:txBody>
          </p:sp>
          <p:sp>
            <p:nvSpPr>
              <p:cNvPr id="16491" name="AutoShape 23"/>
              <p:cNvSpPr>
                <a:spLocks noChangeArrowheads="1"/>
              </p:cNvSpPr>
              <p:nvPr/>
            </p:nvSpPr>
            <p:spPr bwMode="auto">
              <a:xfrm rot="10800000">
                <a:off x="2122" y="437"/>
                <a:ext cx="771" cy="272"/>
              </a:xfrm>
              <a:prstGeom prst="wedgeRoundRectCallout">
                <a:avLst>
                  <a:gd name="adj1" fmla="val 107324"/>
                  <a:gd name="adj2" fmla="val -590444"/>
                  <a:gd name="adj3" fmla="val 16667"/>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Site control</a:t>
                </a:r>
              </a:p>
              <a:p>
                <a:pPr eaLnBrk="0" hangingPunct="0"/>
                <a:r>
                  <a:rPr lang="en-GB" sz="900">
                    <a:latin typeface="Tahoma" pitchFamily="34" charset="0"/>
                  </a:rPr>
                  <a:t>Detention basins</a:t>
                </a:r>
                <a:endParaRPr lang="en-US" sz="900">
                  <a:latin typeface="Tahoma" pitchFamily="34" charset="0"/>
                </a:endParaRPr>
              </a:p>
            </p:txBody>
          </p:sp>
        </p:grpSp>
      </p:grpSp>
      <p:grpSp>
        <p:nvGrpSpPr>
          <p:cNvPr id="250904" name="Group 24"/>
          <p:cNvGrpSpPr>
            <a:grpSpLocks/>
          </p:cNvGrpSpPr>
          <p:nvPr/>
        </p:nvGrpSpPr>
        <p:grpSpPr bwMode="auto">
          <a:xfrm>
            <a:off x="5835650" y="4991100"/>
            <a:ext cx="2711450" cy="1030288"/>
            <a:chOff x="3982" y="3144"/>
            <a:chExt cx="1851" cy="649"/>
          </a:xfrm>
        </p:grpSpPr>
        <p:sp>
          <p:nvSpPr>
            <p:cNvPr id="16483" name="Freeform 25"/>
            <p:cNvSpPr>
              <a:spLocks/>
            </p:cNvSpPr>
            <p:nvPr/>
          </p:nvSpPr>
          <p:spPr bwMode="auto">
            <a:xfrm>
              <a:off x="5540" y="3144"/>
              <a:ext cx="293" cy="500"/>
            </a:xfrm>
            <a:custGeom>
              <a:avLst/>
              <a:gdLst>
                <a:gd name="T0" fmla="*/ 44 w 293"/>
                <a:gd name="T1" fmla="*/ 0 h 500"/>
                <a:gd name="T2" fmla="*/ 256 w 293"/>
                <a:gd name="T3" fmla="*/ 377 h 500"/>
                <a:gd name="T4" fmla="*/ 268 w 293"/>
                <a:gd name="T5" fmla="*/ 423 h 500"/>
                <a:gd name="T6" fmla="*/ 262 w 293"/>
                <a:gd name="T7" fmla="*/ 435 h 500"/>
                <a:gd name="T8" fmla="*/ 220 w 293"/>
                <a:gd name="T9" fmla="*/ 468 h 500"/>
                <a:gd name="T10" fmla="*/ 165 w 293"/>
                <a:gd name="T11" fmla="*/ 468 h 500"/>
                <a:gd name="T12" fmla="*/ 120 w 293"/>
                <a:gd name="T13" fmla="*/ 424 h 500"/>
                <a:gd name="T14" fmla="*/ 0 w 293"/>
                <a:gd name="T15" fmla="*/ 12 h 500"/>
                <a:gd name="T16" fmla="*/ 44 w 293"/>
                <a:gd name="T17" fmla="*/ 0 h 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500">
                  <a:moveTo>
                    <a:pt x="44" y="0"/>
                  </a:moveTo>
                  <a:lnTo>
                    <a:pt x="256" y="377"/>
                  </a:lnTo>
                  <a:cubicBezTo>
                    <a:pt x="293" y="447"/>
                    <a:pt x="267" y="413"/>
                    <a:pt x="268" y="423"/>
                  </a:cubicBezTo>
                  <a:cubicBezTo>
                    <a:pt x="269" y="433"/>
                    <a:pt x="270" y="428"/>
                    <a:pt x="262" y="435"/>
                  </a:cubicBezTo>
                  <a:lnTo>
                    <a:pt x="220" y="468"/>
                  </a:lnTo>
                  <a:lnTo>
                    <a:pt x="165" y="468"/>
                  </a:lnTo>
                  <a:cubicBezTo>
                    <a:pt x="148" y="461"/>
                    <a:pt x="148" y="500"/>
                    <a:pt x="120" y="424"/>
                  </a:cubicBezTo>
                  <a:lnTo>
                    <a:pt x="0" y="12"/>
                  </a:lnTo>
                  <a:lnTo>
                    <a:pt x="44" y="0"/>
                  </a:lnTo>
                  <a:close/>
                </a:path>
              </a:pathLst>
            </a:custGeom>
            <a:solidFill>
              <a:srgbClr val="0000FF">
                <a:alpha val="7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84" name="AutoShape 26"/>
            <p:cNvSpPr>
              <a:spLocks noChangeArrowheads="1"/>
            </p:cNvSpPr>
            <p:nvPr/>
          </p:nvSpPr>
          <p:spPr bwMode="auto">
            <a:xfrm rot="10800000">
              <a:off x="3982" y="3521"/>
              <a:ext cx="907" cy="272"/>
            </a:xfrm>
            <a:prstGeom prst="wedgeRoundRectCallout">
              <a:avLst>
                <a:gd name="adj1" fmla="val -126190"/>
                <a:gd name="adj2" fmla="val 105514"/>
                <a:gd name="adj3" fmla="val 1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Regional control</a:t>
              </a:r>
            </a:p>
            <a:p>
              <a:pPr eaLnBrk="0" hangingPunct="0"/>
              <a:r>
                <a:rPr lang="en-GB" sz="900">
                  <a:latin typeface="Tahoma" pitchFamily="34" charset="0"/>
                </a:rPr>
                <a:t>Retention pond</a:t>
              </a:r>
              <a:endParaRPr lang="en-US" sz="900">
                <a:latin typeface="Tahoma" pitchFamily="34" charset="0"/>
              </a:endParaRPr>
            </a:p>
          </p:txBody>
        </p:sp>
      </p:grpSp>
      <p:grpSp>
        <p:nvGrpSpPr>
          <p:cNvPr id="250907" name="Group 27"/>
          <p:cNvGrpSpPr>
            <a:grpSpLocks/>
          </p:cNvGrpSpPr>
          <p:nvPr/>
        </p:nvGrpSpPr>
        <p:grpSpPr bwMode="auto">
          <a:xfrm>
            <a:off x="3243263" y="357188"/>
            <a:ext cx="4787900" cy="4295775"/>
            <a:chOff x="2213" y="225"/>
            <a:chExt cx="3266" cy="2706"/>
          </a:xfrm>
        </p:grpSpPr>
        <p:grpSp>
          <p:nvGrpSpPr>
            <p:cNvPr id="16475" name="Group 28"/>
            <p:cNvGrpSpPr>
              <a:grpSpLocks/>
            </p:cNvGrpSpPr>
            <p:nvPr/>
          </p:nvGrpSpPr>
          <p:grpSpPr bwMode="auto">
            <a:xfrm>
              <a:off x="2213" y="753"/>
              <a:ext cx="3266" cy="2178"/>
              <a:chOff x="2213" y="738"/>
              <a:chExt cx="3266" cy="2178"/>
            </a:xfrm>
          </p:grpSpPr>
          <p:sp>
            <p:nvSpPr>
              <p:cNvPr id="16478" name="Freeform 29"/>
              <p:cNvSpPr>
                <a:spLocks/>
              </p:cNvSpPr>
              <p:nvPr/>
            </p:nvSpPr>
            <p:spPr bwMode="auto">
              <a:xfrm>
                <a:off x="3075" y="738"/>
                <a:ext cx="1678" cy="546"/>
              </a:xfrm>
              <a:custGeom>
                <a:avLst/>
                <a:gdLst>
                  <a:gd name="T0" fmla="*/ 0 w 1678"/>
                  <a:gd name="T1" fmla="*/ 333 h 546"/>
                  <a:gd name="T2" fmla="*/ 226 w 1678"/>
                  <a:gd name="T3" fmla="*/ 288 h 546"/>
                  <a:gd name="T4" fmla="*/ 499 w 1678"/>
                  <a:gd name="T5" fmla="*/ 288 h 546"/>
                  <a:gd name="T6" fmla="*/ 737 w 1678"/>
                  <a:gd name="T7" fmla="*/ 194 h 546"/>
                  <a:gd name="T8" fmla="*/ 907 w 1678"/>
                  <a:gd name="T9" fmla="*/ 152 h 546"/>
                  <a:gd name="T10" fmla="*/ 1153 w 1678"/>
                  <a:gd name="T11" fmla="*/ 70 h 546"/>
                  <a:gd name="T12" fmla="*/ 1360 w 1678"/>
                  <a:gd name="T13" fmla="*/ 16 h 546"/>
                  <a:gd name="T14" fmla="*/ 1451 w 1678"/>
                  <a:gd name="T15" fmla="*/ 16 h 546"/>
                  <a:gd name="T16" fmla="*/ 1509 w 1678"/>
                  <a:gd name="T17" fmla="*/ 110 h 546"/>
                  <a:gd name="T18" fmla="*/ 1678 w 1678"/>
                  <a:gd name="T19" fmla="*/ 515 h 546"/>
                  <a:gd name="T20" fmla="*/ 1609 w 1678"/>
                  <a:gd name="T21" fmla="*/ 546 h 546"/>
                  <a:gd name="T22" fmla="*/ 1449 w 1678"/>
                  <a:gd name="T23" fmla="*/ 134 h 546"/>
                  <a:gd name="T24" fmla="*/ 1417 w 1678"/>
                  <a:gd name="T25" fmla="*/ 86 h 546"/>
                  <a:gd name="T26" fmla="*/ 1349 w 1678"/>
                  <a:gd name="T27" fmla="*/ 74 h 546"/>
                  <a:gd name="T28" fmla="*/ 1177 w 1678"/>
                  <a:gd name="T29" fmla="*/ 130 h 546"/>
                  <a:gd name="T30" fmla="*/ 907 w 1678"/>
                  <a:gd name="T31" fmla="*/ 197 h 546"/>
                  <a:gd name="T32" fmla="*/ 773 w 1678"/>
                  <a:gd name="T33" fmla="*/ 262 h 546"/>
                  <a:gd name="T34" fmla="*/ 499 w 1678"/>
                  <a:gd name="T35" fmla="*/ 333 h 546"/>
                  <a:gd name="T36" fmla="*/ 229 w 1678"/>
                  <a:gd name="T37" fmla="*/ 378 h 546"/>
                  <a:gd name="T38" fmla="*/ 0 w 1678"/>
                  <a:gd name="T39" fmla="*/ 379 h 546"/>
                  <a:gd name="T40" fmla="*/ 0 w 1678"/>
                  <a:gd name="T41" fmla="*/ 333 h 5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78" h="546">
                    <a:moveTo>
                      <a:pt x="0" y="333"/>
                    </a:moveTo>
                    <a:lnTo>
                      <a:pt x="226" y="288"/>
                    </a:lnTo>
                    <a:lnTo>
                      <a:pt x="499" y="288"/>
                    </a:lnTo>
                    <a:lnTo>
                      <a:pt x="737" y="194"/>
                    </a:lnTo>
                    <a:lnTo>
                      <a:pt x="907" y="152"/>
                    </a:lnTo>
                    <a:lnTo>
                      <a:pt x="1153" y="70"/>
                    </a:lnTo>
                    <a:lnTo>
                      <a:pt x="1360" y="16"/>
                    </a:lnTo>
                    <a:cubicBezTo>
                      <a:pt x="1410" y="7"/>
                      <a:pt x="1426" y="0"/>
                      <a:pt x="1451" y="16"/>
                    </a:cubicBezTo>
                    <a:cubicBezTo>
                      <a:pt x="1485" y="30"/>
                      <a:pt x="1471" y="27"/>
                      <a:pt x="1509" y="110"/>
                    </a:cubicBezTo>
                    <a:lnTo>
                      <a:pt x="1678" y="515"/>
                    </a:lnTo>
                    <a:lnTo>
                      <a:pt x="1609" y="546"/>
                    </a:lnTo>
                    <a:lnTo>
                      <a:pt x="1449" y="134"/>
                    </a:lnTo>
                    <a:lnTo>
                      <a:pt x="1417" y="86"/>
                    </a:lnTo>
                    <a:lnTo>
                      <a:pt x="1349" y="74"/>
                    </a:lnTo>
                    <a:lnTo>
                      <a:pt x="1177" y="130"/>
                    </a:lnTo>
                    <a:lnTo>
                      <a:pt x="907" y="197"/>
                    </a:lnTo>
                    <a:lnTo>
                      <a:pt x="773" y="262"/>
                    </a:lnTo>
                    <a:lnTo>
                      <a:pt x="499" y="333"/>
                    </a:lnTo>
                    <a:lnTo>
                      <a:pt x="229" y="378"/>
                    </a:lnTo>
                    <a:lnTo>
                      <a:pt x="0" y="379"/>
                    </a:lnTo>
                    <a:lnTo>
                      <a:pt x="0" y="333"/>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79" name="Freeform 30"/>
              <p:cNvSpPr>
                <a:spLocks/>
              </p:cNvSpPr>
              <p:nvPr/>
            </p:nvSpPr>
            <p:spPr bwMode="auto">
              <a:xfrm>
                <a:off x="4708" y="1316"/>
                <a:ext cx="224" cy="384"/>
              </a:xfrm>
              <a:custGeom>
                <a:avLst/>
                <a:gdLst>
                  <a:gd name="T0" fmla="*/ 0 w 224"/>
                  <a:gd name="T1" fmla="*/ 28 h 384"/>
                  <a:gd name="T2" fmla="*/ 72 w 224"/>
                  <a:gd name="T3" fmla="*/ 0 h 384"/>
                  <a:gd name="T4" fmla="*/ 224 w 224"/>
                  <a:gd name="T5" fmla="*/ 356 h 384"/>
                  <a:gd name="T6" fmla="*/ 176 w 224"/>
                  <a:gd name="T7" fmla="*/ 384 h 384"/>
                  <a:gd name="T8" fmla="*/ 0 w 224"/>
                  <a:gd name="T9" fmla="*/ 28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384">
                    <a:moveTo>
                      <a:pt x="0" y="28"/>
                    </a:moveTo>
                    <a:lnTo>
                      <a:pt x="72" y="0"/>
                    </a:lnTo>
                    <a:lnTo>
                      <a:pt x="224" y="356"/>
                    </a:lnTo>
                    <a:lnTo>
                      <a:pt x="176" y="384"/>
                    </a:lnTo>
                    <a:lnTo>
                      <a:pt x="0" y="28"/>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80" name="Freeform 31"/>
              <p:cNvSpPr>
                <a:spLocks/>
              </p:cNvSpPr>
              <p:nvPr/>
            </p:nvSpPr>
            <p:spPr bwMode="auto">
              <a:xfrm>
                <a:off x="4936" y="1797"/>
                <a:ext cx="316" cy="544"/>
              </a:xfrm>
              <a:custGeom>
                <a:avLst/>
                <a:gdLst>
                  <a:gd name="T0" fmla="*/ 0 w 316"/>
                  <a:gd name="T1" fmla="*/ 19 h 544"/>
                  <a:gd name="T2" fmla="*/ 44 w 316"/>
                  <a:gd name="T3" fmla="*/ 0 h 544"/>
                  <a:gd name="T4" fmla="*/ 316 w 316"/>
                  <a:gd name="T5" fmla="*/ 499 h 544"/>
                  <a:gd name="T6" fmla="*/ 225 w 316"/>
                  <a:gd name="T7" fmla="*/ 544 h 544"/>
                  <a:gd name="T8" fmla="*/ 0 w 316"/>
                  <a:gd name="T9" fmla="*/ 19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544">
                    <a:moveTo>
                      <a:pt x="0" y="19"/>
                    </a:moveTo>
                    <a:lnTo>
                      <a:pt x="44" y="0"/>
                    </a:lnTo>
                    <a:lnTo>
                      <a:pt x="316" y="499"/>
                    </a:lnTo>
                    <a:lnTo>
                      <a:pt x="225" y="544"/>
                    </a:lnTo>
                    <a:lnTo>
                      <a:pt x="0" y="19"/>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81" name="Freeform 32"/>
              <p:cNvSpPr>
                <a:spLocks/>
              </p:cNvSpPr>
              <p:nvPr/>
            </p:nvSpPr>
            <p:spPr bwMode="auto">
              <a:xfrm>
                <a:off x="5200" y="2387"/>
                <a:ext cx="279" cy="529"/>
              </a:xfrm>
              <a:custGeom>
                <a:avLst/>
                <a:gdLst>
                  <a:gd name="T0" fmla="*/ 24 w 279"/>
                  <a:gd name="T1" fmla="*/ 13 h 529"/>
                  <a:gd name="T2" fmla="*/ 52 w 279"/>
                  <a:gd name="T3" fmla="*/ 0 h 529"/>
                  <a:gd name="T4" fmla="*/ 279 w 279"/>
                  <a:gd name="T5" fmla="*/ 499 h 529"/>
                  <a:gd name="T6" fmla="*/ 200 w 279"/>
                  <a:gd name="T7" fmla="*/ 529 h 529"/>
                  <a:gd name="T8" fmla="*/ 0 w 279"/>
                  <a:gd name="T9" fmla="*/ 21 h 529"/>
                  <a:gd name="T10" fmla="*/ 24 w 279"/>
                  <a:gd name="T11" fmla="*/ 13 h 5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9" h="529">
                    <a:moveTo>
                      <a:pt x="24" y="13"/>
                    </a:moveTo>
                    <a:lnTo>
                      <a:pt x="52" y="0"/>
                    </a:lnTo>
                    <a:lnTo>
                      <a:pt x="279" y="499"/>
                    </a:lnTo>
                    <a:lnTo>
                      <a:pt x="200" y="529"/>
                    </a:lnTo>
                    <a:lnTo>
                      <a:pt x="0" y="21"/>
                    </a:lnTo>
                    <a:lnTo>
                      <a:pt x="24" y="13"/>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82" name="Freeform 33"/>
              <p:cNvSpPr>
                <a:spLocks/>
              </p:cNvSpPr>
              <p:nvPr/>
            </p:nvSpPr>
            <p:spPr bwMode="auto">
              <a:xfrm>
                <a:off x="2213" y="1071"/>
                <a:ext cx="726" cy="771"/>
              </a:xfrm>
              <a:custGeom>
                <a:avLst/>
                <a:gdLst>
                  <a:gd name="T0" fmla="*/ 0 w 726"/>
                  <a:gd name="T1" fmla="*/ 771 h 771"/>
                  <a:gd name="T2" fmla="*/ 139 w 726"/>
                  <a:gd name="T3" fmla="*/ 642 h 771"/>
                  <a:gd name="T4" fmla="*/ 726 w 726"/>
                  <a:gd name="T5" fmla="*/ 635 h 771"/>
                  <a:gd name="T6" fmla="*/ 724 w 726"/>
                  <a:gd name="T7" fmla="*/ 600 h 771"/>
                  <a:gd name="T8" fmla="*/ 370 w 726"/>
                  <a:gd name="T9" fmla="*/ 600 h 771"/>
                  <a:gd name="T10" fmla="*/ 367 w 726"/>
                  <a:gd name="T11" fmla="*/ 93 h 771"/>
                  <a:gd name="T12" fmla="*/ 415 w 726"/>
                  <a:gd name="T13" fmla="*/ 57 h 771"/>
                  <a:gd name="T14" fmla="*/ 726 w 726"/>
                  <a:gd name="T15" fmla="*/ 46 h 771"/>
                  <a:gd name="T16" fmla="*/ 726 w 726"/>
                  <a:gd name="T17" fmla="*/ 0 h 771"/>
                  <a:gd name="T18" fmla="*/ 408 w 726"/>
                  <a:gd name="T19" fmla="*/ 0 h 771"/>
                  <a:gd name="T20" fmla="*/ 358 w 726"/>
                  <a:gd name="T21" fmla="*/ 18 h 771"/>
                  <a:gd name="T22" fmla="*/ 328 w 726"/>
                  <a:gd name="T23" fmla="*/ 72 h 771"/>
                  <a:gd name="T24" fmla="*/ 328 w 726"/>
                  <a:gd name="T25" fmla="*/ 600 h 771"/>
                  <a:gd name="T26" fmla="*/ 130 w 726"/>
                  <a:gd name="T27" fmla="*/ 603 h 771"/>
                  <a:gd name="T28" fmla="*/ 0 w 726"/>
                  <a:gd name="T29" fmla="*/ 726 h 771"/>
                  <a:gd name="T30" fmla="*/ 0 w 726"/>
                  <a:gd name="T31" fmla="*/ 771 h 7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6" h="771">
                    <a:moveTo>
                      <a:pt x="0" y="771"/>
                    </a:moveTo>
                    <a:lnTo>
                      <a:pt x="139" y="642"/>
                    </a:lnTo>
                    <a:lnTo>
                      <a:pt x="726" y="635"/>
                    </a:lnTo>
                    <a:lnTo>
                      <a:pt x="724" y="600"/>
                    </a:lnTo>
                    <a:lnTo>
                      <a:pt x="370" y="600"/>
                    </a:lnTo>
                    <a:lnTo>
                      <a:pt x="367" y="93"/>
                    </a:lnTo>
                    <a:lnTo>
                      <a:pt x="415" y="57"/>
                    </a:lnTo>
                    <a:lnTo>
                      <a:pt x="726" y="46"/>
                    </a:lnTo>
                    <a:lnTo>
                      <a:pt x="726" y="0"/>
                    </a:lnTo>
                    <a:lnTo>
                      <a:pt x="408" y="0"/>
                    </a:lnTo>
                    <a:cubicBezTo>
                      <a:pt x="408" y="0"/>
                      <a:pt x="383" y="9"/>
                      <a:pt x="358" y="18"/>
                    </a:cubicBezTo>
                    <a:cubicBezTo>
                      <a:pt x="343" y="45"/>
                      <a:pt x="328" y="72"/>
                      <a:pt x="328" y="72"/>
                    </a:cubicBezTo>
                    <a:lnTo>
                      <a:pt x="328" y="600"/>
                    </a:lnTo>
                    <a:lnTo>
                      <a:pt x="130" y="603"/>
                    </a:lnTo>
                    <a:lnTo>
                      <a:pt x="0" y="726"/>
                    </a:lnTo>
                    <a:lnTo>
                      <a:pt x="0" y="771"/>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6476" name="AutoShape 34"/>
            <p:cNvSpPr>
              <a:spLocks noChangeArrowheads="1"/>
            </p:cNvSpPr>
            <p:nvPr/>
          </p:nvSpPr>
          <p:spPr bwMode="auto">
            <a:xfrm rot="10800000">
              <a:off x="3528" y="225"/>
              <a:ext cx="771" cy="408"/>
            </a:xfrm>
            <a:prstGeom prst="wedgeRoundRectCallout">
              <a:avLst>
                <a:gd name="adj1" fmla="val 24833"/>
                <a:gd name="adj2" fmla="val -127208"/>
                <a:gd name="adj3" fmla="val 16667"/>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Source control/conveyance</a:t>
              </a:r>
            </a:p>
            <a:p>
              <a:pPr eaLnBrk="0" hangingPunct="0"/>
              <a:r>
                <a:rPr lang="en-GB" sz="900">
                  <a:latin typeface="Tahoma" pitchFamily="34" charset="0"/>
                </a:rPr>
                <a:t>Swale</a:t>
              </a:r>
              <a:endParaRPr lang="en-US" sz="900">
                <a:latin typeface="Tahoma" pitchFamily="34" charset="0"/>
              </a:endParaRPr>
            </a:p>
          </p:txBody>
        </p:sp>
        <p:sp>
          <p:nvSpPr>
            <p:cNvPr id="16477" name="AutoShape 35"/>
            <p:cNvSpPr>
              <a:spLocks noChangeArrowheads="1"/>
            </p:cNvSpPr>
            <p:nvPr/>
          </p:nvSpPr>
          <p:spPr bwMode="auto">
            <a:xfrm rot="10800000">
              <a:off x="3483" y="225"/>
              <a:ext cx="816" cy="408"/>
            </a:xfrm>
            <a:prstGeom prst="wedgeRoundRectCallout">
              <a:avLst>
                <a:gd name="adj1" fmla="val 132843"/>
                <a:gd name="adj2" fmla="val -158579"/>
                <a:gd name="adj3" fmla="val 16667"/>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Source control/</a:t>
              </a:r>
            </a:p>
            <a:p>
              <a:pPr eaLnBrk="0" hangingPunct="0"/>
              <a:r>
                <a:rPr lang="en-GB" sz="900" b="1">
                  <a:latin typeface="Tahoma" pitchFamily="34" charset="0"/>
                </a:rPr>
                <a:t>conveyance</a:t>
              </a:r>
            </a:p>
            <a:p>
              <a:pPr eaLnBrk="0" hangingPunct="0"/>
              <a:r>
                <a:rPr lang="en-GB" sz="900">
                  <a:latin typeface="Tahoma" pitchFamily="34" charset="0"/>
                </a:rPr>
                <a:t>Swales</a:t>
              </a:r>
              <a:endParaRPr lang="en-US" sz="900">
                <a:latin typeface="Tahoma" pitchFamily="34" charset="0"/>
              </a:endParaRPr>
            </a:p>
          </p:txBody>
        </p:sp>
      </p:grpSp>
      <p:grpSp>
        <p:nvGrpSpPr>
          <p:cNvPr id="250916" name="Group 36"/>
          <p:cNvGrpSpPr>
            <a:grpSpLocks/>
          </p:cNvGrpSpPr>
          <p:nvPr/>
        </p:nvGrpSpPr>
        <p:grpSpPr bwMode="auto">
          <a:xfrm>
            <a:off x="315913" y="1844675"/>
            <a:ext cx="6915150" cy="3600450"/>
            <a:chOff x="216" y="1162"/>
            <a:chExt cx="4718" cy="2268"/>
          </a:xfrm>
        </p:grpSpPr>
        <p:grpSp>
          <p:nvGrpSpPr>
            <p:cNvPr id="16410" name="Group 37"/>
            <p:cNvGrpSpPr>
              <a:grpSpLocks/>
            </p:cNvGrpSpPr>
            <p:nvPr/>
          </p:nvGrpSpPr>
          <p:grpSpPr bwMode="auto">
            <a:xfrm>
              <a:off x="353" y="1389"/>
              <a:ext cx="1814" cy="1633"/>
              <a:chOff x="353" y="1389"/>
              <a:chExt cx="1814" cy="1633"/>
            </a:xfrm>
          </p:grpSpPr>
          <p:sp>
            <p:nvSpPr>
              <p:cNvPr id="16445" name="Oval 38"/>
              <p:cNvSpPr>
                <a:spLocks noChangeArrowheads="1"/>
              </p:cNvSpPr>
              <p:nvPr/>
            </p:nvSpPr>
            <p:spPr bwMode="auto">
              <a:xfrm>
                <a:off x="1170" y="2976"/>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6" name="Oval 39"/>
              <p:cNvSpPr>
                <a:spLocks noChangeArrowheads="1"/>
              </p:cNvSpPr>
              <p:nvPr/>
            </p:nvSpPr>
            <p:spPr bwMode="auto">
              <a:xfrm>
                <a:off x="1033" y="274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7" name="Oval 40"/>
              <p:cNvSpPr>
                <a:spLocks noChangeArrowheads="1"/>
              </p:cNvSpPr>
              <p:nvPr/>
            </p:nvSpPr>
            <p:spPr bwMode="auto">
              <a:xfrm>
                <a:off x="988" y="2568"/>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8" name="Oval 41"/>
              <p:cNvSpPr>
                <a:spLocks noChangeArrowheads="1"/>
              </p:cNvSpPr>
              <p:nvPr/>
            </p:nvSpPr>
            <p:spPr bwMode="auto">
              <a:xfrm>
                <a:off x="1306" y="261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9" name="Oval 42"/>
              <p:cNvSpPr>
                <a:spLocks noChangeArrowheads="1"/>
              </p:cNvSpPr>
              <p:nvPr/>
            </p:nvSpPr>
            <p:spPr bwMode="auto">
              <a:xfrm>
                <a:off x="1396" y="284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0" name="Oval 43"/>
              <p:cNvSpPr>
                <a:spLocks noChangeArrowheads="1"/>
              </p:cNvSpPr>
              <p:nvPr/>
            </p:nvSpPr>
            <p:spPr bwMode="auto">
              <a:xfrm>
                <a:off x="1260" y="243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1" name="Oval 44"/>
              <p:cNvSpPr>
                <a:spLocks noChangeArrowheads="1"/>
              </p:cNvSpPr>
              <p:nvPr/>
            </p:nvSpPr>
            <p:spPr bwMode="auto">
              <a:xfrm>
                <a:off x="1079" y="234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2" name="Oval 45"/>
              <p:cNvSpPr>
                <a:spLocks noChangeArrowheads="1"/>
              </p:cNvSpPr>
              <p:nvPr/>
            </p:nvSpPr>
            <p:spPr bwMode="auto">
              <a:xfrm>
                <a:off x="943" y="211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3" name="Oval 46"/>
              <p:cNvSpPr>
                <a:spLocks noChangeArrowheads="1"/>
              </p:cNvSpPr>
              <p:nvPr/>
            </p:nvSpPr>
            <p:spPr bwMode="auto">
              <a:xfrm>
                <a:off x="671" y="220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4" name="Oval 47"/>
              <p:cNvSpPr>
                <a:spLocks noChangeArrowheads="1"/>
              </p:cNvSpPr>
              <p:nvPr/>
            </p:nvSpPr>
            <p:spPr bwMode="auto">
              <a:xfrm>
                <a:off x="807" y="2478"/>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5" name="Oval 48"/>
              <p:cNvSpPr>
                <a:spLocks noChangeArrowheads="1"/>
              </p:cNvSpPr>
              <p:nvPr/>
            </p:nvSpPr>
            <p:spPr bwMode="auto">
              <a:xfrm>
                <a:off x="898" y="1978"/>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6" name="Oval 49"/>
              <p:cNvSpPr>
                <a:spLocks noChangeArrowheads="1"/>
              </p:cNvSpPr>
              <p:nvPr/>
            </p:nvSpPr>
            <p:spPr bwMode="auto">
              <a:xfrm>
                <a:off x="580" y="20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7" name="Oval 50"/>
              <p:cNvSpPr>
                <a:spLocks noChangeArrowheads="1"/>
              </p:cNvSpPr>
              <p:nvPr/>
            </p:nvSpPr>
            <p:spPr bwMode="auto">
              <a:xfrm>
                <a:off x="580" y="197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8" name="Oval 51"/>
              <p:cNvSpPr>
                <a:spLocks noChangeArrowheads="1"/>
              </p:cNvSpPr>
              <p:nvPr/>
            </p:nvSpPr>
            <p:spPr bwMode="auto">
              <a:xfrm>
                <a:off x="761" y="175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9" name="Oval 52"/>
              <p:cNvSpPr>
                <a:spLocks noChangeArrowheads="1"/>
              </p:cNvSpPr>
              <p:nvPr/>
            </p:nvSpPr>
            <p:spPr bwMode="auto">
              <a:xfrm>
                <a:off x="716" y="166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0" name="Oval 53"/>
              <p:cNvSpPr>
                <a:spLocks noChangeArrowheads="1"/>
              </p:cNvSpPr>
              <p:nvPr/>
            </p:nvSpPr>
            <p:spPr bwMode="auto">
              <a:xfrm>
                <a:off x="489" y="1796"/>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1" name="Oval 54"/>
              <p:cNvSpPr>
                <a:spLocks noChangeArrowheads="1"/>
              </p:cNvSpPr>
              <p:nvPr/>
            </p:nvSpPr>
            <p:spPr bwMode="auto">
              <a:xfrm>
                <a:off x="580" y="138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2" name="Oval 55"/>
              <p:cNvSpPr>
                <a:spLocks noChangeArrowheads="1"/>
              </p:cNvSpPr>
              <p:nvPr/>
            </p:nvSpPr>
            <p:spPr bwMode="auto">
              <a:xfrm>
                <a:off x="353" y="152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3" name="Oval 56"/>
              <p:cNvSpPr>
                <a:spLocks noChangeArrowheads="1"/>
              </p:cNvSpPr>
              <p:nvPr/>
            </p:nvSpPr>
            <p:spPr bwMode="auto">
              <a:xfrm>
                <a:off x="1397" y="157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4" name="Oval 57"/>
              <p:cNvSpPr>
                <a:spLocks noChangeArrowheads="1"/>
              </p:cNvSpPr>
              <p:nvPr/>
            </p:nvSpPr>
            <p:spPr bwMode="auto">
              <a:xfrm>
                <a:off x="1578" y="148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5" name="Oval 58"/>
              <p:cNvSpPr>
                <a:spLocks noChangeArrowheads="1"/>
              </p:cNvSpPr>
              <p:nvPr/>
            </p:nvSpPr>
            <p:spPr bwMode="auto">
              <a:xfrm>
                <a:off x="1850" y="17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6" name="Oval 59"/>
              <p:cNvSpPr>
                <a:spLocks noChangeArrowheads="1"/>
              </p:cNvSpPr>
              <p:nvPr/>
            </p:nvSpPr>
            <p:spPr bwMode="auto">
              <a:xfrm>
                <a:off x="1941" y="148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7" name="Oval 60"/>
              <p:cNvSpPr>
                <a:spLocks noChangeArrowheads="1"/>
              </p:cNvSpPr>
              <p:nvPr/>
            </p:nvSpPr>
            <p:spPr bwMode="auto">
              <a:xfrm>
                <a:off x="1850" y="138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8" name="Oval 61"/>
              <p:cNvSpPr>
                <a:spLocks noChangeArrowheads="1"/>
              </p:cNvSpPr>
              <p:nvPr/>
            </p:nvSpPr>
            <p:spPr bwMode="auto">
              <a:xfrm>
                <a:off x="1260" y="143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9" name="Oval 62"/>
              <p:cNvSpPr>
                <a:spLocks noChangeArrowheads="1"/>
              </p:cNvSpPr>
              <p:nvPr/>
            </p:nvSpPr>
            <p:spPr bwMode="auto">
              <a:xfrm>
                <a:off x="1896" y="229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70" name="Oval 63"/>
              <p:cNvSpPr>
                <a:spLocks noChangeArrowheads="1"/>
              </p:cNvSpPr>
              <p:nvPr/>
            </p:nvSpPr>
            <p:spPr bwMode="auto">
              <a:xfrm>
                <a:off x="1895" y="234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71" name="Oval 64"/>
              <p:cNvSpPr>
                <a:spLocks noChangeArrowheads="1"/>
              </p:cNvSpPr>
              <p:nvPr/>
            </p:nvSpPr>
            <p:spPr bwMode="auto">
              <a:xfrm>
                <a:off x="1850" y="265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72" name="Oval 65"/>
              <p:cNvSpPr>
                <a:spLocks noChangeArrowheads="1"/>
              </p:cNvSpPr>
              <p:nvPr/>
            </p:nvSpPr>
            <p:spPr bwMode="auto">
              <a:xfrm>
                <a:off x="2122" y="270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73" name="Oval 66"/>
              <p:cNvSpPr>
                <a:spLocks noChangeArrowheads="1"/>
              </p:cNvSpPr>
              <p:nvPr/>
            </p:nvSpPr>
            <p:spPr bwMode="auto">
              <a:xfrm>
                <a:off x="2077"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74" name="Oval 67"/>
              <p:cNvSpPr>
                <a:spLocks noChangeArrowheads="1"/>
              </p:cNvSpPr>
              <p:nvPr/>
            </p:nvSpPr>
            <p:spPr bwMode="auto">
              <a:xfrm>
                <a:off x="2077" y="2296"/>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11" name="AutoShape 68"/>
            <p:cNvSpPr>
              <a:spLocks noChangeArrowheads="1"/>
            </p:cNvSpPr>
            <p:nvPr/>
          </p:nvSpPr>
          <p:spPr bwMode="auto">
            <a:xfrm rot="10800000">
              <a:off x="216" y="3077"/>
              <a:ext cx="772" cy="353"/>
            </a:xfrm>
            <a:prstGeom prst="wedgeRoundRectCallout">
              <a:avLst>
                <a:gd name="adj1" fmla="val -57903"/>
                <a:gd name="adj2" fmla="val 135269"/>
                <a:gd name="adj3" fmla="val 1666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Prevention/</a:t>
              </a:r>
            </a:p>
            <a:p>
              <a:pPr eaLnBrk="0" hangingPunct="0"/>
              <a:r>
                <a:rPr lang="en-GB" sz="900" b="1">
                  <a:latin typeface="Tahoma" pitchFamily="34" charset="0"/>
                </a:rPr>
                <a:t>Source control</a:t>
              </a:r>
            </a:p>
            <a:p>
              <a:pPr eaLnBrk="0" hangingPunct="0"/>
              <a:r>
                <a:rPr lang="en-GB" sz="900">
                  <a:latin typeface="Tahoma" pitchFamily="34" charset="0"/>
                </a:rPr>
                <a:t>Water butts</a:t>
              </a:r>
              <a:endParaRPr lang="en-US" sz="900">
                <a:latin typeface="Tahoma" pitchFamily="34" charset="0"/>
              </a:endParaRPr>
            </a:p>
          </p:txBody>
        </p:sp>
        <p:grpSp>
          <p:nvGrpSpPr>
            <p:cNvPr id="16412" name="Group 69"/>
            <p:cNvGrpSpPr>
              <a:grpSpLocks/>
            </p:cNvGrpSpPr>
            <p:nvPr/>
          </p:nvGrpSpPr>
          <p:grpSpPr bwMode="auto">
            <a:xfrm>
              <a:off x="2530" y="1162"/>
              <a:ext cx="2404" cy="1497"/>
              <a:chOff x="2530" y="1162"/>
              <a:chExt cx="2404" cy="1497"/>
            </a:xfrm>
          </p:grpSpPr>
          <p:sp>
            <p:nvSpPr>
              <p:cNvPr id="16413" name="Oval 70"/>
              <p:cNvSpPr>
                <a:spLocks noChangeArrowheads="1"/>
              </p:cNvSpPr>
              <p:nvPr/>
            </p:nvSpPr>
            <p:spPr bwMode="auto">
              <a:xfrm>
                <a:off x="2530"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4" name="Oval 71"/>
              <p:cNvSpPr>
                <a:spLocks noChangeArrowheads="1"/>
              </p:cNvSpPr>
              <p:nvPr/>
            </p:nvSpPr>
            <p:spPr bwMode="auto">
              <a:xfrm>
                <a:off x="2576"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5" name="Oval 72"/>
              <p:cNvSpPr>
                <a:spLocks noChangeArrowheads="1"/>
              </p:cNvSpPr>
              <p:nvPr/>
            </p:nvSpPr>
            <p:spPr bwMode="auto">
              <a:xfrm>
                <a:off x="2803"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6" name="Oval 73"/>
              <p:cNvSpPr>
                <a:spLocks noChangeArrowheads="1"/>
              </p:cNvSpPr>
              <p:nvPr/>
            </p:nvSpPr>
            <p:spPr bwMode="auto">
              <a:xfrm>
                <a:off x="2894" y="252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7" name="Oval 74"/>
              <p:cNvSpPr>
                <a:spLocks noChangeArrowheads="1"/>
              </p:cNvSpPr>
              <p:nvPr/>
            </p:nvSpPr>
            <p:spPr bwMode="auto">
              <a:xfrm>
                <a:off x="3166"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8" name="Oval 75"/>
              <p:cNvSpPr>
                <a:spLocks noChangeArrowheads="1"/>
              </p:cNvSpPr>
              <p:nvPr/>
            </p:nvSpPr>
            <p:spPr bwMode="auto">
              <a:xfrm>
                <a:off x="3166"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9" name="Oval 76"/>
              <p:cNvSpPr>
                <a:spLocks noChangeArrowheads="1"/>
              </p:cNvSpPr>
              <p:nvPr/>
            </p:nvSpPr>
            <p:spPr bwMode="auto">
              <a:xfrm>
                <a:off x="2893"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0" name="Oval 77"/>
              <p:cNvSpPr>
                <a:spLocks noChangeArrowheads="1"/>
              </p:cNvSpPr>
              <p:nvPr/>
            </p:nvSpPr>
            <p:spPr bwMode="auto">
              <a:xfrm>
                <a:off x="2803" y="229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1" name="Oval 78"/>
              <p:cNvSpPr>
                <a:spLocks noChangeArrowheads="1"/>
              </p:cNvSpPr>
              <p:nvPr/>
            </p:nvSpPr>
            <p:spPr bwMode="auto">
              <a:xfrm>
                <a:off x="2530" y="2296"/>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2" name="Oval 79"/>
              <p:cNvSpPr>
                <a:spLocks noChangeArrowheads="1"/>
              </p:cNvSpPr>
              <p:nvPr/>
            </p:nvSpPr>
            <p:spPr bwMode="auto">
              <a:xfrm>
                <a:off x="3438" y="252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3" name="Oval 80"/>
              <p:cNvSpPr>
                <a:spLocks noChangeArrowheads="1"/>
              </p:cNvSpPr>
              <p:nvPr/>
            </p:nvSpPr>
            <p:spPr bwMode="auto">
              <a:xfrm>
                <a:off x="3665"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4" name="Oval 81"/>
              <p:cNvSpPr>
                <a:spLocks noChangeArrowheads="1"/>
              </p:cNvSpPr>
              <p:nvPr/>
            </p:nvSpPr>
            <p:spPr bwMode="auto">
              <a:xfrm>
                <a:off x="3664"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5" name="Oval 82"/>
              <p:cNvSpPr>
                <a:spLocks noChangeArrowheads="1"/>
              </p:cNvSpPr>
              <p:nvPr/>
            </p:nvSpPr>
            <p:spPr bwMode="auto">
              <a:xfrm>
                <a:off x="3438"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6" name="Oval 83"/>
              <p:cNvSpPr>
                <a:spLocks noChangeArrowheads="1"/>
              </p:cNvSpPr>
              <p:nvPr/>
            </p:nvSpPr>
            <p:spPr bwMode="auto">
              <a:xfrm>
                <a:off x="3483" y="152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7" name="Oval 84"/>
              <p:cNvSpPr>
                <a:spLocks noChangeArrowheads="1"/>
              </p:cNvSpPr>
              <p:nvPr/>
            </p:nvSpPr>
            <p:spPr bwMode="auto">
              <a:xfrm>
                <a:off x="3075" y="152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8" name="Oval 85"/>
              <p:cNvSpPr>
                <a:spLocks noChangeArrowheads="1"/>
              </p:cNvSpPr>
              <p:nvPr/>
            </p:nvSpPr>
            <p:spPr bwMode="auto">
              <a:xfrm>
                <a:off x="3256" y="125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9" name="Oval 86"/>
              <p:cNvSpPr>
                <a:spLocks noChangeArrowheads="1"/>
              </p:cNvSpPr>
              <p:nvPr/>
            </p:nvSpPr>
            <p:spPr bwMode="auto">
              <a:xfrm>
                <a:off x="3301" y="125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0" name="Oval 87"/>
              <p:cNvSpPr>
                <a:spLocks noChangeArrowheads="1"/>
              </p:cNvSpPr>
              <p:nvPr/>
            </p:nvSpPr>
            <p:spPr bwMode="auto">
              <a:xfrm>
                <a:off x="3710" y="147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1" name="Oval 88"/>
              <p:cNvSpPr>
                <a:spLocks noChangeArrowheads="1"/>
              </p:cNvSpPr>
              <p:nvPr/>
            </p:nvSpPr>
            <p:spPr bwMode="auto">
              <a:xfrm>
                <a:off x="3846" y="116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2" name="Oval 89"/>
              <p:cNvSpPr>
                <a:spLocks noChangeArrowheads="1"/>
              </p:cNvSpPr>
              <p:nvPr/>
            </p:nvSpPr>
            <p:spPr bwMode="auto">
              <a:xfrm>
                <a:off x="3891" y="116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3" name="Oval 90"/>
              <p:cNvSpPr>
                <a:spLocks noChangeArrowheads="1"/>
              </p:cNvSpPr>
              <p:nvPr/>
            </p:nvSpPr>
            <p:spPr bwMode="auto">
              <a:xfrm>
                <a:off x="4163" y="134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4" name="Oval 91"/>
              <p:cNvSpPr>
                <a:spLocks noChangeArrowheads="1"/>
              </p:cNvSpPr>
              <p:nvPr/>
            </p:nvSpPr>
            <p:spPr bwMode="auto">
              <a:xfrm>
                <a:off x="4027"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5" name="Oval 92"/>
              <p:cNvSpPr>
                <a:spLocks noChangeArrowheads="1"/>
              </p:cNvSpPr>
              <p:nvPr/>
            </p:nvSpPr>
            <p:spPr bwMode="auto">
              <a:xfrm>
                <a:off x="3800" y="234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6" name="Oval 93"/>
              <p:cNvSpPr>
                <a:spLocks noChangeArrowheads="1"/>
              </p:cNvSpPr>
              <p:nvPr/>
            </p:nvSpPr>
            <p:spPr bwMode="auto">
              <a:xfrm>
                <a:off x="3891" y="261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7" name="Oval 94"/>
              <p:cNvSpPr>
                <a:spLocks noChangeArrowheads="1"/>
              </p:cNvSpPr>
              <p:nvPr/>
            </p:nvSpPr>
            <p:spPr bwMode="auto">
              <a:xfrm>
                <a:off x="4118" y="2478"/>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8" name="Oval 95"/>
              <p:cNvSpPr>
                <a:spLocks noChangeArrowheads="1"/>
              </p:cNvSpPr>
              <p:nvPr/>
            </p:nvSpPr>
            <p:spPr bwMode="auto">
              <a:xfrm>
                <a:off x="4662"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9" name="Oval 96"/>
              <p:cNvSpPr>
                <a:spLocks noChangeArrowheads="1"/>
              </p:cNvSpPr>
              <p:nvPr/>
            </p:nvSpPr>
            <p:spPr bwMode="auto">
              <a:xfrm>
                <a:off x="4889" y="225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0" name="Oval 97"/>
              <p:cNvSpPr>
                <a:spLocks noChangeArrowheads="1"/>
              </p:cNvSpPr>
              <p:nvPr/>
            </p:nvSpPr>
            <p:spPr bwMode="auto">
              <a:xfrm>
                <a:off x="4617" y="202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1" name="Oval 98"/>
              <p:cNvSpPr>
                <a:spLocks noChangeArrowheads="1"/>
              </p:cNvSpPr>
              <p:nvPr/>
            </p:nvSpPr>
            <p:spPr bwMode="auto">
              <a:xfrm>
                <a:off x="4572" y="206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2" name="Oval 99"/>
              <p:cNvSpPr>
                <a:spLocks noChangeArrowheads="1"/>
              </p:cNvSpPr>
              <p:nvPr/>
            </p:nvSpPr>
            <p:spPr bwMode="auto">
              <a:xfrm>
                <a:off x="4435" y="184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3" name="Oval 100"/>
              <p:cNvSpPr>
                <a:spLocks noChangeArrowheads="1"/>
              </p:cNvSpPr>
              <p:nvPr/>
            </p:nvSpPr>
            <p:spPr bwMode="auto">
              <a:xfrm>
                <a:off x="4390" y="166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4" name="Oval 101"/>
              <p:cNvSpPr>
                <a:spLocks noChangeArrowheads="1"/>
              </p:cNvSpPr>
              <p:nvPr/>
            </p:nvSpPr>
            <p:spPr bwMode="auto">
              <a:xfrm>
                <a:off x="4527" y="143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50982" name="Group 102"/>
          <p:cNvGrpSpPr>
            <a:grpSpLocks/>
          </p:cNvGrpSpPr>
          <p:nvPr/>
        </p:nvGrpSpPr>
        <p:grpSpPr bwMode="auto">
          <a:xfrm>
            <a:off x="2735263" y="2520950"/>
            <a:ext cx="4311650" cy="3429000"/>
            <a:chOff x="1866" y="1588"/>
            <a:chExt cx="2942" cy="2160"/>
          </a:xfrm>
        </p:grpSpPr>
        <p:grpSp>
          <p:nvGrpSpPr>
            <p:cNvPr id="16399" name="Group 103"/>
            <p:cNvGrpSpPr>
              <a:grpSpLocks/>
            </p:cNvGrpSpPr>
            <p:nvPr/>
          </p:nvGrpSpPr>
          <p:grpSpPr bwMode="auto">
            <a:xfrm>
              <a:off x="1866" y="1752"/>
              <a:ext cx="2942" cy="1996"/>
              <a:chOff x="1866" y="1752"/>
              <a:chExt cx="2942" cy="1996"/>
            </a:xfrm>
          </p:grpSpPr>
          <p:grpSp>
            <p:nvGrpSpPr>
              <p:cNvPr id="16402" name="Group 104"/>
              <p:cNvGrpSpPr>
                <a:grpSpLocks/>
              </p:cNvGrpSpPr>
              <p:nvPr/>
            </p:nvGrpSpPr>
            <p:grpSpPr bwMode="auto">
              <a:xfrm>
                <a:off x="2304" y="3385"/>
                <a:ext cx="953" cy="363"/>
                <a:chOff x="2304" y="3385"/>
                <a:chExt cx="953" cy="363"/>
              </a:xfrm>
            </p:grpSpPr>
            <p:sp>
              <p:nvSpPr>
                <p:cNvPr id="16407" name="AutoShape 105"/>
                <p:cNvSpPr>
                  <a:spLocks noChangeArrowheads="1"/>
                </p:cNvSpPr>
                <p:nvPr/>
              </p:nvSpPr>
              <p:spPr bwMode="auto">
                <a:xfrm rot="10800000">
                  <a:off x="2304" y="3385"/>
                  <a:ext cx="953" cy="363"/>
                </a:xfrm>
                <a:prstGeom prst="wedgeRoundRectCallout">
                  <a:avLst>
                    <a:gd name="adj1" fmla="val -50421"/>
                    <a:gd name="adj2" fmla="val 478370"/>
                    <a:gd name="adj3" fmla="val 16667"/>
                  </a:avLst>
                </a:prstGeom>
                <a:solidFill>
                  <a:srgbClr val="FFFF66">
                    <a:alpha val="7999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Source control/ conveyance</a:t>
                  </a:r>
                </a:p>
                <a:p>
                  <a:pPr eaLnBrk="0" hangingPunct="0"/>
                  <a:r>
                    <a:rPr lang="en-GB" sz="900">
                      <a:latin typeface="Tahoma" pitchFamily="34" charset="0"/>
                    </a:rPr>
                    <a:t>Underdrained swale</a:t>
                  </a:r>
                  <a:endParaRPr lang="en-US" sz="900">
                    <a:latin typeface="Tahoma" pitchFamily="34" charset="0"/>
                  </a:endParaRPr>
                </a:p>
              </p:txBody>
            </p:sp>
            <p:sp>
              <p:nvSpPr>
                <p:cNvPr id="16408" name="AutoShape 106"/>
                <p:cNvSpPr>
                  <a:spLocks noChangeArrowheads="1"/>
                </p:cNvSpPr>
                <p:nvPr/>
              </p:nvSpPr>
              <p:spPr bwMode="auto">
                <a:xfrm rot="10800000">
                  <a:off x="2304" y="3385"/>
                  <a:ext cx="953" cy="363"/>
                </a:xfrm>
                <a:prstGeom prst="wedgeRoundRectCallout">
                  <a:avLst>
                    <a:gd name="adj1" fmla="val 78014"/>
                    <a:gd name="adj2" fmla="val 447792"/>
                    <a:gd name="adj3" fmla="val 16667"/>
                  </a:avLst>
                </a:prstGeom>
                <a:solidFill>
                  <a:srgbClr val="FFFF66">
                    <a:alpha val="7999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Source control/ conveyance</a:t>
                  </a:r>
                </a:p>
                <a:p>
                  <a:pPr eaLnBrk="0" hangingPunct="0"/>
                  <a:r>
                    <a:rPr lang="en-GB" sz="900">
                      <a:latin typeface="Tahoma" pitchFamily="34" charset="0"/>
                    </a:rPr>
                    <a:t>Underdrained swale</a:t>
                  </a:r>
                  <a:endParaRPr lang="en-US" sz="900">
                    <a:latin typeface="Tahoma" pitchFamily="34" charset="0"/>
                  </a:endParaRPr>
                </a:p>
              </p:txBody>
            </p:sp>
            <p:sp>
              <p:nvSpPr>
                <p:cNvPr id="16409" name="AutoShape 107"/>
                <p:cNvSpPr>
                  <a:spLocks noChangeArrowheads="1"/>
                </p:cNvSpPr>
                <p:nvPr/>
              </p:nvSpPr>
              <p:spPr bwMode="auto">
                <a:xfrm rot="10800000">
                  <a:off x="2304" y="3385"/>
                  <a:ext cx="953" cy="363"/>
                </a:xfrm>
                <a:prstGeom prst="wedgeRoundRectCallout">
                  <a:avLst>
                    <a:gd name="adj1" fmla="val -155352"/>
                    <a:gd name="adj2" fmla="val 395176"/>
                    <a:gd name="adj3" fmla="val 16667"/>
                  </a:avLst>
                </a:prstGeom>
                <a:solidFill>
                  <a:srgbClr val="FFFF66">
                    <a:alpha val="7999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00" b="1">
                      <a:latin typeface="Tahoma" pitchFamily="34" charset="0"/>
                    </a:rPr>
                    <a:t>Source control/ conveyance</a:t>
                  </a:r>
                </a:p>
                <a:p>
                  <a:pPr eaLnBrk="0" hangingPunct="0"/>
                  <a:r>
                    <a:rPr lang="en-GB" sz="900">
                      <a:latin typeface="Tahoma" pitchFamily="34" charset="0"/>
                    </a:rPr>
                    <a:t>Underdrained swales</a:t>
                  </a:r>
                  <a:endParaRPr lang="en-US" sz="900">
                    <a:latin typeface="Tahoma" pitchFamily="34" charset="0"/>
                  </a:endParaRPr>
                </a:p>
              </p:txBody>
            </p:sp>
          </p:grpSp>
          <p:grpSp>
            <p:nvGrpSpPr>
              <p:cNvPr id="16403" name="Group 108"/>
              <p:cNvGrpSpPr>
                <a:grpSpLocks/>
              </p:cNvGrpSpPr>
              <p:nvPr/>
            </p:nvGrpSpPr>
            <p:grpSpPr bwMode="auto">
              <a:xfrm>
                <a:off x="1866" y="1752"/>
                <a:ext cx="2942" cy="396"/>
                <a:chOff x="1866" y="1752"/>
                <a:chExt cx="2942" cy="396"/>
              </a:xfrm>
            </p:grpSpPr>
            <p:sp>
              <p:nvSpPr>
                <p:cNvPr id="16404" name="Freeform 109"/>
                <p:cNvSpPr>
                  <a:spLocks/>
                </p:cNvSpPr>
                <p:nvPr/>
              </p:nvSpPr>
              <p:spPr bwMode="auto">
                <a:xfrm>
                  <a:off x="1866" y="1905"/>
                  <a:ext cx="333" cy="96"/>
                </a:xfrm>
                <a:custGeom>
                  <a:avLst/>
                  <a:gdLst>
                    <a:gd name="T0" fmla="*/ 0 w 333"/>
                    <a:gd name="T1" fmla="*/ 3 h 96"/>
                    <a:gd name="T2" fmla="*/ 0 w 333"/>
                    <a:gd name="T3" fmla="*/ 96 h 96"/>
                    <a:gd name="T4" fmla="*/ 333 w 333"/>
                    <a:gd name="T5" fmla="*/ 90 h 96"/>
                    <a:gd name="T6" fmla="*/ 330 w 333"/>
                    <a:gd name="T7" fmla="*/ 0 h 96"/>
                    <a:gd name="T8" fmla="*/ 0 w 333"/>
                    <a:gd name="T9" fmla="*/ 3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 h="96">
                      <a:moveTo>
                        <a:pt x="0" y="3"/>
                      </a:moveTo>
                      <a:lnTo>
                        <a:pt x="0" y="96"/>
                      </a:lnTo>
                      <a:lnTo>
                        <a:pt x="333" y="90"/>
                      </a:lnTo>
                      <a:lnTo>
                        <a:pt x="330" y="0"/>
                      </a:lnTo>
                      <a:lnTo>
                        <a:pt x="0" y="3"/>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5" name="Freeform 110"/>
                <p:cNvSpPr>
                  <a:spLocks/>
                </p:cNvSpPr>
                <p:nvPr/>
              </p:nvSpPr>
              <p:spPr bwMode="auto">
                <a:xfrm>
                  <a:off x="3016" y="1752"/>
                  <a:ext cx="512" cy="112"/>
                </a:xfrm>
                <a:custGeom>
                  <a:avLst/>
                  <a:gdLst>
                    <a:gd name="T0" fmla="*/ 4 w 512"/>
                    <a:gd name="T1" fmla="*/ 4 h 112"/>
                    <a:gd name="T2" fmla="*/ 512 w 512"/>
                    <a:gd name="T3" fmla="*/ 8 h 112"/>
                    <a:gd name="T4" fmla="*/ 512 w 512"/>
                    <a:gd name="T5" fmla="*/ 112 h 112"/>
                    <a:gd name="T6" fmla="*/ 8 w 512"/>
                    <a:gd name="T7" fmla="*/ 112 h 112"/>
                    <a:gd name="T8" fmla="*/ 4 w 512"/>
                    <a:gd name="T9" fmla="*/ 4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112">
                      <a:moveTo>
                        <a:pt x="4" y="4"/>
                      </a:moveTo>
                      <a:cubicBezTo>
                        <a:pt x="0" y="0"/>
                        <a:pt x="258" y="6"/>
                        <a:pt x="512" y="8"/>
                      </a:cubicBezTo>
                      <a:cubicBezTo>
                        <a:pt x="512" y="60"/>
                        <a:pt x="512" y="112"/>
                        <a:pt x="512" y="112"/>
                      </a:cubicBezTo>
                      <a:lnTo>
                        <a:pt x="8" y="112"/>
                      </a:lnTo>
                      <a:cubicBezTo>
                        <a:pt x="8" y="112"/>
                        <a:pt x="8" y="8"/>
                        <a:pt x="4" y="4"/>
                      </a:cubicBez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6" name="Freeform 111"/>
                <p:cNvSpPr>
                  <a:spLocks/>
                </p:cNvSpPr>
                <p:nvPr/>
              </p:nvSpPr>
              <p:spPr bwMode="auto">
                <a:xfrm>
                  <a:off x="4233" y="1840"/>
                  <a:ext cx="575" cy="308"/>
                </a:xfrm>
                <a:custGeom>
                  <a:avLst/>
                  <a:gdLst>
                    <a:gd name="T0" fmla="*/ 0 w 575"/>
                    <a:gd name="T1" fmla="*/ 249 h 308"/>
                    <a:gd name="T2" fmla="*/ 547 w 575"/>
                    <a:gd name="T3" fmla="*/ 0 h 308"/>
                    <a:gd name="T4" fmla="*/ 575 w 575"/>
                    <a:gd name="T5" fmla="*/ 72 h 308"/>
                    <a:gd name="T6" fmla="*/ 35 w 575"/>
                    <a:gd name="T7" fmla="*/ 308 h 308"/>
                    <a:gd name="T8" fmla="*/ 0 w 575"/>
                    <a:gd name="T9" fmla="*/ 249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308">
                      <a:moveTo>
                        <a:pt x="0" y="249"/>
                      </a:moveTo>
                      <a:lnTo>
                        <a:pt x="547" y="0"/>
                      </a:lnTo>
                      <a:lnTo>
                        <a:pt x="575" y="72"/>
                      </a:lnTo>
                      <a:lnTo>
                        <a:pt x="35" y="308"/>
                      </a:lnTo>
                      <a:lnTo>
                        <a:pt x="0" y="249"/>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6400" name="Freeform 112"/>
            <p:cNvSpPr>
              <a:spLocks/>
            </p:cNvSpPr>
            <p:nvPr/>
          </p:nvSpPr>
          <p:spPr bwMode="auto">
            <a:xfrm>
              <a:off x="3656" y="1588"/>
              <a:ext cx="472" cy="224"/>
            </a:xfrm>
            <a:custGeom>
              <a:avLst/>
              <a:gdLst>
                <a:gd name="T0" fmla="*/ 0 w 472"/>
                <a:gd name="T1" fmla="*/ 160 h 224"/>
                <a:gd name="T2" fmla="*/ 448 w 472"/>
                <a:gd name="T3" fmla="*/ 0 h 224"/>
                <a:gd name="T4" fmla="*/ 472 w 472"/>
                <a:gd name="T5" fmla="*/ 56 h 224"/>
                <a:gd name="T6" fmla="*/ 28 w 472"/>
                <a:gd name="T7" fmla="*/ 224 h 224"/>
                <a:gd name="T8" fmla="*/ 0 w 472"/>
                <a:gd name="T9" fmla="*/ 16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2" h="224">
                  <a:moveTo>
                    <a:pt x="0" y="160"/>
                  </a:moveTo>
                  <a:lnTo>
                    <a:pt x="448" y="0"/>
                  </a:lnTo>
                  <a:lnTo>
                    <a:pt x="472" y="56"/>
                  </a:lnTo>
                  <a:lnTo>
                    <a:pt x="28" y="224"/>
                  </a:lnTo>
                  <a:lnTo>
                    <a:pt x="0" y="160"/>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1" name="Freeform 113"/>
            <p:cNvSpPr>
              <a:spLocks/>
            </p:cNvSpPr>
            <p:nvPr/>
          </p:nvSpPr>
          <p:spPr bwMode="auto">
            <a:xfrm>
              <a:off x="4128" y="1656"/>
              <a:ext cx="192" cy="336"/>
            </a:xfrm>
            <a:custGeom>
              <a:avLst/>
              <a:gdLst>
                <a:gd name="T0" fmla="*/ 0 w 192"/>
                <a:gd name="T1" fmla="*/ 28 h 336"/>
                <a:gd name="T2" fmla="*/ 52 w 192"/>
                <a:gd name="T3" fmla="*/ 0 h 336"/>
                <a:gd name="T4" fmla="*/ 192 w 192"/>
                <a:gd name="T5" fmla="*/ 316 h 336"/>
                <a:gd name="T6" fmla="*/ 140 w 192"/>
                <a:gd name="T7" fmla="*/ 336 h 336"/>
                <a:gd name="T8" fmla="*/ 0 w 192"/>
                <a:gd name="T9" fmla="*/ 28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336">
                  <a:moveTo>
                    <a:pt x="0" y="28"/>
                  </a:moveTo>
                  <a:lnTo>
                    <a:pt x="52" y="0"/>
                  </a:lnTo>
                  <a:lnTo>
                    <a:pt x="192" y="316"/>
                  </a:lnTo>
                  <a:lnTo>
                    <a:pt x="140" y="336"/>
                  </a:lnTo>
                  <a:lnTo>
                    <a:pt x="0" y="28"/>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916"/>
                                        </p:tgtEl>
                                        <p:attrNameLst>
                                          <p:attrName>style.visibility</p:attrName>
                                        </p:attrNameLst>
                                      </p:cBhvr>
                                      <p:to>
                                        <p:strVal val="visible"/>
                                      </p:to>
                                    </p:set>
                                    <p:anim calcmode="lin" valueType="num">
                                      <p:cBhvr additive="base">
                                        <p:cTn id="7" dur="500" fill="hold"/>
                                        <p:tgtEl>
                                          <p:spTgt spid="250916"/>
                                        </p:tgtEl>
                                        <p:attrNameLst>
                                          <p:attrName>ppt_x</p:attrName>
                                        </p:attrNameLst>
                                      </p:cBhvr>
                                      <p:tavLst>
                                        <p:tav tm="0">
                                          <p:val>
                                            <p:strVal val="#ppt_x"/>
                                          </p:val>
                                        </p:tav>
                                        <p:tav tm="100000">
                                          <p:val>
                                            <p:strVal val="#ppt_x"/>
                                          </p:val>
                                        </p:tav>
                                      </p:tavLst>
                                    </p:anim>
                                    <p:anim calcmode="lin" valueType="num">
                                      <p:cBhvr additive="base">
                                        <p:cTn id="8" dur="500" fill="hold"/>
                                        <p:tgtEl>
                                          <p:spTgt spid="2509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0887"/>
                                        </p:tgtEl>
                                        <p:attrNameLst>
                                          <p:attrName>style.visibility</p:attrName>
                                        </p:attrNameLst>
                                      </p:cBhvr>
                                      <p:to>
                                        <p:strVal val="visible"/>
                                      </p:to>
                                    </p:set>
                                    <p:anim calcmode="lin" valueType="num">
                                      <p:cBhvr additive="base">
                                        <p:cTn id="13" dur="500" fill="hold"/>
                                        <p:tgtEl>
                                          <p:spTgt spid="250887"/>
                                        </p:tgtEl>
                                        <p:attrNameLst>
                                          <p:attrName>ppt_x</p:attrName>
                                        </p:attrNameLst>
                                      </p:cBhvr>
                                      <p:tavLst>
                                        <p:tav tm="0">
                                          <p:val>
                                            <p:strVal val="#ppt_x"/>
                                          </p:val>
                                        </p:tav>
                                        <p:tav tm="100000">
                                          <p:val>
                                            <p:strVal val="#ppt_x"/>
                                          </p:val>
                                        </p:tav>
                                      </p:tavLst>
                                    </p:anim>
                                    <p:anim calcmode="lin" valueType="num">
                                      <p:cBhvr additive="base">
                                        <p:cTn id="14" dur="500" fill="hold"/>
                                        <p:tgtEl>
                                          <p:spTgt spid="25088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0890"/>
                                        </p:tgtEl>
                                        <p:attrNameLst>
                                          <p:attrName>style.visibility</p:attrName>
                                        </p:attrNameLst>
                                      </p:cBhvr>
                                      <p:to>
                                        <p:strVal val="visible"/>
                                      </p:to>
                                    </p:set>
                                    <p:anim calcmode="lin" valueType="num">
                                      <p:cBhvr additive="base">
                                        <p:cTn id="19" dur="500" fill="hold"/>
                                        <p:tgtEl>
                                          <p:spTgt spid="250890"/>
                                        </p:tgtEl>
                                        <p:attrNameLst>
                                          <p:attrName>ppt_x</p:attrName>
                                        </p:attrNameLst>
                                      </p:cBhvr>
                                      <p:tavLst>
                                        <p:tav tm="0">
                                          <p:val>
                                            <p:strVal val="#ppt_x"/>
                                          </p:val>
                                        </p:tav>
                                        <p:tav tm="100000">
                                          <p:val>
                                            <p:strVal val="#ppt_x"/>
                                          </p:val>
                                        </p:tav>
                                      </p:tavLst>
                                    </p:anim>
                                    <p:anim calcmode="lin" valueType="num">
                                      <p:cBhvr additive="base">
                                        <p:cTn id="20" dur="500" fill="hold"/>
                                        <p:tgtEl>
                                          <p:spTgt spid="25089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0907"/>
                                        </p:tgtEl>
                                        <p:attrNameLst>
                                          <p:attrName>style.visibility</p:attrName>
                                        </p:attrNameLst>
                                      </p:cBhvr>
                                      <p:to>
                                        <p:strVal val="visible"/>
                                      </p:to>
                                    </p:set>
                                    <p:anim calcmode="lin" valueType="num">
                                      <p:cBhvr additive="base">
                                        <p:cTn id="25" dur="500" fill="hold"/>
                                        <p:tgtEl>
                                          <p:spTgt spid="250907"/>
                                        </p:tgtEl>
                                        <p:attrNameLst>
                                          <p:attrName>ppt_x</p:attrName>
                                        </p:attrNameLst>
                                      </p:cBhvr>
                                      <p:tavLst>
                                        <p:tav tm="0">
                                          <p:val>
                                            <p:strVal val="#ppt_x"/>
                                          </p:val>
                                        </p:tav>
                                        <p:tav tm="100000">
                                          <p:val>
                                            <p:strVal val="#ppt_x"/>
                                          </p:val>
                                        </p:tav>
                                      </p:tavLst>
                                    </p:anim>
                                    <p:anim calcmode="lin" valueType="num">
                                      <p:cBhvr additive="base">
                                        <p:cTn id="26" dur="500" fill="hold"/>
                                        <p:tgtEl>
                                          <p:spTgt spid="25090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0982"/>
                                        </p:tgtEl>
                                        <p:attrNameLst>
                                          <p:attrName>style.visibility</p:attrName>
                                        </p:attrNameLst>
                                      </p:cBhvr>
                                      <p:to>
                                        <p:strVal val="visible"/>
                                      </p:to>
                                    </p:set>
                                    <p:anim calcmode="lin" valueType="num">
                                      <p:cBhvr additive="base">
                                        <p:cTn id="31" dur="500" fill="hold"/>
                                        <p:tgtEl>
                                          <p:spTgt spid="250982"/>
                                        </p:tgtEl>
                                        <p:attrNameLst>
                                          <p:attrName>ppt_x</p:attrName>
                                        </p:attrNameLst>
                                      </p:cBhvr>
                                      <p:tavLst>
                                        <p:tav tm="0">
                                          <p:val>
                                            <p:strVal val="#ppt_x"/>
                                          </p:val>
                                        </p:tav>
                                        <p:tav tm="100000">
                                          <p:val>
                                            <p:strVal val="#ppt_x"/>
                                          </p:val>
                                        </p:tav>
                                      </p:tavLst>
                                    </p:anim>
                                    <p:anim calcmode="lin" valueType="num">
                                      <p:cBhvr additive="base">
                                        <p:cTn id="32" dur="500" fill="hold"/>
                                        <p:tgtEl>
                                          <p:spTgt spid="25098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0896"/>
                                        </p:tgtEl>
                                        <p:attrNameLst>
                                          <p:attrName>style.visibility</p:attrName>
                                        </p:attrNameLst>
                                      </p:cBhvr>
                                      <p:to>
                                        <p:strVal val="visible"/>
                                      </p:to>
                                    </p:set>
                                    <p:anim calcmode="lin" valueType="num">
                                      <p:cBhvr additive="base">
                                        <p:cTn id="37" dur="500" fill="hold"/>
                                        <p:tgtEl>
                                          <p:spTgt spid="250896"/>
                                        </p:tgtEl>
                                        <p:attrNameLst>
                                          <p:attrName>ppt_x</p:attrName>
                                        </p:attrNameLst>
                                      </p:cBhvr>
                                      <p:tavLst>
                                        <p:tav tm="0">
                                          <p:val>
                                            <p:strVal val="#ppt_x"/>
                                          </p:val>
                                        </p:tav>
                                        <p:tav tm="100000">
                                          <p:val>
                                            <p:strVal val="#ppt_x"/>
                                          </p:val>
                                        </p:tav>
                                      </p:tavLst>
                                    </p:anim>
                                    <p:anim calcmode="lin" valueType="num">
                                      <p:cBhvr additive="base">
                                        <p:cTn id="38" dur="500" fill="hold"/>
                                        <p:tgtEl>
                                          <p:spTgt spid="25089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50904"/>
                                        </p:tgtEl>
                                        <p:attrNameLst>
                                          <p:attrName>style.visibility</p:attrName>
                                        </p:attrNameLst>
                                      </p:cBhvr>
                                      <p:to>
                                        <p:strVal val="visible"/>
                                      </p:to>
                                    </p:set>
                                    <p:anim calcmode="lin" valueType="num">
                                      <p:cBhvr additive="base">
                                        <p:cTn id="43" dur="500" fill="hold"/>
                                        <p:tgtEl>
                                          <p:spTgt spid="250904"/>
                                        </p:tgtEl>
                                        <p:attrNameLst>
                                          <p:attrName>ppt_x</p:attrName>
                                        </p:attrNameLst>
                                      </p:cBhvr>
                                      <p:tavLst>
                                        <p:tav tm="0">
                                          <p:val>
                                            <p:strVal val="#ppt_x"/>
                                          </p:val>
                                        </p:tav>
                                        <p:tav tm="100000">
                                          <p:val>
                                            <p:strVal val="#ppt_x"/>
                                          </p:val>
                                        </p:tav>
                                      </p:tavLst>
                                    </p:anim>
                                    <p:anim calcmode="lin" valueType="num">
                                      <p:cBhvr additive="base">
                                        <p:cTn id="44" dur="500" fill="hold"/>
                                        <p:tgtEl>
                                          <p:spTgt spid="2509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5661025"/>
            <a:ext cx="9144000" cy="1196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Rectangle 3"/>
          <p:cNvSpPr>
            <a:spLocks noGrp="1" noChangeArrowheads="1"/>
          </p:cNvSpPr>
          <p:nvPr>
            <p:ph type="title"/>
          </p:nvPr>
        </p:nvSpPr>
        <p:spPr>
          <a:xfrm>
            <a:off x="280988" y="354013"/>
            <a:ext cx="7034212" cy="914400"/>
          </a:xfrm>
        </p:spPr>
        <p:txBody>
          <a:bodyPr/>
          <a:lstStyle/>
          <a:p>
            <a:r>
              <a:rPr lang="en-GB" sz="3200" smtClean="0"/>
              <a:t>Source control</a:t>
            </a:r>
            <a:br>
              <a:rPr lang="en-GB" sz="3200" smtClean="0"/>
            </a:br>
            <a:r>
              <a:rPr lang="en-GB" sz="1400" i="1" smtClean="0">
                <a:solidFill>
                  <a:schemeClr val="tx1"/>
                </a:solidFill>
              </a:rPr>
              <a:t>Cambourne</a:t>
            </a:r>
            <a:endParaRPr lang="en-US" sz="1400" i="1" smtClean="0">
              <a:solidFill>
                <a:schemeClr val="tx1"/>
              </a:solidFill>
            </a:endParaRPr>
          </a:p>
        </p:txBody>
      </p:sp>
      <p:grpSp>
        <p:nvGrpSpPr>
          <p:cNvPr id="252932" name="Group 4"/>
          <p:cNvGrpSpPr>
            <a:grpSpLocks/>
          </p:cNvGrpSpPr>
          <p:nvPr/>
        </p:nvGrpSpPr>
        <p:grpSpPr bwMode="auto">
          <a:xfrm>
            <a:off x="1516063" y="1662113"/>
            <a:ext cx="6073775" cy="4935537"/>
            <a:chOff x="-1235" y="300"/>
            <a:chExt cx="4146" cy="3109"/>
          </a:xfrm>
        </p:grpSpPr>
        <p:pic>
          <p:nvPicPr>
            <p:cNvPr id="17422" name="Picture 5" descr="27) Completed permeable paving and green roof on cyc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 y="300"/>
              <a:ext cx="4146" cy="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 Box 6"/>
            <p:cNvSpPr txBox="1">
              <a:spLocks noChangeArrowheads="1"/>
            </p:cNvSpPr>
            <p:nvPr/>
          </p:nvSpPr>
          <p:spPr bwMode="auto">
            <a:xfrm>
              <a:off x="-1189" y="3113"/>
              <a:ext cx="14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i="1">
                  <a:solidFill>
                    <a:schemeClr val="bg1"/>
                  </a:solidFill>
                  <a:latin typeface="Tahoma" pitchFamily="34" charset="0"/>
                </a:rPr>
                <a:t>Permeable paving</a:t>
              </a:r>
            </a:p>
          </p:txBody>
        </p:sp>
      </p:grpSp>
      <p:grpSp>
        <p:nvGrpSpPr>
          <p:cNvPr id="252935" name="Group 7"/>
          <p:cNvGrpSpPr>
            <a:grpSpLocks/>
          </p:cNvGrpSpPr>
          <p:nvPr/>
        </p:nvGrpSpPr>
        <p:grpSpPr bwMode="auto">
          <a:xfrm>
            <a:off x="1516063" y="1628775"/>
            <a:ext cx="6115050" cy="4968875"/>
            <a:chOff x="-917" y="1223"/>
            <a:chExt cx="4128" cy="3097"/>
          </a:xfrm>
        </p:grpSpPr>
        <p:pic>
          <p:nvPicPr>
            <p:cNvPr id="17420" name="Picture 8" descr="30) Close up photo of completed green roof on cycle st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 y="1223"/>
              <a:ext cx="4128" cy="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9"/>
            <p:cNvSpPr txBox="1">
              <a:spLocks noChangeArrowheads="1"/>
            </p:cNvSpPr>
            <p:nvPr/>
          </p:nvSpPr>
          <p:spPr bwMode="auto">
            <a:xfrm>
              <a:off x="-884" y="4042"/>
              <a:ext cx="93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i="1">
                  <a:solidFill>
                    <a:schemeClr val="bg1"/>
                  </a:solidFill>
                  <a:latin typeface="Tahoma" pitchFamily="34" charset="0"/>
                </a:rPr>
                <a:t>Green roof</a:t>
              </a:r>
            </a:p>
          </p:txBody>
        </p:sp>
      </p:grpSp>
      <p:grpSp>
        <p:nvGrpSpPr>
          <p:cNvPr id="252938" name="Group 10"/>
          <p:cNvGrpSpPr>
            <a:grpSpLocks/>
          </p:cNvGrpSpPr>
          <p:nvPr/>
        </p:nvGrpSpPr>
        <p:grpSpPr bwMode="auto">
          <a:xfrm>
            <a:off x="1447800" y="1628775"/>
            <a:ext cx="6237288" cy="4968875"/>
            <a:chOff x="126" y="1434"/>
            <a:chExt cx="3393" cy="2511"/>
          </a:xfrm>
        </p:grpSpPr>
        <p:pic>
          <p:nvPicPr>
            <p:cNvPr id="17418" name="Picture 11" descr="36) Completed internal sw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 y="1434"/>
              <a:ext cx="3347" cy="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2"/>
            <p:cNvSpPr txBox="1">
              <a:spLocks noChangeArrowheads="1"/>
            </p:cNvSpPr>
            <p:nvPr/>
          </p:nvSpPr>
          <p:spPr bwMode="auto">
            <a:xfrm>
              <a:off x="126" y="3724"/>
              <a:ext cx="1462"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i="1">
                  <a:solidFill>
                    <a:schemeClr val="bg1"/>
                  </a:solidFill>
                  <a:latin typeface="Tahoma" pitchFamily="34" charset="0"/>
                </a:rPr>
                <a:t>Swale – internal swale</a:t>
              </a:r>
            </a:p>
          </p:txBody>
        </p:sp>
      </p:grpSp>
      <p:grpSp>
        <p:nvGrpSpPr>
          <p:cNvPr id="252941" name="Group 13"/>
          <p:cNvGrpSpPr>
            <a:grpSpLocks/>
          </p:cNvGrpSpPr>
          <p:nvPr/>
        </p:nvGrpSpPr>
        <p:grpSpPr bwMode="auto">
          <a:xfrm>
            <a:off x="2998788" y="1627188"/>
            <a:ext cx="3433762" cy="4897437"/>
            <a:chOff x="1729" y="1116"/>
            <a:chExt cx="2344" cy="3085"/>
          </a:xfrm>
        </p:grpSpPr>
        <p:pic>
          <p:nvPicPr>
            <p:cNvPr id="17416" name="Picture 14" descr="44) Recent close up photo of completed swale adjacent to g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9" y="1116"/>
              <a:ext cx="2314"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5"/>
            <p:cNvSpPr txBox="1">
              <a:spLocks noChangeArrowheads="1"/>
            </p:cNvSpPr>
            <p:nvPr/>
          </p:nvSpPr>
          <p:spPr bwMode="auto">
            <a:xfrm>
              <a:off x="1729" y="3951"/>
              <a:ext cx="15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i="1">
                  <a:solidFill>
                    <a:schemeClr val="bg1"/>
                  </a:solidFill>
                  <a:latin typeface="Tahoma" pitchFamily="34" charset="0"/>
                </a:rPr>
                <a:t>Swale - Greenway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2932"/>
                                        </p:tgtEl>
                                        <p:attrNameLst>
                                          <p:attrName>style.visibility</p:attrName>
                                        </p:attrNameLst>
                                      </p:cBhvr>
                                      <p:to>
                                        <p:strVal val="visible"/>
                                      </p:to>
                                    </p:set>
                                    <p:anim calcmode="lin" valueType="num">
                                      <p:cBhvr additive="base">
                                        <p:cTn id="7" dur="500" fill="hold"/>
                                        <p:tgtEl>
                                          <p:spTgt spid="252932"/>
                                        </p:tgtEl>
                                        <p:attrNameLst>
                                          <p:attrName>ppt_x</p:attrName>
                                        </p:attrNameLst>
                                      </p:cBhvr>
                                      <p:tavLst>
                                        <p:tav tm="0">
                                          <p:val>
                                            <p:strVal val="#ppt_x"/>
                                          </p:val>
                                        </p:tav>
                                        <p:tav tm="100000">
                                          <p:val>
                                            <p:strVal val="#ppt_x"/>
                                          </p:val>
                                        </p:tav>
                                      </p:tavLst>
                                    </p:anim>
                                    <p:anim calcmode="lin" valueType="num">
                                      <p:cBhvr additive="base">
                                        <p:cTn id="8" dur="500" fill="hold"/>
                                        <p:tgtEl>
                                          <p:spTgt spid="2529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293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2935"/>
                                        </p:tgtEl>
                                        <p:attrNameLst>
                                          <p:attrName>style.visibility</p:attrName>
                                        </p:attrNameLst>
                                      </p:cBhvr>
                                      <p:to>
                                        <p:strVal val="visible"/>
                                      </p:to>
                                    </p:set>
                                    <p:anim calcmode="lin" valueType="num">
                                      <p:cBhvr additive="base">
                                        <p:cTn id="13" dur="500" fill="hold"/>
                                        <p:tgtEl>
                                          <p:spTgt spid="252935"/>
                                        </p:tgtEl>
                                        <p:attrNameLst>
                                          <p:attrName>ppt_x</p:attrName>
                                        </p:attrNameLst>
                                      </p:cBhvr>
                                      <p:tavLst>
                                        <p:tav tm="0">
                                          <p:val>
                                            <p:strVal val="#ppt_x"/>
                                          </p:val>
                                        </p:tav>
                                        <p:tav tm="100000">
                                          <p:val>
                                            <p:strVal val="#ppt_x"/>
                                          </p:val>
                                        </p:tav>
                                      </p:tavLst>
                                    </p:anim>
                                    <p:anim calcmode="lin" valueType="num">
                                      <p:cBhvr additive="base">
                                        <p:cTn id="14" dur="500" fill="hold"/>
                                        <p:tgtEl>
                                          <p:spTgt spid="25293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293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2938"/>
                                        </p:tgtEl>
                                        <p:attrNameLst>
                                          <p:attrName>style.visibility</p:attrName>
                                        </p:attrNameLst>
                                      </p:cBhvr>
                                      <p:to>
                                        <p:strVal val="visible"/>
                                      </p:to>
                                    </p:set>
                                    <p:anim calcmode="lin" valueType="num">
                                      <p:cBhvr additive="base">
                                        <p:cTn id="19" dur="500" fill="hold"/>
                                        <p:tgtEl>
                                          <p:spTgt spid="252938"/>
                                        </p:tgtEl>
                                        <p:attrNameLst>
                                          <p:attrName>ppt_x</p:attrName>
                                        </p:attrNameLst>
                                      </p:cBhvr>
                                      <p:tavLst>
                                        <p:tav tm="0">
                                          <p:val>
                                            <p:strVal val="#ppt_x"/>
                                          </p:val>
                                        </p:tav>
                                        <p:tav tm="100000">
                                          <p:val>
                                            <p:strVal val="#ppt_x"/>
                                          </p:val>
                                        </p:tav>
                                      </p:tavLst>
                                    </p:anim>
                                    <p:anim calcmode="lin" valueType="num">
                                      <p:cBhvr additive="base">
                                        <p:cTn id="20" dur="500" fill="hold"/>
                                        <p:tgtEl>
                                          <p:spTgt spid="25293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2938"/>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2941"/>
                                        </p:tgtEl>
                                        <p:attrNameLst>
                                          <p:attrName>style.visibility</p:attrName>
                                        </p:attrNameLst>
                                      </p:cBhvr>
                                      <p:to>
                                        <p:strVal val="visible"/>
                                      </p:to>
                                    </p:set>
                                    <p:anim calcmode="lin" valueType="num">
                                      <p:cBhvr additive="base">
                                        <p:cTn id="25" dur="500" fill="hold"/>
                                        <p:tgtEl>
                                          <p:spTgt spid="252941"/>
                                        </p:tgtEl>
                                        <p:attrNameLst>
                                          <p:attrName>ppt_x</p:attrName>
                                        </p:attrNameLst>
                                      </p:cBhvr>
                                      <p:tavLst>
                                        <p:tav tm="0">
                                          <p:val>
                                            <p:strVal val="#ppt_x"/>
                                          </p:val>
                                        </p:tav>
                                        <p:tav tm="100000">
                                          <p:val>
                                            <p:strVal val="#ppt_x"/>
                                          </p:val>
                                        </p:tav>
                                      </p:tavLst>
                                    </p:anim>
                                    <p:anim calcmode="lin" valueType="num">
                                      <p:cBhvr additive="base">
                                        <p:cTn id="26" dur="500" fill="hold"/>
                                        <p:tgtEl>
                                          <p:spTgt spid="252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5661025"/>
            <a:ext cx="9144000" cy="1196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4980" name="Group 4"/>
          <p:cNvGrpSpPr>
            <a:grpSpLocks/>
          </p:cNvGrpSpPr>
          <p:nvPr/>
        </p:nvGrpSpPr>
        <p:grpSpPr bwMode="auto">
          <a:xfrm>
            <a:off x="1447800" y="1557338"/>
            <a:ext cx="6513513" cy="5184775"/>
            <a:chOff x="535" y="1026"/>
            <a:chExt cx="3322" cy="2458"/>
          </a:xfrm>
        </p:grpSpPr>
        <p:pic>
          <p:nvPicPr>
            <p:cNvPr id="18443" name="Picture 5" descr="31) Completed small detention basin at the entrance to the 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 y="1026"/>
              <a:ext cx="3277" cy="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6"/>
            <p:cNvSpPr txBox="1">
              <a:spLocks noChangeArrowheads="1"/>
            </p:cNvSpPr>
            <p:nvPr/>
          </p:nvSpPr>
          <p:spPr bwMode="auto">
            <a:xfrm>
              <a:off x="535" y="3249"/>
              <a:ext cx="1935"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i="1">
                  <a:solidFill>
                    <a:schemeClr val="bg1"/>
                  </a:solidFill>
                  <a:latin typeface="Tahoma" pitchFamily="34" charset="0"/>
                </a:rPr>
                <a:t>Detention basin – near entrance</a:t>
              </a:r>
            </a:p>
          </p:txBody>
        </p:sp>
      </p:grpSp>
      <p:grpSp>
        <p:nvGrpSpPr>
          <p:cNvPr id="254983" name="Group 7"/>
          <p:cNvGrpSpPr>
            <a:grpSpLocks/>
          </p:cNvGrpSpPr>
          <p:nvPr/>
        </p:nvGrpSpPr>
        <p:grpSpPr bwMode="auto">
          <a:xfrm>
            <a:off x="1382713" y="1557338"/>
            <a:ext cx="6446837" cy="5184775"/>
            <a:chOff x="1669" y="119"/>
            <a:chExt cx="4399" cy="3266"/>
          </a:xfrm>
        </p:grpSpPr>
        <p:pic>
          <p:nvPicPr>
            <p:cNvPr id="18441" name="Picture 8" descr="34) Completed large detention basin adjacent to childrens 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 y="119"/>
              <a:ext cx="4354"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9"/>
            <p:cNvSpPr txBox="1">
              <a:spLocks noChangeArrowheads="1"/>
            </p:cNvSpPr>
            <p:nvPr/>
          </p:nvSpPr>
          <p:spPr bwMode="auto">
            <a:xfrm>
              <a:off x="1669" y="3135"/>
              <a:ext cx="26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i="1">
                  <a:solidFill>
                    <a:schemeClr val="bg1"/>
                  </a:solidFill>
                  <a:latin typeface="Tahoma" pitchFamily="34" charset="0"/>
                </a:rPr>
                <a:t>Detention basin – near play area</a:t>
              </a:r>
            </a:p>
          </p:txBody>
        </p:sp>
      </p:grpSp>
      <p:grpSp>
        <p:nvGrpSpPr>
          <p:cNvPr id="254986" name="Group 10"/>
          <p:cNvGrpSpPr>
            <a:grpSpLocks/>
          </p:cNvGrpSpPr>
          <p:nvPr/>
        </p:nvGrpSpPr>
        <p:grpSpPr bwMode="auto">
          <a:xfrm>
            <a:off x="1382713" y="1557338"/>
            <a:ext cx="6578600" cy="5300662"/>
            <a:chOff x="1824" y="527"/>
            <a:chExt cx="4416" cy="3285"/>
          </a:xfrm>
        </p:grpSpPr>
        <p:pic>
          <p:nvPicPr>
            <p:cNvPr id="18439" name="Picture 11" descr="44) Completed development _ small detention basin and swale adjacent to greenway looking towards to childrens play a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 y="527"/>
              <a:ext cx="4355"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2"/>
            <p:cNvSpPr txBox="1">
              <a:spLocks noChangeArrowheads="1"/>
            </p:cNvSpPr>
            <p:nvPr/>
          </p:nvSpPr>
          <p:spPr bwMode="auto">
            <a:xfrm>
              <a:off x="1824" y="3566"/>
              <a:ext cx="3111"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i="1">
                  <a:solidFill>
                    <a:schemeClr val="bg1"/>
                  </a:solidFill>
                  <a:latin typeface="Tahoma" pitchFamily="34" charset="0"/>
                </a:rPr>
                <a:t>Detention basin – near golf course (NE)</a:t>
              </a:r>
            </a:p>
          </p:txBody>
        </p:sp>
      </p:grpSp>
      <p:sp>
        <p:nvSpPr>
          <p:cNvPr id="18438" name="Rectangle 14"/>
          <p:cNvSpPr>
            <a:spLocks noGrp="1" noChangeArrowheads="1"/>
          </p:cNvSpPr>
          <p:nvPr>
            <p:ph type="title"/>
          </p:nvPr>
        </p:nvSpPr>
        <p:spPr>
          <a:xfrm>
            <a:off x="280988" y="354013"/>
            <a:ext cx="7034212" cy="914400"/>
          </a:xfrm>
          <a:noFill/>
        </p:spPr>
        <p:txBody>
          <a:bodyPr/>
          <a:lstStyle/>
          <a:p>
            <a:r>
              <a:rPr lang="en-GB" smtClean="0"/>
              <a:t>Site control</a:t>
            </a:r>
            <a:br>
              <a:rPr lang="en-GB" smtClean="0"/>
            </a:br>
            <a:r>
              <a:rPr lang="en-GB" sz="1400" i="1" smtClean="0">
                <a:solidFill>
                  <a:schemeClr val="tx1"/>
                </a:solidFill>
              </a:rPr>
              <a:t>Cambourne</a:t>
            </a:r>
            <a:endParaRPr lang="en-US" sz="1400" i="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4980"/>
                                        </p:tgtEl>
                                        <p:attrNameLst>
                                          <p:attrName>style.visibility</p:attrName>
                                        </p:attrNameLst>
                                      </p:cBhvr>
                                      <p:to>
                                        <p:strVal val="visible"/>
                                      </p:to>
                                    </p:set>
                                    <p:anim calcmode="lin" valueType="num">
                                      <p:cBhvr additive="base">
                                        <p:cTn id="7" dur="500" fill="hold"/>
                                        <p:tgtEl>
                                          <p:spTgt spid="254980"/>
                                        </p:tgtEl>
                                        <p:attrNameLst>
                                          <p:attrName>ppt_x</p:attrName>
                                        </p:attrNameLst>
                                      </p:cBhvr>
                                      <p:tavLst>
                                        <p:tav tm="0">
                                          <p:val>
                                            <p:strVal val="#ppt_x"/>
                                          </p:val>
                                        </p:tav>
                                        <p:tav tm="100000">
                                          <p:val>
                                            <p:strVal val="#ppt_x"/>
                                          </p:val>
                                        </p:tav>
                                      </p:tavLst>
                                    </p:anim>
                                    <p:anim calcmode="lin" valueType="num">
                                      <p:cBhvr additive="base">
                                        <p:cTn id="8" dur="500" fill="hold"/>
                                        <p:tgtEl>
                                          <p:spTgt spid="2549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4983"/>
                                        </p:tgtEl>
                                        <p:attrNameLst>
                                          <p:attrName>style.visibility</p:attrName>
                                        </p:attrNameLst>
                                      </p:cBhvr>
                                      <p:to>
                                        <p:strVal val="visible"/>
                                      </p:to>
                                    </p:set>
                                    <p:anim calcmode="lin" valueType="num">
                                      <p:cBhvr additive="base">
                                        <p:cTn id="13" dur="500" fill="hold"/>
                                        <p:tgtEl>
                                          <p:spTgt spid="254983"/>
                                        </p:tgtEl>
                                        <p:attrNameLst>
                                          <p:attrName>ppt_x</p:attrName>
                                        </p:attrNameLst>
                                      </p:cBhvr>
                                      <p:tavLst>
                                        <p:tav tm="0">
                                          <p:val>
                                            <p:strVal val="#ppt_x"/>
                                          </p:val>
                                        </p:tav>
                                        <p:tav tm="100000">
                                          <p:val>
                                            <p:strVal val="#ppt_x"/>
                                          </p:val>
                                        </p:tav>
                                      </p:tavLst>
                                    </p:anim>
                                    <p:anim calcmode="lin" valueType="num">
                                      <p:cBhvr additive="base">
                                        <p:cTn id="14" dur="500" fill="hold"/>
                                        <p:tgtEl>
                                          <p:spTgt spid="25498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498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4986"/>
                                        </p:tgtEl>
                                        <p:attrNameLst>
                                          <p:attrName>style.visibility</p:attrName>
                                        </p:attrNameLst>
                                      </p:cBhvr>
                                      <p:to>
                                        <p:strVal val="visible"/>
                                      </p:to>
                                    </p:set>
                                    <p:anim calcmode="lin" valueType="num">
                                      <p:cBhvr additive="base">
                                        <p:cTn id="19" dur="500" fill="hold"/>
                                        <p:tgtEl>
                                          <p:spTgt spid="254986"/>
                                        </p:tgtEl>
                                        <p:attrNameLst>
                                          <p:attrName>ppt_x</p:attrName>
                                        </p:attrNameLst>
                                      </p:cBhvr>
                                      <p:tavLst>
                                        <p:tav tm="0">
                                          <p:val>
                                            <p:strVal val="#ppt_x"/>
                                          </p:val>
                                        </p:tav>
                                        <p:tav tm="100000">
                                          <p:val>
                                            <p:strVal val="#ppt_x"/>
                                          </p:val>
                                        </p:tav>
                                      </p:tavLst>
                                    </p:anim>
                                    <p:anim calcmode="lin" valueType="num">
                                      <p:cBhvr additive="base">
                                        <p:cTn id="20" dur="500" fill="hold"/>
                                        <p:tgtEl>
                                          <p:spTgt spid="254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280988" y="1773238"/>
            <a:ext cx="4092575" cy="42481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spcBef>
                <a:spcPct val="10000"/>
              </a:spcBef>
              <a:buFontTx/>
              <a:buNone/>
            </a:pPr>
            <a:r>
              <a:rPr lang="en-GB" sz="2400" b="1" smtClean="0">
                <a:solidFill>
                  <a:srgbClr val="669900"/>
                </a:solidFill>
              </a:rPr>
              <a:t>Construction</a:t>
            </a:r>
          </a:p>
          <a:p>
            <a:pPr>
              <a:lnSpc>
                <a:spcPct val="90000"/>
              </a:lnSpc>
              <a:spcBef>
                <a:spcPct val="10000"/>
              </a:spcBef>
            </a:pPr>
            <a:r>
              <a:rPr lang="en-GB" sz="2400" smtClean="0"/>
              <a:t>Programme management</a:t>
            </a:r>
          </a:p>
          <a:p>
            <a:pPr>
              <a:lnSpc>
                <a:spcPct val="90000"/>
              </a:lnSpc>
              <a:spcBef>
                <a:spcPct val="10000"/>
              </a:spcBef>
            </a:pPr>
            <a:r>
              <a:rPr lang="en-GB" sz="2400" smtClean="0"/>
              <a:t>Silt management</a:t>
            </a:r>
          </a:p>
          <a:p>
            <a:pPr>
              <a:lnSpc>
                <a:spcPct val="90000"/>
              </a:lnSpc>
              <a:spcBef>
                <a:spcPct val="10000"/>
              </a:spcBef>
            </a:pPr>
            <a:r>
              <a:rPr lang="en-GB" sz="2400" smtClean="0"/>
              <a:t>Attention to detail essential</a:t>
            </a:r>
          </a:p>
          <a:p>
            <a:pPr>
              <a:lnSpc>
                <a:spcPct val="90000"/>
              </a:lnSpc>
              <a:spcBef>
                <a:spcPct val="10000"/>
              </a:spcBef>
            </a:pPr>
            <a:r>
              <a:rPr lang="en-GB" sz="2400" smtClean="0"/>
              <a:t>Inspection of works</a:t>
            </a:r>
          </a:p>
          <a:p>
            <a:pPr>
              <a:lnSpc>
                <a:spcPct val="90000"/>
              </a:lnSpc>
              <a:spcBef>
                <a:spcPct val="10000"/>
              </a:spcBef>
            </a:pPr>
            <a:endParaRPr lang="en-GB" sz="2400" smtClean="0"/>
          </a:p>
          <a:p>
            <a:pPr>
              <a:lnSpc>
                <a:spcPct val="90000"/>
              </a:lnSpc>
              <a:spcBef>
                <a:spcPct val="10000"/>
              </a:spcBef>
            </a:pPr>
            <a:endParaRPr lang="en-US" sz="2000" smtClean="0"/>
          </a:p>
        </p:txBody>
      </p:sp>
      <p:sp>
        <p:nvSpPr>
          <p:cNvPr id="19459" name="Rectangle 4"/>
          <p:cNvSpPr>
            <a:spLocks noGrp="1" noChangeArrowheads="1"/>
          </p:cNvSpPr>
          <p:nvPr>
            <p:ph type="body" sz="half" idx="2"/>
          </p:nvPr>
        </p:nvSpPr>
        <p:spPr>
          <a:xfrm>
            <a:off x="4221163" y="1773238"/>
            <a:ext cx="4073525" cy="4032250"/>
          </a:xfrm>
        </p:spPr>
        <p:txBody>
          <a:bodyPr/>
          <a:lstStyle/>
          <a:p>
            <a:pPr>
              <a:lnSpc>
                <a:spcPct val="90000"/>
              </a:lnSpc>
              <a:spcBef>
                <a:spcPct val="10000"/>
              </a:spcBef>
              <a:buFontTx/>
              <a:buNone/>
            </a:pPr>
            <a:r>
              <a:rPr lang="en-GB" sz="2400" b="1" smtClean="0">
                <a:solidFill>
                  <a:srgbClr val="669900"/>
                </a:solidFill>
              </a:rPr>
              <a:t>Operation</a:t>
            </a:r>
          </a:p>
          <a:p>
            <a:pPr>
              <a:lnSpc>
                <a:spcPct val="90000"/>
              </a:lnSpc>
              <a:spcBef>
                <a:spcPct val="10000"/>
              </a:spcBef>
            </a:pPr>
            <a:r>
              <a:rPr lang="en-GB" sz="2400" smtClean="0"/>
              <a:t>Assess any H&amp;S risks</a:t>
            </a:r>
          </a:p>
          <a:p>
            <a:pPr>
              <a:lnSpc>
                <a:spcPct val="90000"/>
              </a:lnSpc>
              <a:spcBef>
                <a:spcPct val="10000"/>
              </a:spcBef>
            </a:pPr>
            <a:r>
              <a:rPr lang="en-GB" sz="2400" smtClean="0"/>
              <a:t>Maintenance - landscape tasks</a:t>
            </a:r>
          </a:p>
          <a:p>
            <a:pPr>
              <a:lnSpc>
                <a:spcPct val="90000"/>
              </a:lnSpc>
              <a:spcBef>
                <a:spcPct val="10000"/>
              </a:spcBef>
            </a:pPr>
            <a:r>
              <a:rPr lang="en-GB" sz="2400" smtClean="0"/>
              <a:t>Simple checklist of tasks</a:t>
            </a:r>
          </a:p>
          <a:p>
            <a:pPr>
              <a:lnSpc>
                <a:spcPct val="90000"/>
              </a:lnSpc>
              <a:spcBef>
                <a:spcPct val="10000"/>
              </a:spcBef>
            </a:pPr>
            <a:r>
              <a:rPr lang="en-GB" sz="2400" smtClean="0"/>
              <a:t>Multiple adoption:</a:t>
            </a:r>
          </a:p>
          <a:p>
            <a:pPr lvl="1">
              <a:lnSpc>
                <a:spcPct val="90000"/>
              </a:lnSpc>
              <a:spcBef>
                <a:spcPct val="10000"/>
              </a:spcBef>
            </a:pPr>
            <a:r>
              <a:rPr lang="en-GB" sz="2000" smtClean="0"/>
              <a:t>Cambridge Housing Society – site care</a:t>
            </a:r>
          </a:p>
          <a:p>
            <a:pPr lvl="1">
              <a:lnSpc>
                <a:spcPct val="90000"/>
              </a:lnSpc>
              <a:spcBef>
                <a:spcPct val="10000"/>
              </a:spcBef>
            </a:pPr>
            <a:r>
              <a:rPr lang="en-GB" sz="2000" smtClean="0"/>
              <a:t>Wildlife trust – off-site care</a:t>
            </a:r>
          </a:p>
          <a:p>
            <a:pPr lvl="1">
              <a:lnSpc>
                <a:spcPct val="90000"/>
              </a:lnSpc>
              <a:spcBef>
                <a:spcPct val="10000"/>
              </a:spcBef>
            </a:pPr>
            <a:r>
              <a:rPr lang="en-GB" sz="2000" smtClean="0"/>
              <a:t>County council – permeable paving</a:t>
            </a:r>
            <a:endParaRPr lang="en-US" sz="2000" smtClean="0"/>
          </a:p>
        </p:txBody>
      </p:sp>
      <p:sp>
        <p:nvSpPr>
          <p:cNvPr id="19460" name="Rectangle 6"/>
          <p:cNvSpPr>
            <a:spLocks noGrp="1" noChangeArrowheads="1"/>
          </p:cNvSpPr>
          <p:nvPr>
            <p:ph type="title"/>
          </p:nvPr>
        </p:nvSpPr>
        <p:spPr/>
        <p:txBody>
          <a:bodyPr/>
          <a:lstStyle/>
          <a:p>
            <a:r>
              <a:rPr lang="en-GB" smtClean="0"/>
              <a:t>Construction and operation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1"/>
          </p:nvPr>
        </p:nvSpPr>
        <p:spPr>
          <a:xfrm>
            <a:off x="280988" y="1916113"/>
            <a:ext cx="5554662" cy="4465637"/>
          </a:xfrm>
        </p:spPr>
        <p:txBody>
          <a:bodyPr/>
          <a:lstStyle/>
          <a:p>
            <a:r>
              <a:rPr lang="en-GB" sz="2400" smtClean="0"/>
              <a:t>SuDS philosophy is suitable for any development.</a:t>
            </a:r>
          </a:p>
          <a:p>
            <a:r>
              <a:rPr lang="en-GB" sz="2400" smtClean="0"/>
              <a:t>Early planning discussions are essential.</a:t>
            </a:r>
          </a:p>
          <a:p>
            <a:pPr lvl="1"/>
            <a:r>
              <a:rPr lang="en-GB" sz="2000" smtClean="0"/>
              <a:t>Setting/agreeing the design criteria</a:t>
            </a:r>
          </a:p>
          <a:p>
            <a:pPr lvl="1"/>
            <a:r>
              <a:rPr lang="en-GB" sz="2000" smtClean="0"/>
              <a:t>Consider/agree adoption mechanisms</a:t>
            </a:r>
          </a:p>
          <a:p>
            <a:r>
              <a:rPr lang="en-GB" sz="2400" smtClean="0"/>
              <a:t>SuDS design is interdisciplinary.</a:t>
            </a:r>
          </a:p>
          <a:p>
            <a:r>
              <a:rPr lang="en-GB" sz="2400" smtClean="0"/>
              <a:t>Well designed SuDS can be cheaper than traditional drainage.</a:t>
            </a:r>
          </a:p>
          <a:p>
            <a:r>
              <a:rPr lang="en-GB" sz="2400" smtClean="0"/>
              <a:t>Keep it simple.</a:t>
            </a:r>
          </a:p>
          <a:p>
            <a:endParaRPr lang="en-US" sz="2400" smtClean="0"/>
          </a:p>
        </p:txBody>
      </p:sp>
      <p:graphicFrame>
        <p:nvGraphicFramePr>
          <p:cNvPr id="20483" name="Object 4"/>
          <p:cNvGraphicFramePr>
            <a:graphicFrameLocks noChangeAspect="1"/>
          </p:cNvGraphicFramePr>
          <p:nvPr>
            <p:ph sz="half" idx="2"/>
          </p:nvPr>
        </p:nvGraphicFramePr>
        <p:xfrm>
          <a:off x="6335713" y="1989138"/>
          <a:ext cx="2427287" cy="3600450"/>
        </p:xfrm>
        <a:graphic>
          <a:graphicData uri="http://schemas.openxmlformats.org/presentationml/2006/ole">
            <mc:AlternateContent xmlns:mc="http://schemas.openxmlformats.org/markup-compatibility/2006">
              <mc:Choice xmlns:v="urn:schemas-microsoft-com:vml" Requires="v">
                <p:oleObj spid="_x0000_s20485" name="Document" r:id="rId4" imgW="6182345" imgH="8468084" progId="Word.Document.8">
                  <p:embed/>
                </p:oleObj>
              </mc:Choice>
              <mc:Fallback>
                <p:oleObj name="Document" r:id="rId4" imgW="6182345" imgH="8468084"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713" y="1989138"/>
                        <a:ext cx="242728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Rectangle 5"/>
          <p:cNvSpPr>
            <a:spLocks noGrp="1" noChangeArrowheads="1"/>
          </p:cNvSpPr>
          <p:nvPr>
            <p:ph type="title"/>
          </p:nvPr>
        </p:nvSpPr>
        <p:spPr/>
        <p:txBody>
          <a:bodyPr/>
          <a:lstStyle/>
          <a:p>
            <a:r>
              <a:rPr lang="en-GB" smtClean="0"/>
              <a:t>Lessons learnt from Lamb Drove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80988" y="1916113"/>
            <a:ext cx="5886450" cy="3960812"/>
          </a:xfrm>
        </p:spPr>
        <p:txBody>
          <a:bodyPr/>
          <a:lstStyle/>
          <a:p>
            <a:r>
              <a:rPr lang="en-GB" sz="2400" smtClean="0"/>
              <a:t>Adoption and ownership – who does what?</a:t>
            </a:r>
          </a:p>
          <a:p>
            <a:r>
              <a:rPr lang="en-GB" sz="2400" smtClean="0"/>
              <a:t>What about existing problems</a:t>
            </a:r>
          </a:p>
          <a:p>
            <a:pPr lvl="1"/>
            <a:r>
              <a:rPr lang="en-GB" sz="2000" smtClean="0"/>
              <a:t>Urban creep</a:t>
            </a:r>
          </a:p>
          <a:p>
            <a:pPr lvl="1"/>
            <a:r>
              <a:rPr lang="en-GB" sz="2000" smtClean="0"/>
              <a:t>Retrofitting surface water management</a:t>
            </a:r>
          </a:p>
          <a:p>
            <a:r>
              <a:rPr lang="en-GB" sz="2400" smtClean="0"/>
              <a:t>Linkages with spatial planning (surface water management plans)</a:t>
            </a:r>
          </a:p>
          <a:p>
            <a:r>
              <a:rPr lang="en-GB" sz="2400" smtClean="0"/>
              <a:t>Delivering those </a:t>
            </a:r>
            <a:r>
              <a:rPr lang="en-GB" sz="2400" b="1" smtClean="0">
                <a:solidFill>
                  <a:srgbClr val="669900"/>
                </a:solidFill>
              </a:rPr>
              <a:t>multiple objectives</a:t>
            </a:r>
          </a:p>
        </p:txBody>
      </p:sp>
      <p:pic>
        <p:nvPicPr>
          <p:cNvPr id="21507" name="Picture 4" descr="Warning-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16113"/>
            <a:ext cx="24161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Grp="1" noChangeArrowheads="1"/>
          </p:cNvSpPr>
          <p:nvPr>
            <p:ph type="title"/>
          </p:nvPr>
        </p:nvSpPr>
        <p:spPr/>
        <p:txBody>
          <a:bodyPr/>
          <a:lstStyle/>
          <a:p>
            <a:r>
              <a:rPr lang="en-GB" smtClean="0"/>
              <a:t>Possible challenges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smtClean="0"/>
              <a:t>Outline of presentation</a:t>
            </a:r>
          </a:p>
        </p:txBody>
      </p:sp>
      <p:sp>
        <p:nvSpPr>
          <p:cNvPr id="4099" name="Rectangle 3"/>
          <p:cNvSpPr>
            <a:spLocks noGrp="1" noChangeArrowheads="1"/>
          </p:cNvSpPr>
          <p:nvPr>
            <p:ph type="body" idx="1"/>
          </p:nvPr>
        </p:nvSpPr>
        <p:spPr/>
        <p:txBody>
          <a:bodyPr/>
          <a:lstStyle/>
          <a:p>
            <a:r>
              <a:rPr lang="en-GB" smtClean="0"/>
              <a:t>Challenges of existing drainage</a:t>
            </a:r>
          </a:p>
          <a:p>
            <a:r>
              <a:rPr lang="en-GB" smtClean="0"/>
              <a:t>Drivers for SuDS</a:t>
            </a:r>
          </a:p>
          <a:p>
            <a:r>
              <a:rPr lang="en-GB" smtClean="0"/>
              <a:t>SuDS philosophy and principles</a:t>
            </a:r>
          </a:p>
          <a:p>
            <a:r>
              <a:rPr lang="en-GB" smtClean="0"/>
              <a:t>Benefits of SuDS</a:t>
            </a:r>
          </a:p>
          <a:p>
            <a:r>
              <a:rPr lang="en-GB" smtClean="0"/>
              <a:t>Examples of SuDS</a:t>
            </a:r>
          </a:p>
          <a:p>
            <a:r>
              <a:rPr lang="en-GB" smtClean="0"/>
              <a:t>Challenges of SuDS</a:t>
            </a:r>
          </a:p>
          <a:p>
            <a:r>
              <a:rPr lang="en-GB" smtClean="0"/>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GB" smtClean="0"/>
              <a:t>Summary</a:t>
            </a:r>
          </a:p>
        </p:txBody>
      </p:sp>
      <p:sp>
        <p:nvSpPr>
          <p:cNvPr id="22531" name="Rectangle 3"/>
          <p:cNvSpPr>
            <a:spLocks noGrp="1" noChangeArrowheads="1"/>
          </p:cNvSpPr>
          <p:nvPr>
            <p:ph type="body" idx="4294967295"/>
          </p:nvPr>
        </p:nvSpPr>
        <p:spPr/>
        <p:txBody>
          <a:bodyPr/>
          <a:lstStyle/>
          <a:p>
            <a:pPr marL="360363" indent="-360363" eaLnBrk="1" hangingPunct="1"/>
            <a:r>
              <a:rPr lang="en-GB" smtClean="0"/>
              <a:t>Many different components available to develop SuDS for a site.</a:t>
            </a:r>
          </a:p>
          <a:p>
            <a:pPr marL="360363" indent="-360363" eaLnBrk="1" hangingPunct="1"/>
            <a:r>
              <a:rPr lang="en-GB" smtClean="0"/>
              <a:t>SuDS are a flexible drainage concept that can be used on any site.</a:t>
            </a:r>
          </a:p>
          <a:p>
            <a:pPr marL="360363" indent="-360363" eaLnBrk="1" hangingPunct="1"/>
            <a:r>
              <a:rPr lang="en-GB" smtClean="0"/>
              <a:t>Specific constraints may preclude the use of some but not all components.</a:t>
            </a:r>
          </a:p>
          <a:p>
            <a:pPr marL="360363" indent="-360363" eaLnBrk="1" hangingPunct="1"/>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mtClean="0"/>
              <a:t>Sources of information</a:t>
            </a:r>
          </a:p>
        </p:txBody>
      </p:sp>
      <p:sp>
        <p:nvSpPr>
          <p:cNvPr id="23555" name="Rectangle 4"/>
          <p:cNvSpPr>
            <a:spLocks noGrp="1" noChangeArrowheads="1"/>
          </p:cNvSpPr>
          <p:nvPr>
            <p:ph type="body" idx="1"/>
          </p:nvPr>
        </p:nvSpPr>
        <p:spPr>
          <a:xfrm>
            <a:off x="455613" y="1844675"/>
            <a:ext cx="8870950" cy="3816350"/>
          </a:xfrm>
          <a:noFill/>
        </p:spPr>
        <p:txBody>
          <a:bodyPr/>
          <a:lstStyle/>
          <a:p>
            <a:pPr marL="360363" indent="-360363">
              <a:lnSpc>
                <a:spcPct val="150000"/>
              </a:lnSpc>
              <a:tabLst>
                <a:tab pos="1524000" algn="l"/>
                <a:tab pos="2057400" algn="l"/>
              </a:tabLst>
            </a:pPr>
            <a:r>
              <a:rPr lang="en-GB" b="1" smtClean="0"/>
              <a:t>CIRIA:</a:t>
            </a:r>
            <a:r>
              <a:rPr lang="en-GB" smtClean="0"/>
              <a:t> www.ciria.org/suds</a:t>
            </a:r>
          </a:p>
          <a:p>
            <a:pPr marL="360363" indent="-360363">
              <a:lnSpc>
                <a:spcPct val="150000"/>
              </a:lnSpc>
              <a:tabLst>
                <a:tab pos="1524000" algn="l"/>
                <a:tab pos="2057400" algn="l"/>
              </a:tabLst>
            </a:pPr>
            <a:r>
              <a:rPr lang="en-GB" b="1" smtClean="0"/>
              <a:t>LANDF</a:t>
            </a:r>
            <a:r>
              <a:rPr lang="en-GB" b="1" smtClean="0">
                <a:sym typeface="Wingdings" pitchFamily="2" charset="2"/>
              </a:rPr>
              <a:t></a:t>
            </a:r>
            <a:r>
              <a:rPr lang="en-GB" b="1" smtClean="0"/>
              <a:t>RM:</a:t>
            </a:r>
            <a:r>
              <a:rPr lang="en-GB" smtClean="0"/>
              <a:t> www.ciria.org/landform</a:t>
            </a:r>
          </a:p>
          <a:p>
            <a:pPr marL="360363" indent="-360363">
              <a:lnSpc>
                <a:spcPct val="150000"/>
              </a:lnSpc>
              <a:tabLst>
                <a:tab pos="1524000" algn="l"/>
                <a:tab pos="2057400" algn="l"/>
              </a:tabLst>
            </a:pPr>
            <a:r>
              <a:rPr lang="en-GB" b="1" smtClean="0"/>
              <a:t>EA:</a:t>
            </a:r>
            <a:r>
              <a:rPr lang="en-GB" smtClean="0"/>
              <a:t> www.environment-agency.gov.uk/suds</a:t>
            </a:r>
          </a:p>
          <a:p>
            <a:pPr marL="360363" indent="-360363">
              <a:lnSpc>
                <a:spcPct val="150000"/>
              </a:lnSpc>
              <a:tabLst>
                <a:tab pos="1524000" algn="l"/>
                <a:tab pos="2057400" algn="l"/>
              </a:tabLst>
            </a:pPr>
            <a:r>
              <a:rPr lang="en-GB" b="1" smtClean="0"/>
              <a:t>SEPA:</a:t>
            </a:r>
            <a:r>
              <a:rPr lang="en-GB" smtClean="0"/>
              <a:t> www.sepa.org.uk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Challenges of existing drainage</a:t>
            </a:r>
          </a:p>
        </p:txBody>
      </p:sp>
      <p:sp>
        <p:nvSpPr>
          <p:cNvPr id="5123" name="Rectangle 3"/>
          <p:cNvSpPr>
            <a:spLocks noGrp="1" noChangeArrowheads="1"/>
          </p:cNvSpPr>
          <p:nvPr>
            <p:ph type="body" idx="1"/>
          </p:nvPr>
        </p:nvSpPr>
        <p:spPr>
          <a:xfrm>
            <a:off x="457200" y="1600200"/>
            <a:ext cx="4729163" cy="4525963"/>
          </a:xfrm>
          <a:noFill/>
        </p:spPr>
        <p:txBody>
          <a:bodyPr/>
          <a:lstStyle/>
          <a:p>
            <a:r>
              <a:rPr lang="en-GB" sz="2800" smtClean="0"/>
              <a:t>Flooding</a:t>
            </a:r>
          </a:p>
          <a:p>
            <a:pPr lvl="1"/>
            <a:r>
              <a:rPr lang="en-GB" sz="2400" smtClean="0"/>
              <a:t>Too much runoff from developments into watercourses</a:t>
            </a:r>
          </a:p>
          <a:p>
            <a:pPr lvl="1"/>
            <a:r>
              <a:rPr lang="en-GB" sz="2400" smtClean="0"/>
              <a:t>Runoff drains too quickly into watercourses</a:t>
            </a:r>
          </a:p>
          <a:p>
            <a:r>
              <a:rPr lang="en-GB" sz="2800" smtClean="0"/>
              <a:t>Environmental</a:t>
            </a:r>
          </a:p>
          <a:p>
            <a:pPr lvl="1"/>
            <a:r>
              <a:rPr lang="en-GB" sz="2400" smtClean="0"/>
              <a:t>Runoff is polluted</a:t>
            </a:r>
          </a:p>
          <a:p>
            <a:pPr lvl="1"/>
            <a:r>
              <a:rPr lang="en-GB" sz="2400" smtClean="0"/>
              <a:t>Does not enhance biodiversity or green space</a:t>
            </a:r>
          </a:p>
        </p:txBody>
      </p:sp>
      <p:pic>
        <p:nvPicPr>
          <p:cNvPr id="5124" name="Picture 4" descr="IMG_04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48413" y="1771650"/>
            <a:ext cx="2319337" cy="3781425"/>
          </a:xfrm>
          <a:prstGeom prst="rect">
            <a:avLst/>
          </a:prstGeom>
          <a:noFill/>
          <a:ln w="31750">
            <a:solidFill>
              <a:srgbClr val="66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1" name="Group 3"/>
          <p:cNvGrpSpPr>
            <a:grpSpLocks/>
          </p:cNvGrpSpPr>
          <p:nvPr/>
        </p:nvGrpSpPr>
        <p:grpSpPr bwMode="auto">
          <a:xfrm>
            <a:off x="2444750" y="1649413"/>
            <a:ext cx="5424488" cy="3790950"/>
            <a:chOff x="1044" y="1068"/>
            <a:chExt cx="3702" cy="2388"/>
          </a:xfrm>
        </p:grpSpPr>
        <p:grpSp>
          <p:nvGrpSpPr>
            <p:cNvPr id="6166" name="Group 4"/>
            <p:cNvGrpSpPr>
              <a:grpSpLocks/>
            </p:cNvGrpSpPr>
            <p:nvPr/>
          </p:nvGrpSpPr>
          <p:grpSpPr bwMode="auto">
            <a:xfrm>
              <a:off x="1044" y="1068"/>
              <a:ext cx="3702" cy="2388"/>
              <a:chOff x="1044" y="1068"/>
              <a:chExt cx="3702" cy="2388"/>
            </a:xfrm>
          </p:grpSpPr>
          <p:sp>
            <p:nvSpPr>
              <p:cNvPr id="6168" name="Freeform 5"/>
              <p:cNvSpPr>
                <a:spLocks/>
              </p:cNvSpPr>
              <p:nvPr/>
            </p:nvSpPr>
            <p:spPr bwMode="auto">
              <a:xfrm>
                <a:off x="1044" y="2196"/>
                <a:ext cx="3696" cy="1260"/>
              </a:xfrm>
              <a:custGeom>
                <a:avLst/>
                <a:gdLst>
                  <a:gd name="T0" fmla="*/ 0 w 3696"/>
                  <a:gd name="T1" fmla="*/ 1260 h 1260"/>
                  <a:gd name="T2" fmla="*/ 2448 w 3696"/>
                  <a:gd name="T3" fmla="*/ 1260 h 1260"/>
                  <a:gd name="T4" fmla="*/ 3696 w 3696"/>
                  <a:gd name="T5" fmla="*/ 204 h 1260"/>
                  <a:gd name="T6" fmla="*/ 3696 w 3696"/>
                  <a:gd name="T7" fmla="*/ 0 h 1260"/>
                  <a:gd name="T8" fmla="*/ 1304 w 3696"/>
                  <a:gd name="T9" fmla="*/ 60 h 1260"/>
                  <a:gd name="T10" fmla="*/ 0 w 3696"/>
                  <a:gd name="T11" fmla="*/ 1068 h 1260"/>
                  <a:gd name="T12" fmla="*/ 0 w 3696"/>
                  <a:gd name="T13" fmla="*/ 1260 h 12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6" h="1260">
                    <a:moveTo>
                      <a:pt x="0" y="1260"/>
                    </a:moveTo>
                    <a:lnTo>
                      <a:pt x="2448" y="1260"/>
                    </a:lnTo>
                    <a:lnTo>
                      <a:pt x="3696" y="204"/>
                    </a:lnTo>
                    <a:lnTo>
                      <a:pt x="3696" y="0"/>
                    </a:lnTo>
                    <a:lnTo>
                      <a:pt x="1304" y="60"/>
                    </a:lnTo>
                    <a:lnTo>
                      <a:pt x="0" y="1068"/>
                    </a:lnTo>
                    <a:lnTo>
                      <a:pt x="0" y="1260"/>
                    </a:lnTo>
                    <a:close/>
                  </a:path>
                </a:pathLst>
              </a:custGeom>
              <a:gradFill rotWithShape="0">
                <a:gsLst>
                  <a:gs pos="0">
                    <a:srgbClr val="7D7D5D"/>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9" name="Freeform 6"/>
              <p:cNvSpPr>
                <a:spLocks/>
              </p:cNvSpPr>
              <p:nvPr/>
            </p:nvSpPr>
            <p:spPr bwMode="auto">
              <a:xfrm>
                <a:off x="1044" y="2028"/>
                <a:ext cx="3696" cy="1236"/>
              </a:xfrm>
              <a:custGeom>
                <a:avLst/>
                <a:gdLst>
                  <a:gd name="T0" fmla="*/ 0 w 3696"/>
                  <a:gd name="T1" fmla="*/ 1236 h 1236"/>
                  <a:gd name="T2" fmla="*/ 2464 w 3696"/>
                  <a:gd name="T3" fmla="*/ 1236 h 1236"/>
                  <a:gd name="T4" fmla="*/ 3696 w 3696"/>
                  <a:gd name="T5" fmla="*/ 180 h 1236"/>
                  <a:gd name="T6" fmla="*/ 3696 w 3696"/>
                  <a:gd name="T7" fmla="*/ 0 h 1236"/>
                  <a:gd name="T8" fmla="*/ 3336 w 3696"/>
                  <a:gd name="T9" fmla="*/ 54 h 1236"/>
                  <a:gd name="T10" fmla="*/ 2592 w 3696"/>
                  <a:gd name="T11" fmla="*/ 84 h 1236"/>
                  <a:gd name="T12" fmla="*/ 1304 w 3696"/>
                  <a:gd name="T13" fmla="*/ 36 h 1236"/>
                  <a:gd name="T14" fmla="*/ 666 w 3696"/>
                  <a:gd name="T15" fmla="*/ 600 h 1236"/>
                  <a:gd name="T16" fmla="*/ 0 w 3696"/>
                  <a:gd name="T17" fmla="*/ 1044 h 1236"/>
                  <a:gd name="T18" fmla="*/ 0 w 3696"/>
                  <a:gd name="T19" fmla="*/ 1236 h 1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96" h="1236">
                    <a:moveTo>
                      <a:pt x="0" y="1236"/>
                    </a:moveTo>
                    <a:lnTo>
                      <a:pt x="2464" y="1236"/>
                    </a:lnTo>
                    <a:lnTo>
                      <a:pt x="3696" y="180"/>
                    </a:lnTo>
                    <a:lnTo>
                      <a:pt x="3696" y="0"/>
                    </a:lnTo>
                    <a:lnTo>
                      <a:pt x="3336" y="54"/>
                    </a:lnTo>
                    <a:lnTo>
                      <a:pt x="2592" y="84"/>
                    </a:lnTo>
                    <a:lnTo>
                      <a:pt x="1304" y="36"/>
                    </a:lnTo>
                    <a:lnTo>
                      <a:pt x="666" y="600"/>
                    </a:lnTo>
                    <a:lnTo>
                      <a:pt x="0" y="1044"/>
                    </a:lnTo>
                    <a:lnTo>
                      <a:pt x="0" y="1236"/>
                    </a:lnTo>
                    <a:close/>
                  </a:path>
                </a:pathLst>
              </a:custGeom>
              <a:gradFill rotWithShape="0">
                <a:gsLst>
                  <a:gs pos="0">
                    <a:srgbClr val="996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Freeform 7"/>
              <p:cNvSpPr>
                <a:spLocks/>
              </p:cNvSpPr>
              <p:nvPr/>
            </p:nvSpPr>
            <p:spPr bwMode="auto">
              <a:xfrm>
                <a:off x="1044" y="2004"/>
                <a:ext cx="3702" cy="1104"/>
              </a:xfrm>
              <a:custGeom>
                <a:avLst/>
                <a:gdLst>
                  <a:gd name="T0" fmla="*/ 1276 w 3702"/>
                  <a:gd name="T1" fmla="*/ 44 h 1104"/>
                  <a:gd name="T2" fmla="*/ 1008 w 3702"/>
                  <a:gd name="T3" fmla="*/ 300 h 1104"/>
                  <a:gd name="T4" fmla="*/ 774 w 3702"/>
                  <a:gd name="T5" fmla="*/ 456 h 1104"/>
                  <a:gd name="T6" fmla="*/ 612 w 3702"/>
                  <a:gd name="T7" fmla="*/ 612 h 1104"/>
                  <a:gd name="T8" fmla="*/ 312 w 3702"/>
                  <a:gd name="T9" fmla="*/ 792 h 1104"/>
                  <a:gd name="T10" fmla="*/ 0 w 3702"/>
                  <a:gd name="T11" fmla="*/ 1080 h 1104"/>
                  <a:gd name="T12" fmla="*/ 336 w 3702"/>
                  <a:gd name="T13" fmla="*/ 1044 h 1104"/>
                  <a:gd name="T14" fmla="*/ 816 w 3702"/>
                  <a:gd name="T15" fmla="*/ 1104 h 1104"/>
                  <a:gd name="T16" fmla="*/ 1392 w 3702"/>
                  <a:gd name="T17" fmla="*/ 1056 h 1104"/>
                  <a:gd name="T18" fmla="*/ 1824 w 3702"/>
                  <a:gd name="T19" fmla="*/ 1020 h 1104"/>
                  <a:gd name="T20" fmla="*/ 2440 w 3702"/>
                  <a:gd name="T21" fmla="*/ 1082 h 1104"/>
                  <a:gd name="T22" fmla="*/ 2724 w 3702"/>
                  <a:gd name="T23" fmla="*/ 804 h 1104"/>
                  <a:gd name="T24" fmla="*/ 2976 w 3702"/>
                  <a:gd name="T25" fmla="*/ 636 h 1104"/>
                  <a:gd name="T26" fmla="*/ 3216 w 3702"/>
                  <a:gd name="T27" fmla="*/ 420 h 1104"/>
                  <a:gd name="T28" fmla="*/ 3480 w 3702"/>
                  <a:gd name="T29" fmla="*/ 252 h 1104"/>
                  <a:gd name="T30" fmla="*/ 3702 w 3702"/>
                  <a:gd name="T31" fmla="*/ 24 h 1104"/>
                  <a:gd name="T32" fmla="*/ 3000 w 3702"/>
                  <a:gd name="T33" fmla="*/ 0 h 1104"/>
                  <a:gd name="T34" fmla="*/ 2604 w 3702"/>
                  <a:gd name="T35" fmla="*/ 60 h 1104"/>
                  <a:gd name="T36" fmla="*/ 1872 w 3702"/>
                  <a:gd name="T37" fmla="*/ 12 h 1104"/>
                  <a:gd name="T38" fmla="*/ 1276 w 3702"/>
                  <a:gd name="T39" fmla="*/ 44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02" h="1104">
                    <a:moveTo>
                      <a:pt x="1276" y="44"/>
                    </a:moveTo>
                    <a:lnTo>
                      <a:pt x="1008" y="300"/>
                    </a:lnTo>
                    <a:lnTo>
                      <a:pt x="774" y="456"/>
                    </a:lnTo>
                    <a:lnTo>
                      <a:pt x="612" y="612"/>
                    </a:lnTo>
                    <a:lnTo>
                      <a:pt x="312" y="792"/>
                    </a:lnTo>
                    <a:lnTo>
                      <a:pt x="0" y="1080"/>
                    </a:lnTo>
                    <a:lnTo>
                      <a:pt x="336" y="1044"/>
                    </a:lnTo>
                    <a:lnTo>
                      <a:pt x="816" y="1104"/>
                    </a:lnTo>
                    <a:lnTo>
                      <a:pt x="1392" y="1056"/>
                    </a:lnTo>
                    <a:lnTo>
                      <a:pt x="1824" y="1020"/>
                    </a:lnTo>
                    <a:lnTo>
                      <a:pt x="2440" y="1082"/>
                    </a:lnTo>
                    <a:lnTo>
                      <a:pt x="2724" y="804"/>
                    </a:lnTo>
                    <a:lnTo>
                      <a:pt x="2976" y="636"/>
                    </a:lnTo>
                    <a:lnTo>
                      <a:pt x="3216" y="420"/>
                    </a:lnTo>
                    <a:lnTo>
                      <a:pt x="3480" y="252"/>
                    </a:lnTo>
                    <a:lnTo>
                      <a:pt x="3702" y="24"/>
                    </a:lnTo>
                    <a:lnTo>
                      <a:pt x="3000" y="0"/>
                    </a:lnTo>
                    <a:lnTo>
                      <a:pt x="2604" y="60"/>
                    </a:lnTo>
                    <a:lnTo>
                      <a:pt x="1872" y="12"/>
                    </a:lnTo>
                    <a:lnTo>
                      <a:pt x="1276" y="44"/>
                    </a:lnTo>
                    <a:close/>
                  </a:path>
                </a:pathLst>
              </a:custGeom>
              <a:gradFill rotWithShape="0">
                <a:gsLst>
                  <a:gs pos="0">
                    <a:srgbClr val="89CA03"/>
                  </a:gs>
                  <a:gs pos="100000">
                    <a:srgbClr val="3F5D01"/>
                  </a:gs>
                </a:gsLst>
                <a:lin ang="5400000" scaled="1"/>
              </a:gradFill>
              <a:ln w="9525">
                <a:solidFill>
                  <a:schemeClr val="tx1"/>
                </a:solidFill>
                <a:round/>
                <a:headEnd/>
                <a:tailEnd/>
              </a:ln>
            </p:spPr>
            <p:txBody>
              <a:bodyPr/>
              <a:lstStyle/>
              <a:p>
                <a:endParaRPr lang="en-GB"/>
              </a:p>
            </p:txBody>
          </p:sp>
          <p:grpSp>
            <p:nvGrpSpPr>
              <p:cNvPr id="6171" name="Group 8"/>
              <p:cNvGrpSpPr>
                <a:grpSpLocks/>
              </p:cNvGrpSpPr>
              <p:nvPr/>
            </p:nvGrpSpPr>
            <p:grpSpPr bwMode="auto">
              <a:xfrm>
                <a:off x="2574" y="2246"/>
                <a:ext cx="274" cy="283"/>
                <a:chOff x="4074" y="2294"/>
                <a:chExt cx="274" cy="283"/>
              </a:xfrm>
            </p:grpSpPr>
            <p:sp>
              <p:nvSpPr>
                <p:cNvPr id="6186" name="Freeform 9"/>
                <p:cNvSpPr>
                  <a:spLocks/>
                </p:cNvSpPr>
                <p:nvPr/>
              </p:nvSpPr>
              <p:spPr bwMode="auto">
                <a:xfrm flipH="1">
                  <a:off x="4074" y="2294"/>
                  <a:ext cx="274" cy="192"/>
                </a:xfrm>
                <a:custGeom>
                  <a:avLst/>
                  <a:gdLst>
                    <a:gd name="T0" fmla="*/ 82 w 226"/>
                    <a:gd name="T1" fmla="*/ 192 h 142"/>
                    <a:gd name="T2" fmla="*/ 48 w 226"/>
                    <a:gd name="T3" fmla="*/ 178 h 142"/>
                    <a:gd name="T4" fmla="*/ 12 w 226"/>
                    <a:gd name="T5" fmla="*/ 162 h 142"/>
                    <a:gd name="T6" fmla="*/ 12 w 226"/>
                    <a:gd name="T7" fmla="*/ 135 h 142"/>
                    <a:gd name="T8" fmla="*/ 15 w 226"/>
                    <a:gd name="T9" fmla="*/ 92 h 142"/>
                    <a:gd name="T10" fmla="*/ 0 w 226"/>
                    <a:gd name="T11" fmla="*/ 46 h 142"/>
                    <a:gd name="T12" fmla="*/ 19 w 226"/>
                    <a:gd name="T13" fmla="*/ 24 h 142"/>
                    <a:gd name="T14" fmla="*/ 61 w 226"/>
                    <a:gd name="T15" fmla="*/ 3 h 142"/>
                    <a:gd name="T16" fmla="*/ 85 w 226"/>
                    <a:gd name="T17" fmla="*/ 35 h 142"/>
                    <a:gd name="T18" fmla="*/ 85 w 226"/>
                    <a:gd name="T19" fmla="*/ 68 h 142"/>
                    <a:gd name="T20" fmla="*/ 92 w 226"/>
                    <a:gd name="T21" fmla="*/ 24 h 142"/>
                    <a:gd name="T22" fmla="*/ 119 w 226"/>
                    <a:gd name="T23" fmla="*/ 0 h 142"/>
                    <a:gd name="T24" fmla="*/ 145 w 226"/>
                    <a:gd name="T25" fmla="*/ 3 h 142"/>
                    <a:gd name="T26" fmla="*/ 184 w 226"/>
                    <a:gd name="T27" fmla="*/ 38 h 142"/>
                    <a:gd name="T28" fmla="*/ 211 w 226"/>
                    <a:gd name="T29" fmla="*/ 46 h 142"/>
                    <a:gd name="T30" fmla="*/ 255 w 226"/>
                    <a:gd name="T31" fmla="*/ 84 h 142"/>
                    <a:gd name="T32" fmla="*/ 274 w 226"/>
                    <a:gd name="T33" fmla="*/ 116 h 142"/>
                    <a:gd name="T34" fmla="*/ 245 w 226"/>
                    <a:gd name="T35" fmla="*/ 154 h 142"/>
                    <a:gd name="T36" fmla="*/ 221 w 226"/>
                    <a:gd name="T37" fmla="*/ 187 h 142"/>
                    <a:gd name="T38" fmla="*/ 189 w 226"/>
                    <a:gd name="T39" fmla="*/ 187 h 142"/>
                    <a:gd name="T40" fmla="*/ 170 w 226"/>
                    <a:gd name="T41" fmla="*/ 178 h 142"/>
                    <a:gd name="T42" fmla="*/ 141 w 226"/>
                    <a:gd name="T43" fmla="*/ 187 h 142"/>
                    <a:gd name="T44" fmla="*/ 82 w 226"/>
                    <a:gd name="T45" fmla="*/ 19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7" name="Freeform 10"/>
                <p:cNvSpPr>
                  <a:spLocks/>
                </p:cNvSpPr>
                <p:nvPr/>
              </p:nvSpPr>
              <p:spPr bwMode="auto">
                <a:xfrm>
                  <a:off x="4125" y="2421"/>
                  <a:ext cx="142" cy="156"/>
                </a:xfrm>
                <a:custGeom>
                  <a:avLst/>
                  <a:gdLst>
                    <a:gd name="T0" fmla="*/ 58 w 117"/>
                    <a:gd name="T1" fmla="*/ 156 h 75"/>
                    <a:gd name="T2" fmla="*/ 69 w 117"/>
                    <a:gd name="T3" fmla="*/ 100 h 75"/>
                    <a:gd name="T4" fmla="*/ 98 w 117"/>
                    <a:gd name="T5" fmla="*/ 75 h 75"/>
                    <a:gd name="T6" fmla="*/ 142 w 117"/>
                    <a:gd name="T7" fmla="*/ 6 h 75"/>
                    <a:gd name="T8" fmla="*/ 98 w 117"/>
                    <a:gd name="T9" fmla="*/ 50 h 75"/>
                    <a:gd name="T10" fmla="*/ 76 w 117"/>
                    <a:gd name="T11" fmla="*/ 69 h 75"/>
                    <a:gd name="T12" fmla="*/ 87 w 117"/>
                    <a:gd name="T13" fmla="*/ 31 h 75"/>
                    <a:gd name="T14" fmla="*/ 69 w 117"/>
                    <a:gd name="T15" fmla="*/ 62 h 75"/>
                    <a:gd name="T16" fmla="*/ 25 w 117"/>
                    <a:gd name="T17" fmla="*/ 31 h 75"/>
                    <a:gd name="T18" fmla="*/ 0 w 117"/>
                    <a:gd name="T19" fmla="*/ 0 h 75"/>
                    <a:gd name="T20" fmla="*/ 25 w 117"/>
                    <a:gd name="T21" fmla="*/ 50 h 75"/>
                    <a:gd name="T22" fmla="*/ 51 w 117"/>
                    <a:gd name="T23" fmla="*/ 75 h 75"/>
                    <a:gd name="T24" fmla="*/ 53 w 117"/>
                    <a:gd name="T25" fmla="*/ 137 h 75"/>
                    <a:gd name="T26" fmla="*/ 36 w 117"/>
                    <a:gd name="T27" fmla="*/ 154 h 75"/>
                    <a:gd name="T28" fmla="*/ 58 w 117"/>
                    <a:gd name="T29" fmla="*/ 156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172" name="Freeform 11"/>
              <p:cNvSpPr>
                <a:spLocks noEditPoints="1"/>
              </p:cNvSpPr>
              <p:nvPr/>
            </p:nvSpPr>
            <p:spPr bwMode="auto">
              <a:xfrm>
                <a:off x="3828" y="1224"/>
                <a:ext cx="917" cy="1020"/>
              </a:xfrm>
              <a:custGeom>
                <a:avLst/>
                <a:gdLst>
                  <a:gd name="T0" fmla="*/ 330 w 1140"/>
                  <a:gd name="T1" fmla="*/ 39 h 1270"/>
                  <a:gd name="T2" fmla="*/ 418 w 1140"/>
                  <a:gd name="T3" fmla="*/ 0 h 1270"/>
                  <a:gd name="T4" fmla="*/ 552 w 1140"/>
                  <a:gd name="T5" fmla="*/ 9 h 1270"/>
                  <a:gd name="T6" fmla="*/ 543 w 1140"/>
                  <a:gd name="T7" fmla="*/ 39 h 1270"/>
                  <a:gd name="T8" fmla="*/ 672 w 1140"/>
                  <a:gd name="T9" fmla="*/ 71 h 1270"/>
                  <a:gd name="T10" fmla="*/ 645 w 1140"/>
                  <a:gd name="T11" fmla="*/ 88 h 1270"/>
                  <a:gd name="T12" fmla="*/ 655 w 1140"/>
                  <a:gd name="T13" fmla="*/ 102 h 1270"/>
                  <a:gd name="T14" fmla="*/ 752 w 1140"/>
                  <a:gd name="T15" fmla="*/ 146 h 1270"/>
                  <a:gd name="T16" fmla="*/ 779 w 1140"/>
                  <a:gd name="T17" fmla="*/ 173 h 1270"/>
                  <a:gd name="T18" fmla="*/ 761 w 1140"/>
                  <a:gd name="T19" fmla="*/ 195 h 1270"/>
                  <a:gd name="T20" fmla="*/ 863 w 1140"/>
                  <a:gd name="T21" fmla="*/ 252 h 1270"/>
                  <a:gd name="T22" fmla="*/ 730 w 1140"/>
                  <a:gd name="T23" fmla="*/ 306 h 1270"/>
                  <a:gd name="T24" fmla="*/ 837 w 1140"/>
                  <a:gd name="T25" fmla="*/ 364 h 1270"/>
                  <a:gd name="T26" fmla="*/ 676 w 1140"/>
                  <a:gd name="T27" fmla="*/ 394 h 1270"/>
                  <a:gd name="T28" fmla="*/ 833 w 1140"/>
                  <a:gd name="T29" fmla="*/ 443 h 1270"/>
                  <a:gd name="T30" fmla="*/ 912 w 1140"/>
                  <a:gd name="T31" fmla="*/ 466 h 1270"/>
                  <a:gd name="T32" fmla="*/ 627 w 1140"/>
                  <a:gd name="T33" fmla="*/ 496 h 1270"/>
                  <a:gd name="T34" fmla="*/ 472 w 1140"/>
                  <a:gd name="T35" fmla="*/ 830 h 1270"/>
                  <a:gd name="T36" fmla="*/ 472 w 1140"/>
                  <a:gd name="T37" fmla="*/ 1016 h 1270"/>
                  <a:gd name="T38" fmla="*/ 370 w 1140"/>
                  <a:gd name="T39" fmla="*/ 967 h 1270"/>
                  <a:gd name="T40" fmla="*/ 339 w 1140"/>
                  <a:gd name="T41" fmla="*/ 714 h 1270"/>
                  <a:gd name="T42" fmla="*/ 267 w 1140"/>
                  <a:gd name="T43" fmla="*/ 656 h 1270"/>
                  <a:gd name="T44" fmla="*/ 174 w 1140"/>
                  <a:gd name="T45" fmla="*/ 674 h 1270"/>
                  <a:gd name="T46" fmla="*/ 80 w 1140"/>
                  <a:gd name="T47" fmla="*/ 670 h 1270"/>
                  <a:gd name="T48" fmla="*/ 147 w 1140"/>
                  <a:gd name="T49" fmla="*/ 621 h 1270"/>
                  <a:gd name="T50" fmla="*/ 170 w 1140"/>
                  <a:gd name="T51" fmla="*/ 607 h 1270"/>
                  <a:gd name="T52" fmla="*/ 161 w 1140"/>
                  <a:gd name="T53" fmla="*/ 590 h 1270"/>
                  <a:gd name="T54" fmla="*/ 80 w 1140"/>
                  <a:gd name="T55" fmla="*/ 528 h 1270"/>
                  <a:gd name="T56" fmla="*/ 165 w 1140"/>
                  <a:gd name="T57" fmla="*/ 479 h 1270"/>
                  <a:gd name="T58" fmla="*/ 112 w 1140"/>
                  <a:gd name="T59" fmla="*/ 439 h 1270"/>
                  <a:gd name="T60" fmla="*/ 0 w 1140"/>
                  <a:gd name="T61" fmla="*/ 399 h 1270"/>
                  <a:gd name="T62" fmla="*/ 218 w 1140"/>
                  <a:gd name="T63" fmla="*/ 364 h 1270"/>
                  <a:gd name="T64" fmla="*/ 379 w 1140"/>
                  <a:gd name="T65" fmla="*/ 337 h 1270"/>
                  <a:gd name="T66" fmla="*/ 339 w 1140"/>
                  <a:gd name="T67" fmla="*/ 310 h 1270"/>
                  <a:gd name="T68" fmla="*/ 276 w 1140"/>
                  <a:gd name="T69" fmla="*/ 243 h 1270"/>
                  <a:gd name="T70" fmla="*/ 209 w 1140"/>
                  <a:gd name="T71" fmla="*/ 213 h 1270"/>
                  <a:gd name="T72" fmla="*/ 228 w 1140"/>
                  <a:gd name="T73" fmla="*/ 169 h 1270"/>
                  <a:gd name="T74" fmla="*/ 214 w 1140"/>
                  <a:gd name="T75" fmla="*/ 133 h 1270"/>
                  <a:gd name="T76" fmla="*/ 330 w 1140"/>
                  <a:gd name="T77" fmla="*/ 62 h 1270"/>
                  <a:gd name="T78" fmla="*/ 383 w 1140"/>
                  <a:gd name="T79" fmla="*/ 709 h 1270"/>
                  <a:gd name="T80" fmla="*/ 432 w 1140"/>
                  <a:gd name="T81" fmla="*/ 665 h 1270"/>
                  <a:gd name="T82" fmla="*/ 383 w 1140"/>
                  <a:gd name="T83" fmla="*/ 550 h 1270"/>
                  <a:gd name="T84" fmla="*/ 446 w 1140"/>
                  <a:gd name="T85" fmla="*/ 483 h 1270"/>
                  <a:gd name="T86" fmla="*/ 397 w 1140"/>
                  <a:gd name="T87" fmla="*/ 541 h 1270"/>
                  <a:gd name="T88" fmla="*/ 503 w 1140"/>
                  <a:gd name="T89" fmla="*/ 496 h 1270"/>
                  <a:gd name="T90" fmla="*/ 557 w 1140"/>
                  <a:gd name="T91" fmla="*/ 483 h 1270"/>
                  <a:gd name="T92" fmla="*/ 525 w 1140"/>
                  <a:gd name="T93" fmla="*/ 598 h 1270"/>
                  <a:gd name="T94" fmla="*/ 588 w 1140"/>
                  <a:gd name="T95" fmla="*/ 483 h 1270"/>
                  <a:gd name="T96" fmla="*/ 503 w 1140"/>
                  <a:gd name="T97" fmla="*/ 559 h 1270"/>
                  <a:gd name="T98" fmla="*/ 503 w 1140"/>
                  <a:gd name="T99" fmla="*/ 328 h 1270"/>
                  <a:gd name="T100" fmla="*/ 543 w 1140"/>
                  <a:gd name="T101" fmla="*/ 355 h 1270"/>
                  <a:gd name="T102" fmla="*/ 606 w 1140"/>
                  <a:gd name="T103" fmla="*/ 386 h 1270"/>
                  <a:gd name="T104" fmla="*/ 597 w 1140"/>
                  <a:gd name="T105" fmla="*/ 355 h 1270"/>
                  <a:gd name="T106" fmla="*/ 610 w 1140"/>
                  <a:gd name="T107" fmla="*/ 345 h 1270"/>
                  <a:gd name="T108" fmla="*/ 552 w 1140"/>
                  <a:gd name="T109" fmla="*/ 301 h 1270"/>
                  <a:gd name="T110" fmla="*/ 409 w 1140"/>
                  <a:gd name="T111" fmla="*/ 120 h 1270"/>
                  <a:gd name="T112" fmla="*/ 334 w 1140"/>
                  <a:gd name="T113" fmla="*/ 169 h 1270"/>
                  <a:gd name="T114" fmla="*/ 418 w 1140"/>
                  <a:gd name="T115" fmla="*/ 146 h 1270"/>
                  <a:gd name="T116" fmla="*/ 414 w 1140"/>
                  <a:gd name="T117" fmla="*/ 115 h 1270"/>
                  <a:gd name="T118" fmla="*/ 414 w 1140"/>
                  <a:gd name="T119" fmla="*/ 381 h 1270"/>
                  <a:gd name="T120" fmla="*/ 437 w 1140"/>
                  <a:gd name="T121" fmla="*/ 337 h 1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40" h="1270">
                    <a:moveTo>
                      <a:pt x="432" y="66"/>
                    </a:moveTo>
                    <a:lnTo>
                      <a:pt x="426" y="66"/>
                    </a:lnTo>
                    <a:lnTo>
                      <a:pt x="421" y="66"/>
                    </a:lnTo>
                    <a:lnTo>
                      <a:pt x="410" y="66"/>
                    </a:lnTo>
                    <a:lnTo>
                      <a:pt x="404" y="66"/>
                    </a:lnTo>
                    <a:lnTo>
                      <a:pt x="399" y="60"/>
                    </a:lnTo>
                    <a:lnTo>
                      <a:pt x="393" y="60"/>
                    </a:lnTo>
                    <a:lnTo>
                      <a:pt x="388" y="55"/>
                    </a:lnTo>
                    <a:lnTo>
                      <a:pt x="388" y="49"/>
                    </a:lnTo>
                    <a:lnTo>
                      <a:pt x="399" y="49"/>
                    </a:lnTo>
                    <a:lnTo>
                      <a:pt x="410" y="49"/>
                    </a:lnTo>
                    <a:lnTo>
                      <a:pt x="421" y="44"/>
                    </a:lnTo>
                    <a:lnTo>
                      <a:pt x="432" y="38"/>
                    </a:lnTo>
                    <a:lnTo>
                      <a:pt x="443" y="38"/>
                    </a:lnTo>
                    <a:lnTo>
                      <a:pt x="454" y="33"/>
                    </a:lnTo>
                    <a:lnTo>
                      <a:pt x="460" y="27"/>
                    </a:lnTo>
                    <a:lnTo>
                      <a:pt x="471" y="22"/>
                    </a:lnTo>
                    <a:lnTo>
                      <a:pt x="482" y="16"/>
                    </a:lnTo>
                    <a:lnTo>
                      <a:pt x="487" y="11"/>
                    </a:lnTo>
                    <a:lnTo>
                      <a:pt x="498" y="5"/>
                    </a:lnTo>
                    <a:lnTo>
                      <a:pt x="509" y="5"/>
                    </a:lnTo>
                    <a:lnTo>
                      <a:pt x="520" y="0"/>
                    </a:lnTo>
                    <a:lnTo>
                      <a:pt x="537" y="0"/>
                    </a:lnTo>
                    <a:lnTo>
                      <a:pt x="548" y="5"/>
                    </a:lnTo>
                    <a:lnTo>
                      <a:pt x="559" y="5"/>
                    </a:lnTo>
                    <a:lnTo>
                      <a:pt x="576" y="5"/>
                    </a:lnTo>
                    <a:lnTo>
                      <a:pt x="592" y="5"/>
                    </a:lnTo>
                    <a:lnTo>
                      <a:pt x="609" y="5"/>
                    </a:lnTo>
                    <a:lnTo>
                      <a:pt x="625" y="5"/>
                    </a:lnTo>
                    <a:lnTo>
                      <a:pt x="642" y="5"/>
                    </a:lnTo>
                    <a:lnTo>
                      <a:pt x="659" y="5"/>
                    </a:lnTo>
                    <a:lnTo>
                      <a:pt x="675" y="5"/>
                    </a:lnTo>
                    <a:lnTo>
                      <a:pt x="686" y="11"/>
                    </a:lnTo>
                    <a:lnTo>
                      <a:pt x="681" y="16"/>
                    </a:lnTo>
                    <a:lnTo>
                      <a:pt x="675" y="22"/>
                    </a:lnTo>
                    <a:lnTo>
                      <a:pt x="670" y="22"/>
                    </a:lnTo>
                    <a:lnTo>
                      <a:pt x="664" y="27"/>
                    </a:lnTo>
                    <a:lnTo>
                      <a:pt x="659" y="27"/>
                    </a:lnTo>
                    <a:lnTo>
                      <a:pt x="653" y="33"/>
                    </a:lnTo>
                    <a:lnTo>
                      <a:pt x="653" y="38"/>
                    </a:lnTo>
                    <a:lnTo>
                      <a:pt x="653" y="44"/>
                    </a:lnTo>
                    <a:lnTo>
                      <a:pt x="659" y="44"/>
                    </a:lnTo>
                    <a:lnTo>
                      <a:pt x="664" y="49"/>
                    </a:lnTo>
                    <a:lnTo>
                      <a:pt x="675" y="49"/>
                    </a:lnTo>
                    <a:lnTo>
                      <a:pt x="686" y="55"/>
                    </a:lnTo>
                    <a:lnTo>
                      <a:pt x="692" y="55"/>
                    </a:lnTo>
                    <a:lnTo>
                      <a:pt x="703" y="60"/>
                    </a:lnTo>
                    <a:lnTo>
                      <a:pt x="708" y="66"/>
                    </a:lnTo>
                    <a:lnTo>
                      <a:pt x="708" y="77"/>
                    </a:lnTo>
                    <a:lnTo>
                      <a:pt x="725" y="82"/>
                    </a:lnTo>
                    <a:lnTo>
                      <a:pt x="747" y="82"/>
                    </a:lnTo>
                    <a:lnTo>
                      <a:pt x="769" y="82"/>
                    </a:lnTo>
                    <a:lnTo>
                      <a:pt x="791" y="88"/>
                    </a:lnTo>
                    <a:lnTo>
                      <a:pt x="814" y="88"/>
                    </a:lnTo>
                    <a:lnTo>
                      <a:pt x="836" y="88"/>
                    </a:lnTo>
                    <a:lnTo>
                      <a:pt x="858" y="88"/>
                    </a:lnTo>
                    <a:lnTo>
                      <a:pt x="874" y="88"/>
                    </a:lnTo>
                    <a:lnTo>
                      <a:pt x="874" y="94"/>
                    </a:lnTo>
                    <a:lnTo>
                      <a:pt x="869" y="99"/>
                    </a:lnTo>
                    <a:lnTo>
                      <a:pt x="858" y="99"/>
                    </a:lnTo>
                    <a:lnTo>
                      <a:pt x="847" y="105"/>
                    </a:lnTo>
                    <a:lnTo>
                      <a:pt x="836" y="110"/>
                    </a:lnTo>
                    <a:lnTo>
                      <a:pt x="825" y="110"/>
                    </a:lnTo>
                    <a:lnTo>
                      <a:pt x="814" y="110"/>
                    </a:lnTo>
                    <a:lnTo>
                      <a:pt x="802" y="110"/>
                    </a:lnTo>
                    <a:lnTo>
                      <a:pt x="802" y="116"/>
                    </a:lnTo>
                    <a:lnTo>
                      <a:pt x="797" y="116"/>
                    </a:lnTo>
                    <a:lnTo>
                      <a:pt x="797" y="121"/>
                    </a:lnTo>
                    <a:lnTo>
                      <a:pt x="797" y="127"/>
                    </a:lnTo>
                    <a:lnTo>
                      <a:pt x="797" y="132"/>
                    </a:lnTo>
                    <a:lnTo>
                      <a:pt x="802" y="127"/>
                    </a:lnTo>
                    <a:lnTo>
                      <a:pt x="808" y="127"/>
                    </a:lnTo>
                    <a:lnTo>
                      <a:pt x="814" y="127"/>
                    </a:lnTo>
                    <a:lnTo>
                      <a:pt x="819" y="127"/>
                    </a:lnTo>
                    <a:lnTo>
                      <a:pt x="825" y="127"/>
                    </a:lnTo>
                    <a:lnTo>
                      <a:pt x="830" y="132"/>
                    </a:lnTo>
                    <a:lnTo>
                      <a:pt x="847" y="143"/>
                    </a:lnTo>
                    <a:lnTo>
                      <a:pt x="858" y="149"/>
                    </a:lnTo>
                    <a:lnTo>
                      <a:pt x="863" y="154"/>
                    </a:lnTo>
                    <a:lnTo>
                      <a:pt x="880" y="160"/>
                    </a:lnTo>
                    <a:lnTo>
                      <a:pt x="891" y="165"/>
                    </a:lnTo>
                    <a:lnTo>
                      <a:pt x="913" y="171"/>
                    </a:lnTo>
                    <a:lnTo>
                      <a:pt x="935" y="182"/>
                    </a:lnTo>
                    <a:lnTo>
                      <a:pt x="963" y="193"/>
                    </a:lnTo>
                    <a:lnTo>
                      <a:pt x="963" y="198"/>
                    </a:lnTo>
                    <a:lnTo>
                      <a:pt x="968" y="198"/>
                    </a:lnTo>
                    <a:lnTo>
                      <a:pt x="974" y="204"/>
                    </a:lnTo>
                    <a:lnTo>
                      <a:pt x="979" y="204"/>
                    </a:lnTo>
                    <a:lnTo>
                      <a:pt x="979" y="210"/>
                    </a:lnTo>
                    <a:lnTo>
                      <a:pt x="985" y="210"/>
                    </a:lnTo>
                    <a:lnTo>
                      <a:pt x="985" y="215"/>
                    </a:lnTo>
                    <a:lnTo>
                      <a:pt x="985" y="221"/>
                    </a:lnTo>
                    <a:lnTo>
                      <a:pt x="979" y="215"/>
                    </a:lnTo>
                    <a:lnTo>
                      <a:pt x="968" y="215"/>
                    </a:lnTo>
                    <a:lnTo>
                      <a:pt x="957" y="215"/>
                    </a:lnTo>
                    <a:lnTo>
                      <a:pt x="946" y="215"/>
                    </a:lnTo>
                    <a:lnTo>
                      <a:pt x="935" y="221"/>
                    </a:lnTo>
                    <a:lnTo>
                      <a:pt x="924" y="226"/>
                    </a:lnTo>
                    <a:lnTo>
                      <a:pt x="919" y="232"/>
                    </a:lnTo>
                    <a:lnTo>
                      <a:pt x="919" y="243"/>
                    </a:lnTo>
                    <a:lnTo>
                      <a:pt x="924" y="243"/>
                    </a:lnTo>
                    <a:lnTo>
                      <a:pt x="930" y="243"/>
                    </a:lnTo>
                    <a:lnTo>
                      <a:pt x="941" y="243"/>
                    </a:lnTo>
                    <a:lnTo>
                      <a:pt x="946" y="243"/>
                    </a:lnTo>
                    <a:lnTo>
                      <a:pt x="952" y="248"/>
                    </a:lnTo>
                    <a:lnTo>
                      <a:pt x="957" y="248"/>
                    </a:lnTo>
                    <a:lnTo>
                      <a:pt x="963" y="248"/>
                    </a:lnTo>
                    <a:lnTo>
                      <a:pt x="974" y="254"/>
                    </a:lnTo>
                    <a:lnTo>
                      <a:pt x="985" y="265"/>
                    </a:lnTo>
                    <a:lnTo>
                      <a:pt x="1002" y="270"/>
                    </a:lnTo>
                    <a:lnTo>
                      <a:pt x="1024" y="281"/>
                    </a:lnTo>
                    <a:lnTo>
                      <a:pt x="1040" y="287"/>
                    </a:lnTo>
                    <a:lnTo>
                      <a:pt x="1057" y="298"/>
                    </a:lnTo>
                    <a:lnTo>
                      <a:pt x="1068" y="303"/>
                    </a:lnTo>
                    <a:lnTo>
                      <a:pt x="1073" y="314"/>
                    </a:lnTo>
                    <a:lnTo>
                      <a:pt x="1046" y="326"/>
                    </a:lnTo>
                    <a:lnTo>
                      <a:pt x="1024" y="331"/>
                    </a:lnTo>
                    <a:lnTo>
                      <a:pt x="996" y="337"/>
                    </a:lnTo>
                    <a:lnTo>
                      <a:pt x="974" y="337"/>
                    </a:lnTo>
                    <a:lnTo>
                      <a:pt x="946" y="342"/>
                    </a:lnTo>
                    <a:lnTo>
                      <a:pt x="924" y="348"/>
                    </a:lnTo>
                    <a:lnTo>
                      <a:pt x="902" y="353"/>
                    </a:lnTo>
                    <a:lnTo>
                      <a:pt x="880" y="364"/>
                    </a:lnTo>
                    <a:lnTo>
                      <a:pt x="885" y="370"/>
                    </a:lnTo>
                    <a:lnTo>
                      <a:pt x="896" y="375"/>
                    </a:lnTo>
                    <a:lnTo>
                      <a:pt x="908" y="381"/>
                    </a:lnTo>
                    <a:lnTo>
                      <a:pt x="919" y="386"/>
                    </a:lnTo>
                    <a:lnTo>
                      <a:pt x="935" y="392"/>
                    </a:lnTo>
                    <a:lnTo>
                      <a:pt x="957" y="397"/>
                    </a:lnTo>
                    <a:lnTo>
                      <a:pt x="974" y="408"/>
                    </a:lnTo>
                    <a:lnTo>
                      <a:pt x="991" y="414"/>
                    </a:lnTo>
                    <a:lnTo>
                      <a:pt x="1007" y="425"/>
                    </a:lnTo>
                    <a:lnTo>
                      <a:pt x="1018" y="430"/>
                    </a:lnTo>
                    <a:lnTo>
                      <a:pt x="1024" y="436"/>
                    </a:lnTo>
                    <a:lnTo>
                      <a:pt x="1029" y="442"/>
                    </a:lnTo>
                    <a:lnTo>
                      <a:pt x="1035" y="447"/>
                    </a:lnTo>
                    <a:lnTo>
                      <a:pt x="1040" y="453"/>
                    </a:lnTo>
                    <a:lnTo>
                      <a:pt x="1035" y="453"/>
                    </a:lnTo>
                    <a:lnTo>
                      <a:pt x="1029" y="458"/>
                    </a:lnTo>
                    <a:lnTo>
                      <a:pt x="1013" y="464"/>
                    </a:lnTo>
                    <a:lnTo>
                      <a:pt x="991" y="469"/>
                    </a:lnTo>
                    <a:lnTo>
                      <a:pt x="968" y="469"/>
                    </a:lnTo>
                    <a:lnTo>
                      <a:pt x="946" y="475"/>
                    </a:lnTo>
                    <a:lnTo>
                      <a:pt x="924" y="475"/>
                    </a:lnTo>
                    <a:lnTo>
                      <a:pt x="902" y="475"/>
                    </a:lnTo>
                    <a:lnTo>
                      <a:pt x="880" y="475"/>
                    </a:lnTo>
                    <a:lnTo>
                      <a:pt x="858" y="475"/>
                    </a:lnTo>
                    <a:lnTo>
                      <a:pt x="841" y="491"/>
                    </a:lnTo>
                    <a:lnTo>
                      <a:pt x="847" y="502"/>
                    </a:lnTo>
                    <a:lnTo>
                      <a:pt x="863" y="513"/>
                    </a:lnTo>
                    <a:lnTo>
                      <a:pt x="885" y="519"/>
                    </a:lnTo>
                    <a:lnTo>
                      <a:pt x="908" y="530"/>
                    </a:lnTo>
                    <a:lnTo>
                      <a:pt x="930" y="535"/>
                    </a:lnTo>
                    <a:lnTo>
                      <a:pt x="952" y="541"/>
                    </a:lnTo>
                    <a:lnTo>
                      <a:pt x="968" y="546"/>
                    </a:lnTo>
                    <a:lnTo>
                      <a:pt x="985" y="546"/>
                    </a:lnTo>
                    <a:lnTo>
                      <a:pt x="1007" y="552"/>
                    </a:lnTo>
                    <a:lnTo>
                      <a:pt x="1024" y="552"/>
                    </a:lnTo>
                    <a:lnTo>
                      <a:pt x="1035" y="552"/>
                    </a:lnTo>
                    <a:lnTo>
                      <a:pt x="1051" y="552"/>
                    </a:lnTo>
                    <a:lnTo>
                      <a:pt x="1062" y="552"/>
                    </a:lnTo>
                    <a:lnTo>
                      <a:pt x="1079" y="552"/>
                    </a:lnTo>
                    <a:lnTo>
                      <a:pt x="1096" y="552"/>
                    </a:lnTo>
                    <a:lnTo>
                      <a:pt x="1118" y="552"/>
                    </a:lnTo>
                    <a:lnTo>
                      <a:pt x="1123" y="558"/>
                    </a:lnTo>
                    <a:lnTo>
                      <a:pt x="1129" y="563"/>
                    </a:lnTo>
                    <a:lnTo>
                      <a:pt x="1134" y="569"/>
                    </a:lnTo>
                    <a:lnTo>
                      <a:pt x="1140" y="569"/>
                    </a:lnTo>
                    <a:lnTo>
                      <a:pt x="1140" y="574"/>
                    </a:lnTo>
                    <a:lnTo>
                      <a:pt x="1134" y="580"/>
                    </a:lnTo>
                    <a:lnTo>
                      <a:pt x="1123" y="585"/>
                    </a:lnTo>
                    <a:lnTo>
                      <a:pt x="1107" y="591"/>
                    </a:lnTo>
                    <a:lnTo>
                      <a:pt x="1073" y="591"/>
                    </a:lnTo>
                    <a:lnTo>
                      <a:pt x="1040" y="596"/>
                    </a:lnTo>
                    <a:lnTo>
                      <a:pt x="1013" y="602"/>
                    </a:lnTo>
                    <a:lnTo>
                      <a:pt x="979" y="607"/>
                    </a:lnTo>
                    <a:lnTo>
                      <a:pt x="946" y="613"/>
                    </a:lnTo>
                    <a:lnTo>
                      <a:pt x="908" y="613"/>
                    </a:lnTo>
                    <a:lnTo>
                      <a:pt x="863" y="607"/>
                    </a:lnTo>
                    <a:lnTo>
                      <a:pt x="814" y="596"/>
                    </a:lnTo>
                    <a:lnTo>
                      <a:pt x="780" y="618"/>
                    </a:lnTo>
                    <a:lnTo>
                      <a:pt x="753" y="646"/>
                    </a:lnTo>
                    <a:lnTo>
                      <a:pt x="731" y="674"/>
                    </a:lnTo>
                    <a:lnTo>
                      <a:pt x="708" y="707"/>
                    </a:lnTo>
                    <a:lnTo>
                      <a:pt x="686" y="734"/>
                    </a:lnTo>
                    <a:lnTo>
                      <a:pt x="664" y="767"/>
                    </a:lnTo>
                    <a:lnTo>
                      <a:pt x="642" y="801"/>
                    </a:lnTo>
                    <a:lnTo>
                      <a:pt x="620" y="828"/>
                    </a:lnTo>
                    <a:lnTo>
                      <a:pt x="614" y="850"/>
                    </a:lnTo>
                    <a:lnTo>
                      <a:pt x="609" y="895"/>
                    </a:lnTo>
                    <a:lnTo>
                      <a:pt x="598" y="961"/>
                    </a:lnTo>
                    <a:lnTo>
                      <a:pt x="587" y="1033"/>
                    </a:lnTo>
                    <a:lnTo>
                      <a:pt x="576" y="1104"/>
                    </a:lnTo>
                    <a:lnTo>
                      <a:pt x="565" y="1171"/>
                    </a:lnTo>
                    <a:lnTo>
                      <a:pt x="559" y="1215"/>
                    </a:lnTo>
                    <a:lnTo>
                      <a:pt x="559" y="1237"/>
                    </a:lnTo>
                    <a:lnTo>
                      <a:pt x="565" y="1243"/>
                    </a:lnTo>
                    <a:lnTo>
                      <a:pt x="565" y="1248"/>
                    </a:lnTo>
                    <a:lnTo>
                      <a:pt x="570" y="1254"/>
                    </a:lnTo>
                    <a:lnTo>
                      <a:pt x="576" y="1259"/>
                    </a:lnTo>
                    <a:lnTo>
                      <a:pt x="587" y="1265"/>
                    </a:lnTo>
                    <a:lnTo>
                      <a:pt x="592" y="1270"/>
                    </a:lnTo>
                    <a:lnTo>
                      <a:pt x="404" y="1270"/>
                    </a:lnTo>
                    <a:lnTo>
                      <a:pt x="415" y="1265"/>
                    </a:lnTo>
                    <a:lnTo>
                      <a:pt x="421" y="1259"/>
                    </a:lnTo>
                    <a:lnTo>
                      <a:pt x="426" y="1259"/>
                    </a:lnTo>
                    <a:lnTo>
                      <a:pt x="432" y="1254"/>
                    </a:lnTo>
                    <a:lnTo>
                      <a:pt x="443" y="1248"/>
                    </a:lnTo>
                    <a:lnTo>
                      <a:pt x="448" y="1243"/>
                    </a:lnTo>
                    <a:lnTo>
                      <a:pt x="454" y="1237"/>
                    </a:lnTo>
                    <a:lnTo>
                      <a:pt x="460" y="1204"/>
                    </a:lnTo>
                    <a:lnTo>
                      <a:pt x="471" y="1165"/>
                    </a:lnTo>
                    <a:lnTo>
                      <a:pt x="482" y="1127"/>
                    </a:lnTo>
                    <a:lnTo>
                      <a:pt x="493" y="1093"/>
                    </a:lnTo>
                    <a:lnTo>
                      <a:pt x="498" y="1055"/>
                    </a:lnTo>
                    <a:lnTo>
                      <a:pt x="509" y="1016"/>
                    </a:lnTo>
                    <a:lnTo>
                      <a:pt x="515" y="983"/>
                    </a:lnTo>
                    <a:lnTo>
                      <a:pt x="515" y="950"/>
                    </a:lnTo>
                    <a:lnTo>
                      <a:pt x="476" y="928"/>
                    </a:lnTo>
                    <a:lnTo>
                      <a:pt x="454" y="911"/>
                    </a:lnTo>
                    <a:lnTo>
                      <a:pt x="432" y="900"/>
                    </a:lnTo>
                    <a:lnTo>
                      <a:pt x="421" y="889"/>
                    </a:lnTo>
                    <a:lnTo>
                      <a:pt x="410" y="872"/>
                    </a:lnTo>
                    <a:lnTo>
                      <a:pt x="399" y="856"/>
                    </a:lnTo>
                    <a:lnTo>
                      <a:pt x="382" y="834"/>
                    </a:lnTo>
                    <a:lnTo>
                      <a:pt x="354" y="801"/>
                    </a:lnTo>
                    <a:lnTo>
                      <a:pt x="349" y="801"/>
                    </a:lnTo>
                    <a:lnTo>
                      <a:pt x="343" y="801"/>
                    </a:lnTo>
                    <a:lnTo>
                      <a:pt x="338" y="806"/>
                    </a:lnTo>
                    <a:lnTo>
                      <a:pt x="332" y="806"/>
                    </a:lnTo>
                    <a:lnTo>
                      <a:pt x="332" y="812"/>
                    </a:lnTo>
                    <a:lnTo>
                      <a:pt x="332" y="817"/>
                    </a:lnTo>
                    <a:lnTo>
                      <a:pt x="321" y="823"/>
                    </a:lnTo>
                    <a:lnTo>
                      <a:pt x="316" y="823"/>
                    </a:lnTo>
                    <a:lnTo>
                      <a:pt x="305" y="828"/>
                    </a:lnTo>
                    <a:lnTo>
                      <a:pt x="294" y="828"/>
                    </a:lnTo>
                    <a:lnTo>
                      <a:pt x="283" y="828"/>
                    </a:lnTo>
                    <a:lnTo>
                      <a:pt x="271" y="828"/>
                    </a:lnTo>
                    <a:lnTo>
                      <a:pt x="266" y="834"/>
                    </a:lnTo>
                    <a:lnTo>
                      <a:pt x="255" y="834"/>
                    </a:lnTo>
                    <a:lnTo>
                      <a:pt x="238" y="834"/>
                    </a:lnTo>
                    <a:lnTo>
                      <a:pt x="216" y="839"/>
                    </a:lnTo>
                    <a:lnTo>
                      <a:pt x="189" y="845"/>
                    </a:lnTo>
                    <a:lnTo>
                      <a:pt x="161" y="850"/>
                    </a:lnTo>
                    <a:lnTo>
                      <a:pt x="133" y="850"/>
                    </a:lnTo>
                    <a:lnTo>
                      <a:pt x="111" y="856"/>
                    </a:lnTo>
                    <a:lnTo>
                      <a:pt x="89" y="850"/>
                    </a:lnTo>
                    <a:lnTo>
                      <a:pt x="72" y="845"/>
                    </a:lnTo>
                    <a:lnTo>
                      <a:pt x="78" y="845"/>
                    </a:lnTo>
                    <a:lnTo>
                      <a:pt x="83" y="839"/>
                    </a:lnTo>
                    <a:lnTo>
                      <a:pt x="89" y="834"/>
                    </a:lnTo>
                    <a:lnTo>
                      <a:pt x="95" y="834"/>
                    </a:lnTo>
                    <a:lnTo>
                      <a:pt x="100" y="834"/>
                    </a:lnTo>
                    <a:lnTo>
                      <a:pt x="106" y="834"/>
                    </a:lnTo>
                    <a:lnTo>
                      <a:pt x="117" y="828"/>
                    </a:lnTo>
                    <a:lnTo>
                      <a:pt x="122" y="823"/>
                    </a:lnTo>
                    <a:lnTo>
                      <a:pt x="122" y="806"/>
                    </a:lnTo>
                    <a:lnTo>
                      <a:pt x="128" y="801"/>
                    </a:lnTo>
                    <a:lnTo>
                      <a:pt x="133" y="795"/>
                    </a:lnTo>
                    <a:lnTo>
                      <a:pt x="144" y="790"/>
                    </a:lnTo>
                    <a:lnTo>
                      <a:pt x="155" y="784"/>
                    </a:lnTo>
                    <a:lnTo>
                      <a:pt x="161" y="778"/>
                    </a:lnTo>
                    <a:lnTo>
                      <a:pt x="172" y="773"/>
                    </a:lnTo>
                    <a:lnTo>
                      <a:pt x="183" y="773"/>
                    </a:lnTo>
                    <a:lnTo>
                      <a:pt x="189" y="767"/>
                    </a:lnTo>
                    <a:lnTo>
                      <a:pt x="194" y="767"/>
                    </a:lnTo>
                    <a:lnTo>
                      <a:pt x="194" y="762"/>
                    </a:lnTo>
                    <a:lnTo>
                      <a:pt x="194" y="756"/>
                    </a:lnTo>
                    <a:lnTo>
                      <a:pt x="200" y="756"/>
                    </a:lnTo>
                    <a:lnTo>
                      <a:pt x="211" y="756"/>
                    </a:lnTo>
                    <a:lnTo>
                      <a:pt x="216" y="756"/>
                    </a:lnTo>
                    <a:lnTo>
                      <a:pt x="222" y="756"/>
                    </a:lnTo>
                    <a:lnTo>
                      <a:pt x="227" y="756"/>
                    </a:lnTo>
                    <a:lnTo>
                      <a:pt x="227" y="751"/>
                    </a:lnTo>
                    <a:lnTo>
                      <a:pt x="233" y="751"/>
                    </a:lnTo>
                    <a:lnTo>
                      <a:pt x="233" y="745"/>
                    </a:lnTo>
                    <a:lnTo>
                      <a:pt x="227" y="745"/>
                    </a:lnTo>
                    <a:lnTo>
                      <a:pt x="222" y="745"/>
                    </a:lnTo>
                    <a:lnTo>
                      <a:pt x="216" y="745"/>
                    </a:lnTo>
                    <a:lnTo>
                      <a:pt x="205" y="740"/>
                    </a:lnTo>
                    <a:lnTo>
                      <a:pt x="200" y="734"/>
                    </a:lnTo>
                    <a:lnTo>
                      <a:pt x="194" y="734"/>
                    </a:lnTo>
                    <a:lnTo>
                      <a:pt x="189" y="729"/>
                    </a:lnTo>
                    <a:lnTo>
                      <a:pt x="183" y="723"/>
                    </a:lnTo>
                    <a:lnTo>
                      <a:pt x="177" y="696"/>
                    </a:lnTo>
                    <a:lnTo>
                      <a:pt x="166" y="685"/>
                    </a:lnTo>
                    <a:lnTo>
                      <a:pt x="155" y="685"/>
                    </a:lnTo>
                    <a:lnTo>
                      <a:pt x="139" y="685"/>
                    </a:lnTo>
                    <a:lnTo>
                      <a:pt x="122" y="690"/>
                    </a:lnTo>
                    <a:lnTo>
                      <a:pt x="111" y="685"/>
                    </a:lnTo>
                    <a:lnTo>
                      <a:pt x="100" y="679"/>
                    </a:lnTo>
                    <a:lnTo>
                      <a:pt x="100" y="657"/>
                    </a:lnTo>
                    <a:lnTo>
                      <a:pt x="111" y="646"/>
                    </a:lnTo>
                    <a:lnTo>
                      <a:pt x="128" y="640"/>
                    </a:lnTo>
                    <a:lnTo>
                      <a:pt x="139" y="640"/>
                    </a:lnTo>
                    <a:lnTo>
                      <a:pt x="155" y="635"/>
                    </a:lnTo>
                    <a:lnTo>
                      <a:pt x="172" y="629"/>
                    </a:lnTo>
                    <a:lnTo>
                      <a:pt x="189" y="624"/>
                    </a:lnTo>
                    <a:lnTo>
                      <a:pt x="205" y="613"/>
                    </a:lnTo>
                    <a:lnTo>
                      <a:pt x="216" y="602"/>
                    </a:lnTo>
                    <a:lnTo>
                      <a:pt x="216" y="596"/>
                    </a:lnTo>
                    <a:lnTo>
                      <a:pt x="211" y="596"/>
                    </a:lnTo>
                    <a:lnTo>
                      <a:pt x="205" y="596"/>
                    </a:lnTo>
                    <a:lnTo>
                      <a:pt x="200" y="596"/>
                    </a:lnTo>
                    <a:lnTo>
                      <a:pt x="194" y="596"/>
                    </a:lnTo>
                    <a:lnTo>
                      <a:pt x="189" y="596"/>
                    </a:lnTo>
                    <a:lnTo>
                      <a:pt x="177" y="591"/>
                    </a:lnTo>
                    <a:lnTo>
                      <a:pt x="172" y="585"/>
                    </a:lnTo>
                    <a:lnTo>
                      <a:pt x="161" y="580"/>
                    </a:lnTo>
                    <a:lnTo>
                      <a:pt x="155" y="569"/>
                    </a:lnTo>
                    <a:lnTo>
                      <a:pt x="150" y="558"/>
                    </a:lnTo>
                    <a:lnTo>
                      <a:pt x="139" y="546"/>
                    </a:lnTo>
                    <a:lnTo>
                      <a:pt x="133" y="535"/>
                    </a:lnTo>
                    <a:lnTo>
                      <a:pt x="122" y="530"/>
                    </a:lnTo>
                    <a:lnTo>
                      <a:pt x="111" y="524"/>
                    </a:lnTo>
                    <a:lnTo>
                      <a:pt x="95" y="519"/>
                    </a:lnTo>
                    <a:lnTo>
                      <a:pt x="78" y="519"/>
                    </a:lnTo>
                    <a:lnTo>
                      <a:pt x="61" y="513"/>
                    </a:lnTo>
                    <a:lnTo>
                      <a:pt x="45" y="508"/>
                    </a:lnTo>
                    <a:lnTo>
                      <a:pt x="28" y="508"/>
                    </a:lnTo>
                    <a:lnTo>
                      <a:pt x="12" y="502"/>
                    </a:lnTo>
                    <a:lnTo>
                      <a:pt x="0" y="497"/>
                    </a:lnTo>
                    <a:lnTo>
                      <a:pt x="6" y="497"/>
                    </a:lnTo>
                    <a:lnTo>
                      <a:pt x="17" y="491"/>
                    </a:lnTo>
                    <a:lnTo>
                      <a:pt x="23" y="491"/>
                    </a:lnTo>
                    <a:lnTo>
                      <a:pt x="28" y="491"/>
                    </a:lnTo>
                    <a:lnTo>
                      <a:pt x="39" y="491"/>
                    </a:lnTo>
                    <a:lnTo>
                      <a:pt x="39" y="486"/>
                    </a:lnTo>
                    <a:lnTo>
                      <a:pt x="45" y="486"/>
                    </a:lnTo>
                    <a:lnTo>
                      <a:pt x="117" y="486"/>
                    </a:lnTo>
                    <a:lnTo>
                      <a:pt x="177" y="480"/>
                    </a:lnTo>
                    <a:lnTo>
                      <a:pt x="227" y="469"/>
                    </a:lnTo>
                    <a:lnTo>
                      <a:pt x="271" y="453"/>
                    </a:lnTo>
                    <a:lnTo>
                      <a:pt x="310" y="442"/>
                    </a:lnTo>
                    <a:lnTo>
                      <a:pt x="360" y="436"/>
                    </a:lnTo>
                    <a:lnTo>
                      <a:pt x="382" y="442"/>
                    </a:lnTo>
                    <a:lnTo>
                      <a:pt x="410" y="447"/>
                    </a:lnTo>
                    <a:lnTo>
                      <a:pt x="437" y="453"/>
                    </a:lnTo>
                    <a:lnTo>
                      <a:pt x="476" y="464"/>
                    </a:lnTo>
                    <a:lnTo>
                      <a:pt x="471" y="458"/>
                    </a:lnTo>
                    <a:lnTo>
                      <a:pt x="471" y="453"/>
                    </a:lnTo>
                    <a:lnTo>
                      <a:pt x="465" y="442"/>
                    </a:lnTo>
                    <a:lnTo>
                      <a:pt x="465" y="430"/>
                    </a:lnTo>
                    <a:lnTo>
                      <a:pt x="471" y="419"/>
                    </a:lnTo>
                    <a:lnTo>
                      <a:pt x="471" y="408"/>
                    </a:lnTo>
                    <a:lnTo>
                      <a:pt x="476" y="397"/>
                    </a:lnTo>
                    <a:lnTo>
                      <a:pt x="476" y="392"/>
                    </a:lnTo>
                    <a:lnTo>
                      <a:pt x="471" y="392"/>
                    </a:lnTo>
                    <a:lnTo>
                      <a:pt x="465" y="386"/>
                    </a:lnTo>
                    <a:lnTo>
                      <a:pt x="460" y="386"/>
                    </a:lnTo>
                    <a:lnTo>
                      <a:pt x="454" y="386"/>
                    </a:lnTo>
                    <a:lnTo>
                      <a:pt x="443" y="381"/>
                    </a:lnTo>
                    <a:lnTo>
                      <a:pt x="437" y="386"/>
                    </a:lnTo>
                    <a:lnTo>
                      <a:pt x="426" y="386"/>
                    </a:lnTo>
                    <a:lnTo>
                      <a:pt x="421" y="386"/>
                    </a:lnTo>
                    <a:lnTo>
                      <a:pt x="421" y="381"/>
                    </a:lnTo>
                    <a:lnTo>
                      <a:pt x="421" y="375"/>
                    </a:lnTo>
                    <a:lnTo>
                      <a:pt x="421" y="370"/>
                    </a:lnTo>
                    <a:lnTo>
                      <a:pt x="421" y="364"/>
                    </a:lnTo>
                    <a:lnTo>
                      <a:pt x="421" y="359"/>
                    </a:lnTo>
                    <a:lnTo>
                      <a:pt x="421" y="353"/>
                    </a:lnTo>
                    <a:lnTo>
                      <a:pt x="421" y="348"/>
                    </a:lnTo>
                    <a:lnTo>
                      <a:pt x="421" y="342"/>
                    </a:lnTo>
                    <a:lnTo>
                      <a:pt x="393" y="320"/>
                    </a:lnTo>
                    <a:lnTo>
                      <a:pt x="366" y="309"/>
                    </a:lnTo>
                    <a:lnTo>
                      <a:pt x="343" y="303"/>
                    </a:lnTo>
                    <a:lnTo>
                      <a:pt x="316" y="303"/>
                    </a:lnTo>
                    <a:lnTo>
                      <a:pt x="283" y="314"/>
                    </a:lnTo>
                    <a:lnTo>
                      <a:pt x="255" y="320"/>
                    </a:lnTo>
                    <a:lnTo>
                      <a:pt x="216" y="331"/>
                    </a:lnTo>
                    <a:lnTo>
                      <a:pt x="177" y="342"/>
                    </a:lnTo>
                    <a:lnTo>
                      <a:pt x="189" y="326"/>
                    </a:lnTo>
                    <a:lnTo>
                      <a:pt x="200" y="309"/>
                    </a:lnTo>
                    <a:lnTo>
                      <a:pt x="216" y="298"/>
                    </a:lnTo>
                    <a:lnTo>
                      <a:pt x="233" y="281"/>
                    </a:lnTo>
                    <a:lnTo>
                      <a:pt x="249" y="270"/>
                    </a:lnTo>
                    <a:lnTo>
                      <a:pt x="260" y="265"/>
                    </a:lnTo>
                    <a:lnTo>
                      <a:pt x="266" y="259"/>
                    </a:lnTo>
                    <a:lnTo>
                      <a:pt x="260" y="254"/>
                    </a:lnTo>
                    <a:lnTo>
                      <a:pt x="266" y="248"/>
                    </a:lnTo>
                    <a:lnTo>
                      <a:pt x="271" y="243"/>
                    </a:lnTo>
                    <a:lnTo>
                      <a:pt x="277" y="237"/>
                    </a:lnTo>
                    <a:lnTo>
                      <a:pt x="283" y="232"/>
                    </a:lnTo>
                    <a:lnTo>
                      <a:pt x="288" y="226"/>
                    </a:lnTo>
                    <a:lnTo>
                      <a:pt x="294" y="221"/>
                    </a:lnTo>
                    <a:lnTo>
                      <a:pt x="299" y="215"/>
                    </a:lnTo>
                    <a:lnTo>
                      <a:pt x="294" y="210"/>
                    </a:lnTo>
                    <a:lnTo>
                      <a:pt x="283" y="210"/>
                    </a:lnTo>
                    <a:lnTo>
                      <a:pt x="260" y="210"/>
                    </a:lnTo>
                    <a:lnTo>
                      <a:pt x="238" y="204"/>
                    </a:lnTo>
                    <a:lnTo>
                      <a:pt x="216" y="204"/>
                    </a:lnTo>
                    <a:lnTo>
                      <a:pt x="194" y="198"/>
                    </a:lnTo>
                    <a:lnTo>
                      <a:pt x="183" y="193"/>
                    </a:lnTo>
                    <a:lnTo>
                      <a:pt x="183" y="187"/>
                    </a:lnTo>
                    <a:lnTo>
                      <a:pt x="194" y="182"/>
                    </a:lnTo>
                    <a:lnTo>
                      <a:pt x="211" y="176"/>
                    </a:lnTo>
                    <a:lnTo>
                      <a:pt x="227" y="171"/>
                    </a:lnTo>
                    <a:lnTo>
                      <a:pt x="249" y="165"/>
                    </a:lnTo>
                    <a:lnTo>
                      <a:pt x="266" y="165"/>
                    </a:lnTo>
                    <a:lnTo>
                      <a:pt x="283" y="160"/>
                    </a:lnTo>
                    <a:lnTo>
                      <a:pt x="294" y="154"/>
                    </a:lnTo>
                    <a:lnTo>
                      <a:pt x="305" y="143"/>
                    </a:lnTo>
                    <a:lnTo>
                      <a:pt x="316" y="132"/>
                    </a:lnTo>
                    <a:lnTo>
                      <a:pt x="321" y="127"/>
                    </a:lnTo>
                    <a:lnTo>
                      <a:pt x="327" y="121"/>
                    </a:lnTo>
                    <a:lnTo>
                      <a:pt x="338" y="110"/>
                    </a:lnTo>
                    <a:lnTo>
                      <a:pt x="354" y="99"/>
                    </a:lnTo>
                    <a:lnTo>
                      <a:pt x="371" y="94"/>
                    </a:lnTo>
                    <a:lnTo>
                      <a:pt x="388" y="82"/>
                    </a:lnTo>
                    <a:lnTo>
                      <a:pt x="410" y="77"/>
                    </a:lnTo>
                    <a:lnTo>
                      <a:pt x="432" y="66"/>
                    </a:lnTo>
                    <a:close/>
                    <a:moveTo>
                      <a:pt x="371" y="790"/>
                    </a:moveTo>
                    <a:lnTo>
                      <a:pt x="382" y="801"/>
                    </a:lnTo>
                    <a:lnTo>
                      <a:pt x="393" y="812"/>
                    </a:lnTo>
                    <a:lnTo>
                      <a:pt x="404" y="828"/>
                    </a:lnTo>
                    <a:lnTo>
                      <a:pt x="415" y="839"/>
                    </a:lnTo>
                    <a:lnTo>
                      <a:pt x="432" y="856"/>
                    </a:lnTo>
                    <a:lnTo>
                      <a:pt x="443" y="867"/>
                    </a:lnTo>
                    <a:lnTo>
                      <a:pt x="454" y="878"/>
                    </a:lnTo>
                    <a:lnTo>
                      <a:pt x="471" y="883"/>
                    </a:lnTo>
                    <a:lnTo>
                      <a:pt x="476" y="883"/>
                    </a:lnTo>
                    <a:lnTo>
                      <a:pt x="482" y="889"/>
                    </a:lnTo>
                    <a:lnTo>
                      <a:pt x="487" y="889"/>
                    </a:lnTo>
                    <a:lnTo>
                      <a:pt x="498" y="895"/>
                    </a:lnTo>
                    <a:lnTo>
                      <a:pt x="504" y="895"/>
                    </a:lnTo>
                    <a:lnTo>
                      <a:pt x="515" y="900"/>
                    </a:lnTo>
                    <a:lnTo>
                      <a:pt x="520" y="900"/>
                    </a:lnTo>
                    <a:lnTo>
                      <a:pt x="526" y="900"/>
                    </a:lnTo>
                    <a:lnTo>
                      <a:pt x="531" y="889"/>
                    </a:lnTo>
                    <a:lnTo>
                      <a:pt x="531" y="867"/>
                    </a:lnTo>
                    <a:lnTo>
                      <a:pt x="537" y="850"/>
                    </a:lnTo>
                    <a:lnTo>
                      <a:pt x="537" y="828"/>
                    </a:lnTo>
                    <a:lnTo>
                      <a:pt x="537" y="806"/>
                    </a:lnTo>
                    <a:lnTo>
                      <a:pt x="537" y="790"/>
                    </a:lnTo>
                    <a:lnTo>
                      <a:pt x="537" y="778"/>
                    </a:lnTo>
                    <a:lnTo>
                      <a:pt x="537" y="767"/>
                    </a:lnTo>
                    <a:lnTo>
                      <a:pt x="531" y="745"/>
                    </a:lnTo>
                    <a:lnTo>
                      <a:pt x="520" y="729"/>
                    </a:lnTo>
                    <a:lnTo>
                      <a:pt x="515" y="718"/>
                    </a:lnTo>
                    <a:lnTo>
                      <a:pt x="504" y="707"/>
                    </a:lnTo>
                    <a:lnTo>
                      <a:pt x="498" y="701"/>
                    </a:lnTo>
                    <a:lnTo>
                      <a:pt x="487" y="690"/>
                    </a:lnTo>
                    <a:lnTo>
                      <a:pt x="476" y="685"/>
                    </a:lnTo>
                    <a:lnTo>
                      <a:pt x="465" y="679"/>
                    </a:lnTo>
                    <a:lnTo>
                      <a:pt x="454" y="712"/>
                    </a:lnTo>
                    <a:lnTo>
                      <a:pt x="448" y="729"/>
                    </a:lnTo>
                    <a:lnTo>
                      <a:pt x="437" y="740"/>
                    </a:lnTo>
                    <a:lnTo>
                      <a:pt x="432" y="745"/>
                    </a:lnTo>
                    <a:lnTo>
                      <a:pt x="421" y="751"/>
                    </a:lnTo>
                    <a:lnTo>
                      <a:pt x="410" y="756"/>
                    </a:lnTo>
                    <a:lnTo>
                      <a:pt x="393" y="767"/>
                    </a:lnTo>
                    <a:lnTo>
                      <a:pt x="371" y="790"/>
                    </a:lnTo>
                    <a:close/>
                    <a:moveTo>
                      <a:pt x="548" y="701"/>
                    </a:moveTo>
                    <a:lnTo>
                      <a:pt x="554" y="602"/>
                    </a:lnTo>
                    <a:lnTo>
                      <a:pt x="548" y="596"/>
                    </a:lnTo>
                    <a:lnTo>
                      <a:pt x="537" y="602"/>
                    </a:lnTo>
                    <a:lnTo>
                      <a:pt x="531" y="602"/>
                    </a:lnTo>
                    <a:lnTo>
                      <a:pt x="520" y="613"/>
                    </a:lnTo>
                    <a:lnTo>
                      <a:pt x="509" y="618"/>
                    </a:lnTo>
                    <a:lnTo>
                      <a:pt x="498" y="629"/>
                    </a:lnTo>
                    <a:lnTo>
                      <a:pt x="493" y="640"/>
                    </a:lnTo>
                    <a:lnTo>
                      <a:pt x="482" y="646"/>
                    </a:lnTo>
                    <a:lnTo>
                      <a:pt x="482" y="657"/>
                    </a:lnTo>
                    <a:lnTo>
                      <a:pt x="487" y="662"/>
                    </a:lnTo>
                    <a:lnTo>
                      <a:pt x="493" y="674"/>
                    </a:lnTo>
                    <a:lnTo>
                      <a:pt x="504" y="685"/>
                    </a:lnTo>
                    <a:lnTo>
                      <a:pt x="520" y="696"/>
                    </a:lnTo>
                    <a:lnTo>
                      <a:pt x="531" y="701"/>
                    </a:lnTo>
                    <a:lnTo>
                      <a:pt x="543" y="701"/>
                    </a:lnTo>
                    <a:lnTo>
                      <a:pt x="548" y="701"/>
                    </a:lnTo>
                    <a:close/>
                    <a:moveTo>
                      <a:pt x="625" y="558"/>
                    </a:moveTo>
                    <a:lnTo>
                      <a:pt x="625" y="569"/>
                    </a:lnTo>
                    <a:lnTo>
                      <a:pt x="625" y="580"/>
                    </a:lnTo>
                    <a:lnTo>
                      <a:pt x="625" y="591"/>
                    </a:lnTo>
                    <a:lnTo>
                      <a:pt x="625" y="607"/>
                    </a:lnTo>
                    <a:lnTo>
                      <a:pt x="625" y="618"/>
                    </a:lnTo>
                    <a:lnTo>
                      <a:pt x="625" y="629"/>
                    </a:lnTo>
                    <a:lnTo>
                      <a:pt x="625" y="646"/>
                    </a:lnTo>
                    <a:lnTo>
                      <a:pt x="625" y="657"/>
                    </a:lnTo>
                    <a:lnTo>
                      <a:pt x="631" y="646"/>
                    </a:lnTo>
                    <a:lnTo>
                      <a:pt x="637" y="635"/>
                    </a:lnTo>
                    <a:lnTo>
                      <a:pt x="648" y="629"/>
                    </a:lnTo>
                    <a:lnTo>
                      <a:pt x="659" y="618"/>
                    </a:lnTo>
                    <a:lnTo>
                      <a:pt x="664" y="613"/>
                    </a:lnTo>
                    <a:lnTo>
                      <a:pt x="675" y="607"/>
                    </a:lnTo>
                    <a:lnTo>
                      <a:pt x="686" y="602"/>
                    </a:lnTo>
                    <a:lnTo>
                      <a:pt x="692" y="602"/>
                    </a:lnTo>
                    <a:lnTo>
                      <a:pt x="697" y="596"/>
                    </a:lnTo>
                    <a:lnTo>
                      <a:pt x="697" y="591"/>
                    </a:lnTo>
                    <a:lnTo>
                      <a:pt x="692" y="585"/>
                    </a:lnTo>
                    <a:lnTo>
                      <a:pt x="681" y="574"/>
                    </a:lnTo>
                    <a:lnTo>
                      <a:pt x="664" y="569"/>
                    </a:lnTo>
                    <a:lnTo>
                      <a:pt x="648" y="563"/>
                    </a:lnTo>
                    <a:lnTo>
                      <a:pt x="637" y="558"/>
                    </a:lnTo>
                    <a:lnTo>
                      <a:pt x="625" y="558"/>
                    </a:lnTo>
                    <a:close/>
                    <a:moveTo>
                      <a:pt x="620" y="790"/>
                    </a:moveTo>
                    <a:lnTo>
                      <a:pt x="637" y="767"/>
                    </a:lnTo>
                    <a:lnTo>
                      <a:pt x="653" y="745"/>
                    </a:lnTo>
                    <a:lnTo>
                      <a:pt x="670" y="723"/>
                    </a:lnTo>
                    <a:lnTo>
                      <a:pt x="692" y="701"/>
                    </a:lnTo>
                    <a:lnTo>
                      <a:pt x="708" y="674"/>
                    </a:lnTo>
                    <a:lnTo>
                      <a:pt x="725" y="651"/>
                    </a:lnTo>
                    <a:lnTo>
                      <a:pt x="742" y="629"/>
                    </a:lnTo>
                    <a:lnTo>
                      <a:pt x="764" y="607"/>
                    </a:lnTo>
                    <a:lnTo>
                      <a:pt x="753" y="607"/>
                    </a:lnTo>
                    <a:lnTo>
                      <a:pt x="747" y="607"/>
                    </a:lnTo>
                    <a:lnTo>
                      <a:pt x="742" y="607"/>
                    </a:lnTo>
                    <a:lnTo>
                      <a:pt x="736" y="602"/>
                    </a:lnTo>
                    <a:lnTo>
                      <a:pt x="731" y="602"/>
                    </a:lnTo>
                    <a:lnTo>
                      <a:pt x="725" y="602"/>
                    </a:lnTo>
                    <a:lnTo>
                      <a:pt x="719" y="602"/>
                    </a:lnTo>
                    <a:lnTo>
                      <a:pt x="708" y="602"/>
                    </a:lnTo>
                    <a:lnTo>
                      <a:pt x="697" y="607"/>
                    </a:lnTo>
                    <a:lnTo>
                      <a:pt x="686" y="618"/>
                    </a:lnTo>
                    <a:lnTo>
                      <a:pt x="675" y="629"/>
                    </a:lnTo>
                    <a:lnTo>
                      <a:pt x="664" y="646"/>
                    </a:lnTo>
                    <a:lnTo>
                      <a:pt x="648" y="662"/>
                    </a:lnTo>
                    <a:lnTo>
                      <a:pt x="642" y="679"/>
                    </a:lnTo>
                    <a:lnTo>
                      <a:pt x="631" y="690"/>
                    </a:lnTo>
                    <a:lnTo>
                      <a:pt x="625" y="696"/>
                    </a:lnTo>
                    <a:lnTo>
                      <a:pt x="625" y="707"/>
                    </a:lnTo>
                    <a:lnTo>
                      <a:pt x="620" y="718"/>
                    </a:lnTo>
                    <a:lnTo>
                      <a:pt x="620" y="729"/>
                    </a:lnTo>
                    <a:lnTo>
                      <a:pt x="620" y="740"/>
                    </a:lnTo>
                    <a:lnTo>
                      <a:pt x="620" y="756"/>
                    </a:lnTo>
                    <a:lnTo>
                      <a:pt x="620" y="767"/>
                    </a:lnTo>
                    <a:lnTo>
                      <a:pt x="620" y="778"/>
                    </a:lnTo>
                    <a:lnTo>
                      <a:pt x="620" y="790"/>
                    </a:lnTo>
                    <a:close/>
                    <a:moveTo>
                      <a:pt x="625" y="386"/>
                    </a:moveTo>
                    <a:lnTo>
                      <a:pt x="625" y="397"/>
                    </a:lnTo>
                    <a:lnTo>
                      <a:pt x="625" y="408"/>
                    </a:lnTo>
                    <a:lnTo>
                      <a:pt x="625" y="414"/>
                    </a:lnTo>
                    <a:lnTo>
                      <a:pt x="625" y="425"/>
                    </a:lnTo>
                    <a:lnTo>
                      <a:pt x="625" y="436"/>
                    </a:lnTo>
                    <a:lnTo>
                      <a:pt x="625" y="442"/>
                    </a:lnTo>
                    <a:lnTo>
                      <a:pt x="625" y="453"/>
                    </a:lnTo>
                    <a:lnTo>
                      <a:pt x="625" y="464"/>
                    </a:lnTo>
                    <a:lnTo>
                      <a:pt x="648" y="464"/>
                    </a:lnTo>
                    <a:lnTo>
                      <a:pt x="653" y="458"/>
                    </a:lnTo>
                    <a:lnTo>
                      <a:pt x="664" y="447"/>
                    </a:lnTo>
                    <a:lnTo>
                      <a:pt x="670" y="447"/>
                    </a:lnTo>
                    <a:lnTo>
                      <a:pt x="675" y="442"/>
                    </a:lnTo>
                    <a:lnTo>
                      <a:pt x="686" y="442"/>
                    </a:lnTo>
                    <a:lnTo>
                      <a:pt x="692" y="447"/>
                    </a:lnTo>
                    <a:lnTo>
                      <a:pt x="697" y="447"/>
                    </a:lnTo>
                    <a:lnTo>
                      <a:pt x="708" y="453"/>
                    </a:lnTo>
                    <a:lnTo>
                      <a:pt x="708" y="464"/>
                    </a:lnTo>
                    <a:lnTo>
                      <a:pt x="714" y="469"/>
                    </a:lnTo>
                    <a:lnTo>
                      <a:pt x="719" y="475"/>
                    </a:lnTo>
                    <a:lnTo>
                      <a:pt x="731" y="475"/>
                    </a:lnTo>
                    <a:lnTo>
                      <a:pt x="736" y="480"/>
                    </a:lnTo>
                    <a:lnTo>
                      <a:pt x="747" y="480"/>
                    </a:lnTo>
                    <a:lnTo>
                      <a:pt x="753" y="480"/>
                    </a:lnTo>
                    <a:lnTo>
                      <a:pt x="758" y="480"/>
                    </a:lnTo>
                    <a:lnTo>
                      <a:pt x="753" y="480"/>
                    </a:lnTo>
                    <a:lnTo>
                      <a:pt x="753" y="475"/>
                    </a:lnTo>
                    <a:lnTo>
                      <a:pt x="747" y="475"/>
                    </a:lnTo>
                    <a:lnTo>
                      <a:pt x="747" y="469"/>
                    </a:lnTo>
                    <a:lnTo>
                      <a:pt x="742" y="469"/>
                    </a:lnTo>
                    <a:lnTo>
                      <a:pt x="742" y="464"/>
                    </a:lnTo>
                    <a:lnTo>
                      <a:pt x="742" y="442"/>
                    </a:lnTo>
                    <a:lnTo>
                      <a:pt x="747" y="442"/>
                    </a:lnTo>
                    <a:lnTo>
                      <a:pt x="753" y="442"/>
                    </a:lnTo>
                    <a:lnTo>
                      <a:pt x="758" y="442"/>
                    </a:lnTo>
                    <a:lnTo>
                      <a:pt x="764" y="442"/>
                    </a:lnTo>
                    <a:lnTo>
                      <a:pt x="769" y="436"/>
                    </a:lnTo>
                    <a:lnTo>
                      <a:pt x="775" y="436"/>
                    </a:lnTo>
                    <a:lnTo>
                      <a:pt x="769" y="436"/>
                    </a:lnTo>
                    <a:lnTo>
                      <a:pt x="764" y="436"/>
                    </a:lnTo>
                    <a:lnTo>
                      <a:pt x="758" y="430"/>
                    </a:lnTo>
                    <a:lnTo>
                      <a:pt x="753" y="430"/>
                    </a:lnTo>
                    <a:lnTo>
                      <a:pt x="747" y="430"/>
                    </a:lnTo>
                    <a:lnTo>
                      <a:pt x="742" y="430"/>
                    </a:lnTo>
                    <a:lnTo>
                      <a:pt x="736" y="425"/>
                    </a:lnTo>
                    <a:lnTo>
                      <a:pt x="731" y="419"/>
                    </a:lnTo>
                    <a:lnTo>
                      <a:pt x="719" y="414"/>
                    </a:lnTo>
                    <a:lnTo>
                      <a:pt x="714" y="403"/>
                    </a:lnTo>
                    <a:lnTo>
                      <a:pt x="708" y="397"/>
                    </a:lnTo>
                    <a:lnTo>
                      <a:pt x="703" y="386"/>
                    </a:lnTo>
                    <a:lnTo>
                      <a:pt x="692" y="381"/>
                    </a:lnTo>
                    <a:lnTo>
                      <a:pt x="686" y="375"/>
                    </a:lnTo>
                    <a:lnTo>
                      <a:pt x="681" y="370"/>
                    </a:lnTo>
                    <a:lnTo>
                      <a:pt x="675" y="381"/>
                    </a:lnTo>
                    <a:lnTo>
                      <a:pt x="675" y="386"/>
                    </a:lnTo>
                    <a:lnTo>
                      <a:pt x="670" y="392"/>
                    </a:lnTo>
                    <a:lnTo>
                      <a:pt x="664" y="392"/>
                    </a:lnTo>
                    <a:lnTo>
                      <a:pt x="659" y="392"/>
                    </a:lnTo>
                    <a:lnTo>
                      <a:pt x="648" y="392"/>
                    </a:lnTo>
                    <a:lnTo>
                      <a:pt x="637" y="386"/>
                    </a:lnTo>
                    <a:lnTo>
                      <a:pt x="625" y="386"/>
                    </a:lnTo>
                    <a:close/>
                    <a:moveTo>
                      <a:pt x="515" y="143"/>
                    </a:moveTo>
                    <a:lnTo>
                      <a:pt x="509" y="149"/>
                    </a:lnTo>
                    <a:lnTo>
                      <a:pt x="504" y="154"/>
                    </a:lnTo>
                    <a:lnTo>
                      <a:pt x="493" y="160"/>
                    </a:lnTo>
                    <a:lnTo>
                      <a:pt x="487" y="160"/>
                    </a:lnTo>
                    <a:lnTo>
                      <a:pt x="482" y="165"/>
                    </a:lnTo>
                    <a:lnTo>
                      <a:pt x="471" y="165"/>
                    </a:lnTo>
                    <a:lnTo>
                      <a:pt x="465" y="171"/>
                    </a:lnTo>
                    <a:lnTo>
                      <a:pt x="454" y="171"/>
                    </a:lnTo>
                    <a:lnTo>
                      <a:pt x="448" y="154"/>
                    </a:lnTo>
                    <a:lnTo>
                      <a:pt x="404" y="193"/>
                    </a:lnTo>
                    <a:lnTo>
                      <a:pt x="410" y="204"/>
                    </a:lnTo>
                    <a:lnTo>
                      <a:pt x="415" y="210"/>
                    </a:lnTo>
                    <a:lnTo>
                      <a:pt x="421" y="215"/>
                    </a:lnTo>
                    <a:lnTo>
                      <a:pt x="426" y="215"/>
                    </a:lnTo>
                    <a:lnTo>
                      <a:pt x="437" y="210"/>
                    </a:lnTo>
                    <a:lnTo>
                      <a:pt x="448" y="204"/>
                    </a:lnTo>
                    <a:lnTo>
                      <a:pt x="471" y="193"/>
                    </a:lnTo>
                    <a:lnTo>
                      <a:pt x="476" y="187"/>
                    </a:lnTo>
                    <a:lnTo>
                      <a:pt x="487" y="182"/>
                    </a:lnTo>
                    <a:lnTo>
                      <a:pt x="498" y="182"/>
                    </a:lnTo>
                    <a:lnTo>
                      <a:pt x="509" y="182"/>
                    </a:lnTo>
                    <a:lnTo>
                      <a:pt x="520" y="182"/>
                    </a:lnTo>
                    <a:lnTo>
                      <a:pt x="526" y="187"/>
                    </a:lnTo>
                    <a:lnTo>
                      <a:pt x="531" y="187"/>
                    </a:lnTo>
                    <a:lnTo>
                      <a:pt x="537" y="187"/>
                    </a:lnTo>
                    <a:lnTo>
                      <a:pt x="537" y="176"/>
                    </a:lnTo>
                    <a:lnTo>
                      <a:pt x="531" y="176"/>
                    </a:lnTo>
                    <a:lnTo>
                      <a:pt x="531" y="171"/>
                    </a:lnTo>
                    <a:lnTo>
                      <a:pt x="526" y="171"/>
                    </a:lnTo>
                    <a:lnTo>
                      <a:pt x="520" y="165"/>
                    </a:lnTo>
                    <a:lnTo>
                      <a:pt x="520" y="160"/>
                    </a:lnTo>
                    <a:lnTo>
                      <a:pt x="515" y="154"/>
                    </a:lnTo>
                    <a:lnTo>
                      <a:pt x="515" y="143"/>
                    </a:lnTo>
                    <a:close/>
                    <a:moveTo>
                      <a:pt x="504" y="397"/>
                    </a:moveTo>
                    <a:lnTo>
                      <a:pt x="493" y="403"/>
                    </a:lnTo>
                    <a:lnTo>
                      <a:pt x="487" y="414"/>
                    </a:lnTo>
                    <a:lnTo>
                      <a:pt x="487" y="425"/>
                    </a:lnTo>
                    <a:lnTo>
                      <a:pt x="487" y="436"/>
                    </a:lnTo>
                    <a:lnTo>
                      <a:pt x="493" y="447"/>
                    </a:lnTo>
                    <a:lnTo>
                      <a:pt x="493" y="453"/>
                    </a:lnTo>
                    <a:lnTo>
                      <a:pt x="498" y="464"/>
                    </a:lnTo>
                    <a:lnTo>
                      <a:pt x="504" y="469"/>
                    </a:lnTo>
                    <a:lnTo>
                      <a:pt x="509" y="469"/>
                    </a:lnTo>
                    <a:lnTo>
                      <a:pt x="515" y="475"/>
                    </a:lnTo>
                    <a:lnTo>
                      <a:pt x="520" y="475"/>
                    </a:lnTo>
                    <a:lnTo>
                      <a:pt x="526" y="480"/>
                    </a:lnTo>
                    <a:lnTo>
                      <a:pt x="531" y="486"/>
                    </a:lnTo>
                    <a:lnTo>
                      <a:pt x="537" y="491"/>
                    </a:lnTo>
                    <a:lnTo>
                      <a:pt x="543" y="491"/>
                    </a:lnTo>
                    <a:lnTo>
                      <a:pt x="548" y="497"/>
                    </a:lnTo>
                    <a:lnTo>
                      <a:pt x="559" y="497"/>
                    </a:lnTo>
                    <a:lnTo>
                      <a:pt x="559" y="430"/>
                    </a:lnTo>
                    <a:lnTo>
                      <a:pt x="554" y="425"/>
                    </a:lnTo>
                    <a:lnTo>
                      <a:pt x="548" y="425"/>
                    </a:lnTo>
                    <a:lnTo>
                      <a:pt x="543" y="419"/>
                    </a:lnTo>
                    <a:lnTo>
                      <a:pt x="537" y="414"/>
                    </a:lnTo>
                    <a:lnTo>
                      <a:pt x="526" y="408"/>
                    </a:lnTo>
                    <a:lnTo>
                      <a:pt x="520" y="403"/>
                    </a:lnTo>
                    <a:lnTo>
                      <a:pt x="509" y="403"/>
                    </a:lnTo>
                    <a:lnTo>
                      <a:pt x="504" y="397"/>
                    </a:lnTo>
                    <a:close/>
                  </a:path>
                </a:pathLst>
              </a:custGeom>
              <a:solidFill>
                <a:srgbClr val="339933"/>
              </a:solidFill>
              <a:ln w="9525">
                <a:solidFill>
                  <a:schemeClr val="tx1"/>
                </a:solidFill>
                <a:round/>
                <a:headEnd/>
                <a:tailEnd/>
              </a:ln>
            </p:spPr>
            <p:txBody>
              <a:bodyPr/>
              <a:lstStyle/>
              <a:p>
                <a:endParaRPr lang="en-GB"/>
              </a:p>
            </p:txBody>
          </p:sp>
          <p:sp>
            <p:nvSpPr>
              <p:cNvPr id="6173" name="Freeform 12"/>
              <p:cNvSpPr>
                <a:spLocks noEditPoints="1"/>
              </p:cNvSpPr>
              <p:nvPr/>
            </p:nvSpPr>
            <p:spPr bwMode="auto">
              <a:xfrm>
                <a:off x="3732" y="1068"/>
                <a:ext cx="336" cy="1418"/>
              </a:xfrm>
              <a:custGeom>
                <a:avLst/>
                <a:gdLst>
                  <a:gd name="T0" fmla="*/ 120 w 526"/>
                  <a:gd name="T1" fmla="*/ 191 h 2215"/>
                  <a:gd name="T2" fmla="*/ 162 w 526"/>
                  <a:gd name="T3" fmla="*/ 74 h 2215"/>
                  <a:gd name="T4" fmla="*/ 215 w 526"/>
                  <a:gd name="T5" fmla="*/ 109 h 2215"/>
                  <a:gd name="T6" fmla="*/ 254 w 526"/>
                  <a:gd name="T7" fmla="*/ 230 h 2215"/>
                  <a:gd name="T8" fmla="*/ 254 w 526"/>
                  <a:gd name="T9" fmla="*/ 314 h 2215"/>
                  <a:gd name="T10" fmla="*/ 261 w 526"/>
                  <a:gd name="T11" fmla="*/ 367 h 2215"/>
                  <a:gd name="T12" fmla="*/ 279 w 526"/>
                  <a:gd name="T13" fmla="*/ 350 h 2215"/>
                  <a:gd name="T14" fmla="*/ 290 w 526"/>
                  <a:gd name="T15" fmla="*/ 456 h 2215"/>
                  <a:gd name="T16" fmla="*/ 300 w 526"/>
                  <a:gd name="T17" fmla="*/ 499 h 2215"/>
                  <a:gd name="T18" fmla="*/ 304 w 526"/>
                  <a:gd name="T19" fmla="*/ 625 h 2215"/>
                  <a:gd name="T20" fmla="*/ 318 w 526"/>
                  <a:gd name="T21" fmla="*/ 650 h 2215"/>
                  <a:gd name="T22" fmla="*/ 314 w 526"/>
                  <a:gd name="T23" fmla="*/ 732 h 2215"/>
                  <a:gd name="T24" fmla="*/ 304 w 526"/>
                  <a:gd name="T25" fmla="*/ 785 h 2215"/>
                  <a:gd name="T26" fmla="*/ 328 w 526"/>
                  <a:gd name="T27" fmla="*/ 788 h 2215"/>
                  <a:gd name="T28" fmla="*/ 336 w 526"/>
                  <a:gd name="T29" fmla="*/ 944 h 2215"/>
                  <a:gd name="T30" fmla="*/ 311 w 526"/>
                  <a:gd name="T31" fmla="*/ 1004 h 2215"/>
                  <a:gd name="T32" fmla="*/ 283 w 526"/>
                  <a:gd name="T33" fmla="*/ 1089 h 2215"/>
                  <a:gd name="T34" fmla="*/ 258 w 526"/>
                  <a:gd name="T35" fmla="*/ 1170 h 2215"/>
                  <a:gd name="T36" fmla="*/ 215 w 526"/>
                  <a:gd name="T37" fmla="*/ 1198 h 2215"/>
                  <a:gd name="T38" fmla="*/ 223 w 526"/>
                  <a:gd name="T39" fmla="*/ 1351 h 2215"/>
                  <a:gd name="T40" fmla="*/ 275 w 526"/>
                  <a:gd name="T41" fmla="*/ 1400 h 2215"/>
                  <a:gd name="T42" fmla="*/ 110 w 526"/>
                  <a:gd name="T43" fmla="*/ 1393 h 2215"/>
                  <a:gd name="T44" fmla="*/ 141 w 526"/>
                  <a:gd name="T45" fmla="*/ 1312 h 2215"/>
                  <a:gd name="T46" fmla="*/ 138 w 526"/>
                  <a:gd name="T47" fmla="*/ 1205 h 2215"/>
                  <a:gd name="T48" fmla="*/ 92 w 526"/>
                  <a:gd name="T49" fmla="*/ 1142 h 2215"/>
                  <a:gd name="T50" fmla="*/ 28 w 526"/>
                  <a:gd name="T51" fmla="*/ 1050 h 2215"/>
                  <a:gd name="T52" fmla="*/ 18 w 526"/>
                  <a:gd name="T53" fmla="*/ 965 h 2215"/>
                  <a:gd name="T54" fmla="*/ 39 w 526"/>
                  <a:gd name="T55" fmla="*/ 969 h 2215"/>
                  <a:gd name="T56" fmla="*/ 32 w 526"/>
                  <a:gd name="T57" fmla="*/ 937 h 2215"/>
                  <a:gd name="T58" fmla="*/ 0 w 526"/>
                  <a:gd name="T59" fmla="*/ 834 h 2215"/>
                  <a:gd name="T60" fmla="*/ 7 w 526"/>
                  <a:gd name="T61" fmla="*/ 704 h 2215"/>
                  <a:gd name="T62" fmla="*/ 18 w 526"/>
                  <a:gd name="T63" fmla="*/ 618 h 2215"/>
                  <a:gd name="T64" fmla="*/ 39 w 526"/>
                  <a:gd name="T65" fmla="*/ 654 h 2215"/>
                  <a:gd name="T66" fmla="*/ 60 w 526"/>
                  <a:gd name="T67" fmla="*/ 407 h 2215"/>
                  <a:gd name="T68" fmla="*/ 74 w 526"/>
                  <a:gd name="T69" fmla="*/ 392 h 2215"/>
                  <a:gd name="T70" fmla="*/ 85 w 526"/>
                  <a:gd name="T71" fmla="*/ 254 h 2215"/>
                  <a:gd name="T72" fmla="*/ 102 w 526"/>
                  <a:gd name="T73" fmla="*/ 226 h 2215"/>
                  <a:gd name="T74" fmla="*/ 226 w 526"/>
                  <a:gd name="T75" fmla="*/ 1156 h 2215"/>
                  <a:gd name="T76" fmla="*/ 272 w 526"/>
                  <a:gd name="T77" fmla="*/ 1071 h 2215"/>
                  <a:gd name="T78" fmla="*/ 254 w 526"/>
                  <a:gd name="T79" fmla="*/ 1054 h 2215"/>
                  <a:gd name="T80" fmla="*/ 233 w 526"/>
                  <a:gd name="T81" fmla="*/ 994 h 2215"/>
                  <a:gd name="T82" fmla="*/ 223 w 526"/>
                  <a:gd name="T83" fmla="*/ 983 h 2215"/>
                  <a:gd name="T84" fmla="*/ 141 w 526"/>
                  <a:gd name="T85" fmla="*/ 923 h 2215"/>
                  <a:gd name="T86" fmla="*/ 134 w 526"/>
                  <a:gd name="T87" fmla="*/ 951 h 2215"/>
                  <a:gd name="T88" fmla="*/ 131 w 526"/>
                  <a:gd name="T89" fmla="*/ 979 h 2215"/>
                  <a:gd name="T90" fmla="*/ 152 w 526"/>
                  <a:gd name="T91" fmla="*/ 994 h 2215"/>
                  <a:gd name="T92" fmla="*/ 148 w 526"/>
                  <a:gd name="T93" fmla="*/ 947 h 2215"/>
                  <a:gd name="T94" fmla="*/ 145 w 526"/>
                  <a:gd name="T95" fmla="*/ 1029 h 2215"/>
                  <a:gd name="T96" fmla="*/ 113 w 526"/>
                  <a:gd name="T97" fmla="*/ 972 h 2215"/>
                  <a:gd name="T98" fmla="*/ 141 w 526"/>
                  <a:gd name="T99" fmla="*/ 1061 h 2215"/>
                  <a:gd name="T100" fmla="*/ 117 w 526"/>
                  <a:gd name="T101" fmla="*/ 1071 h 2215"/>
                  <a:gd name="T102" fmla="*/ 99 w 526"/>
                  <a:gd name="T103" fmla="*/ 1100 h 2215"/>
                  <a:gd name="T104" fmla="*/ 230 w 526"/>
                  <a:gd name="T105" fmla="*/ 767 h 2215"/>
                  <a:gd name="T106" fmla="*/ 251 w 526"/>
                  <a:gd name="T107" fmla="*/ 604 h 2215"/>
                  <a:gd name="T108" fmla="*/ 223 w 526"/>
                  <a:gd name="T109" fmla="*/ 647 h 2215"/>
                  <a:gd name="T110" fmla="*/ 219 w 526"/>
                  <a:gd name="T111" fmla="*/ 757 h 2215"/>
                  <a:gd name="T112" fmla="*/ 219 w 526"/>
                  <a:gd name="T113" fmla="*/ 576 h 2215"/>
                  <a:gd name="T114" fmla="*/ 233 w 526"/>
                  <a:gd name="T115" fmla="*/ 551 h 2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2215">
                    <a:moveTo>
                      <a:pt x="172" y="265"/>
                    </a:moveTo>
                    <a:lnTo>
                      <a:pt x="172" y="265"/>
                    </a:lnTo>
                    <a:lnTo>
                      <a:pt x="172" y="270"/>
                    </a:lnTo>
                    <a:lnTo>
                      <a:pt x="177" y="281"/>
                    </a:lnTo>
                    <a:lnTo>
                      <a:pt x="183" y="287"/>
                    </a:lnTo>
                    <a:lnTo>
                      <a:pt x="183" y="292"/>
                    </a:lnTo>
                    <a:lnTo>
                      <a:pt x="188" y="298"/>
                    </a:lnTo>
                    <a:lnTo>
                      <a:pt x="194" y="298"/>
                    </a:lnTo>
                    <a:lnTo>
                      <a:pt x="194" y="303"/>
                    </a:lnTo>
                    <a:lnTo>
                      <a:pt x="210" y="270"/>
                    </a:lnTo>
                    <a:lnTo>
                      <a:pt x="221" y="232"/>
                    </a:lnTo>
                    <a:lnTo>
                      <a:pt x="232" y="193"/>
                    </a:lnTo>
                    <a:lnTo>
                      <a:pt x="243" y="154"/>
                    </a:lnTo>
                    <a:lnTo>
                      <a:pt x="254" y="116"/>
                    </a:lnTo>
                    <a:lnTo>
                      <a:pt x="266" y="77"/>
                    </a:lnTo>
                    <a:lnTo>
                      <a:pt x="277" y="38"/>
                    </a:lnTo>
                    <a:lnTo>
                      <a:pt x="288" y="0"/>
                    </a:lnTo>
                    <a:lnTo>
                      <a:pt x="304" y="38"/>
                    </a:lnTo>
                    <a:lnTo>
                      <a:pt x="321" y="77"/>
                    </a:lnTo>
                    <a:lnTo>
                      <a:pt x="332" y="121"/>
                    </a:lnTo>
                    <a:lnTo>
                      <a:pt x="337" y="171"/>
                    </a:lnTo>
                    <a:lnTo>
                      <a:pt x="343" y="221"/>
                    </a:lnTo>
                    <a:lnTo>
                      <a:pt x="354" y="270"/>
                    </a:lnTo>
                    <a:lnTo>
                      <a:pt x="365" y="314"/>
                    </a:lnTo>
                    <a:lnTo>
                      <a:pt x="382" y="359"/>
                    </a:lnTo>
                    <a:lnTo>
                      <a:pt x="382" y="320"/>
                    </a:lnTo>
                    <a:lnTo>
                      <a:pt x="393" y="337"/>
                    </a:lnTo>
                    <a:lnTo>
                      <a:pt x="398" y="359"/>
                    </a:lnTo>
                    <a:lnTo>
                      <a:pt x="398" y="375"/>
                    </a:lnTo>
                    <a:lnTo>
                      <a:pt x="398" y="397"/>
                    </a:lnTo>
                    <a:lnTo>
                      <a:pt x="393" y="414"/>
                    </a:lnTo>
                    <a:lnTo>
                      <a:pt x="393" y="436"/>
                    </a:lnTo>
                    <a:lnTo>
                      <a:pt x="393" y="458"/>
                    </a:lnTo>
                    <a:lnTo>
                      <a:pt x="398" y="480"/>
                    </a:lnTo>
                    <a:lnTo>
                      <a:pt x="398" y="491"/>
                    </a:lnTo>
                    <a:lnTo>
                      <a:pt x="398" y="502"/>
                    </a:lnTo>
                    <a:lnTo>
                      <a:pt x="404" y="513"/>
                    </a:lnTo>
                    <a:lnTo>
                      <a:pt x="404" y="524"/>
                    </a:lnTo>
                    <a:lnTo>
                      <a:pt x="409" y="535"/>
                    </a:lnTo>
                    <a:lnTo>
                      <a:pt x="409" y="547"/>
                    </a:lnTo>
                    <a:lnTo>
                      <a:pt x="409" y="563"/>
                    </a:lnTo>
                    <a:lnTo>
                      <a:pt x="409" y="574"/>
                    </a:lnTo>
                    <a:lnTo>
                      <a:pt x="415" y="574"/>
                    </a:lnTo>
                    <a:lnTo>
                      <a:pt x="415" y="569"/>
                    </a:lnTo>
                    <a:lnTo>
                      <a:pt x="420" y="563"/>
                    </a:lnTo>
                    <a:lnTo>
                      <a:pt x="426" y="558"/>
                    </a:lnTo>
                    <a:lnTo>
                      <a:pt x="426" y="552"/>
                    </a:lnTo>
                    <a:lnTo>
                      <a:pt x="431" y="547"/>
                    </a:lnTo>
                    <a:lnTo>
                      <a:pt x="437" y="547"/>
                    </a:lnTo>
                    <a:lnTo>
                      <a:pt x="443" y="541"/>
                    </a:lnTo>
                    <a:lnTo>
                      <a:pt x="448" y="563"/>
                    </a:lnTo>
                    <a:lnTo>
                      <a:pt x="454" y="591"/>
                    </a:lnTo>
                    <a:lnTo>
                      <a:pt x="454" y="618"/>
                    </a:lnTo>
                    <a:lnTo>
                      <a:pt x="454" y="651"/>
                    </a:lnTo>
                    <a:lnTo>
                      <a:pt x="454" y="685"/>
                    </a:lnTo>
                    <a:lnTo>
                      <a:pt x="454" y="712"/>
                    </a:lnTo>
                    <a:lnTo>
                      <a:pt x="454" y="745"/>
                    </a:lnTo>
                    <a:lnTo>
                      <a:pt x="454" y="767"/>
                    </a:lnTo>
                    <a:lnTo>
                      <a:pt x="459" y="767"/>
                    </a:lnTo>
                    <a:lnTo>
                      <a:pt x="459" y="773"/>
                    </a:lnTo>
                    <a:lnTo>
                      <a:pt x="465" y="773"/>
                    </a:lnTo>
                    <a:lnTo>
                      <a:pt x="465" y="779"/>
                    </a:lnTo>
                    <a:lnTo>
                      <a:pt x="470" y="779"/>
                    </a:lnTo>
                    <a:lnTo>
                      <a:pt x="470" y="784"/>
                    </a:lnTo>
                    <a:lnTo>
                      <a:pt x="476" y="784"/>
                    </a:lnTo>
                    <a:lnTo>
                      <a:pt x="470" y="972"/>
                    </a:lnTo>
                    <a:lnTo>
                      <a:pt x="476" y="977"/>
                    </a:lnTo>
                    <a:lnTo>
                      <a:pt x="476" y="983"/>
                    </a:lnTo>
                    <a:lnTo>
                      <a:pt x="481" y="983"/>
                    </a:lnTo>
                    <a:lnTo>
                      <a:pt x="487" y="983"/>
                    </a:lnTo>
                    <a:lnTo>
                      <a:pt x="492" y="983"/>
                    </a:lnTo>
                    <a:lnTo>
                      <a:pt x="492" y="999"/>
                    </a:lnTo>
                    <a:lnTo>
                      <a:pt x="498" y="1016"/>
                    </a:lnTo>
                    <a:lnTo>
                      <a:pt x="503" y="1038"/>
                    </a:lnTo>
                    <a:lnTo>
                      <a:pt x="503" y="1060"/>
                    </a:lnTo>
                    <a:lnTo>
                      <a:pt x="503" y="1082"/>
                    </a:lnTo>
                    <a:lnTo>
                      <a:pt x="503" y="1099"/>
                    </a:lnTo>
                    <a:lnTo>
                      <a:pt x="503" y="1115"/>
                    </a:lnTo>
                    <a:lnTo>
                      <a:pt x="503" y="1127"/>
                    </a:lnTo>
                    <a:lnTo>
                      <a:pt x="492" y="1143"/>
                    </a:lnTo>
                    <a:lnTo>
                      <a:pt x="487" y="1154"/>
                    </a:lnTo>
                    <a:lnTo>
                      <a:pt x="487" y="1165"/>
                    </a:lnTo>
                    <a:lnTo>
                      <a:pt x="481" y="1176"/>
                    </a:lnTo>
                    <a:lnTo>
                      <a:pt x="481" y="1182"/>
                    </a:lnTo>
                    <a:lnTo>
                      <a:pt x="476" y="1193"/>
                    </a:lnTo>
                    <a:lnTo>
                      <a:pt x="476" y="1209"/>
                    </a:lnTo>
                    <a:lnTo>
                      <a:pt x="476" y="1226"/>
                    </a:lnTo>
                    <a:lnTo>
                      <a:pt x="481" y="1243"/>
                    </a:lnTo>
                    <a:lnTo>
                      <a:pt x="487" y="1254"/>
                    </a:lnTo>
                    <a:lnTo>
                      <a:pt x="492" y="1254"/>
                    </a:lnTo>
                    <a:lnTo>
                      <a:pt x="503" y="1248"/>
                    </a:lnTo>
                    <a:lnTo>
                      <a:pt x="509" y="1243"/>
                    </a:lnTo>
                    <a:lnTo>
                      <a:pt x="514" y="1237"/>
                    </a:lnTo>
                    <a:lnTo>
                      <a:pt x="514" y="1231"/>
                    </a:lnTo>
                    <a:lnTo>
                      <a:pt x="520" y="1231"/>
                    </a:lnTo>
                    <a:lnTo>
                      <a:pt x="520" y="1259"/>
                    </a:lnTo>
                    <a:lnTo>
                      <a:pt x="520" y="1298"/>
                    </a:lnTo>
                    <a:lnTo>
                      <a:pt x="526" y="1342"/>
                    </a:lnTo>
                    <a:lnTo>
                      <a:pt x="526" y="1386"/>
                    </a:lnTo>
                    <a:lnTo>
                      <a:pt x="526" y="1430"/>
                    </a:lnTo>
                    <a:lnTo>
                      <a:pt x="526" y="1475"/>
                    </a:lnTo>
                    <a:lnTo>
                      <a:pt x="520" y="1508"/>
                    </a:lnTo>
                    <a:lnTo>
                      <a:pt x="514" y="1535"/>
                    </a:lnTo>
                    <a:lnTo>
                      <a:pt x="514" y="1546"/>
                    </a:lnTo>
                    <a:lnTo>
                      <a:pt x="509" y="1552"/>
                    </a:lnTo>
                    <a:lnTo>
                      <a:pt x="503" y="1557"/>
                    </a:lnTo>
                    <a:lnTo>
                      <a:pt x="498" y="1563"/>
                    </a:lnTo>
                    <a:lnTo>
                      <a:pt x="487" y="1568"/>
                    </a:lnTo>
                    <a:lnTo>
                      <a:pt x="481" y="1574"/>
                    </a:lnTo>
                    <a:lnTo>
                      <a:pt x="476" y="1574"/>
                    </a:lnTo>
                    <a:lnTo>
                      <a:pt x="476" y="1580"/>
                    </a:lnTo>
                    <a:lnTo>
                      <a:pt x="459" y="1618"/>
                    </a:lnTo>
                    <a:lnTo>
                      <a:pt x="448" y="1646"/>
                    </a:lnTo>
                    <a:lnTo>
                      <a:pt x="443" y="1673"/>
                    </a:lnTo>
                    <a:lnTo>
                      <a:pt x="443" y="1701"/>
                    </a:lnTo>
                    <a:lnTo>
                      <a:pt x="443" y="1723"/>
                    </a:lnTo>
                    <a:lnTo>
                      <a:pt x="437" y="1745"/>
                    </a:lnTo>
                    <a:lnTo>
                      <a:pt x="437" y="1767"/>
                    </a:lnTo>
                    <a:lnTo>
                      <a:pt x="431" y="1789"/>
                    </a:lnTo>
                    <a:lnTo>
                      <a:pt x="426" y="1806"/>
                    </a:lnTo>
                    <a:lnTo>
                      <a:pt x="415" y="1817"/>
                    </a:lnTo>
                    <a:lnTo>
                      <a:pt x="404" y="1828"/>
                    </a:lnTo>
                    <a:lnTo>
                      <a:pt x="393" y="1834"/>
                    </a:lnTo>
                    <a:lnTo>
                      <a:pt x="376" y="1839"/>
                    </a:lnTo>
                    <a:lnTo>
                      <a:pt x="365" y="1845"/>
                    </a:lnTo>
                    <a:lnTo>
                      <a:pt x="349" y="1850"/>
                    </a:lnTo>
                    <a:lnTo>
                      <a:pt x="337" y="1856"/>
                    </a:lnTo>
                    <a:lnTo>
                      <a:pt x="337" y="1861"/>
                    </a:lnTo>
                    <a:lnTo>
                      <a:pt x="337" y="1872"/>
                    </a:lnTo>
                    <a:lnTo>
                      <a:pt x="337" y="1900"/>
                    </a:lnTo>
                    <a:lnTo>
                      <a:pt x="343" y="1939"/>
                    </a:lnTo>
                    <a:lnTo>
                      <a:pt x="343" y="1988"/>
                    </a:lnTo>
                    <a:lnTo>
                      <a:pt x="343" y="2032"/>
                    </a:lnTo>
                    <a:lnTo>
                      <a:pt x="343" y="2071"/>
                    </a:lnTo>
                    <a:lnTo>
                      <a:pt x="349" y="2104"/>
                    </a:lnTo>
                    <a:lnTo>
                      <a:pt x="349" y="2110"/>
                    </a:lnTo>
                    <a:lnTo>
                      <a:pt x="349" y="2121"/>
                    </a:lnTo>
                    <a:lnTo>
                      <a:pt x="354" y="2132"/>
                    </a:lnTo>
                    <a:lnTo>
                      <a:pt x="360" y="2148"/>
                    </a:lnTo>
                    <a:lnTo>
                      <a:pt x="365" y="2160"/>
                    </a:lnTo>
                    <a:lnTo>
                      <a:pt x="382" y="2171"/>
                    </a:lnTo>
                    <a:lnTo>
                      <a:pt x="404" y="2182"/>
                    </a:lnTo>
                    <a:lnTo>
                      <a:pt x="431" y="2187"/>
                    </a:lnTo>
                    <a:lnTo>
                      <a:pt x="465" y="2193"/>
                    </a:lnTo>
                    <a:lnTo>
                      <a:pt x="465" y="2215"/>
                    </a:lnTo>
                    <a:lnTo>
                      <a:pt x="111" y="2215"/>
                    </a:lnTo>
                    <a:lnTo>
                      <a:pt x="111" y="2193"/>
                    </a:lnTo>
                    <a:lnTo>
                      <a:pt x="133" y="2187"/>
                    </a:lnTo>
                    <a:lnTo>
                      <a:pt x="155" y="2182"/>
                    </a:lnTo>
                    <a:lnTo>
                      <a:pt x="172" y="2176"/>
                    </a:lnTo>
                    <a:lnTo>
                      <a:pt x="188" y="2165"/>
                    </a:lnTo>
                    <a:lnTo>
                      <a:pt x="199" y="2148"/>
                    </a:lnTo>
                    <a:lnTo>
                      <a:pt x="205" y="2137"/>
                    </a:lnTo>
                    <a:lnTo>
                      <a:pt x="210" y="2126"/>
                    </a:lnTo>
                    <a:lnTo>
                      <a:pt x="216" y="2110"/>
                    </a:lnTo>
                    <a:lnTo>
                      <a:pt x="221" y="2077"/>
                    </a:lnTo>
                    <a:lnTo>
                      <a:pt x="221" y="2049"/>
                    </a:lnTo>
                    <a:lnTo>
                      <a:pt x="221" y="2021"/>
                    </a:lnTo>
                    <a:lnTo>
                      <a:pt x="221" y="1994"/>
                    </a:lnTo>
                    <a:lnTo>
                      <a:pt x="227" y="1972"/>
                    </a:lnTo>
                    <a:lnTo>
                      <a:pt x="227" y="1944"/>
                    </a:lnTo>
                    <a:lnTo>
                      <a:pt x="227" y="1916"/>
                    </a:lnTo>
                    <a:lnTo>
                      <a:pt x="227" y="1889"/>
                    </a:lnTo>
                    <a:lnTo>
                      <a:pt x="216" y="1883"/>
                    </a:lnTo>
                    <a:lnTo>
                      <a:pt x="205" y="1872"/>
                    </a:lnTo>
                    <a:lnTo>
                      <a:pt x="194" y="1861"/>
                    </a:lnTo>
                    <a:lnTo>
                      <a:pt x="183" y="1839"/>
                    </a:lnTo>
                    <a:lnTo>
                      <a:pt x="172" y="1823"/>
                    </a:lnTo>
                    <a:lnTo>
                      <a:pt x="160" y="1806"/>
                    </a:lnTo>
                    <a:lnTo>
                      <a:pt x="149" y="1795"/>
                    </a:lnTo>
                    <a:lnTo>
                      <a:pt x="144" y="1784"/>
                    </a:lnTo>
                    <a:lnTo>
                      <a:pt x="138" y="1773"/>
                    </a:lnTo>
                    <a:lnTo>
                      <a:pt x="122" y="1756"/>
                    </a:lnTo>
                    <a:lnTo>
                      <a:pt x="111" y="1740"/>
                    </a:lnTo>
                    <a:lnTo>
                      <a:pt x="89" y="1718"/>
                    </a:lnTo>
                    <a:lnTo>
                      <a:pt x="72" y="1690"/>
                    </a:lnTo>
                    <a:lnTo>
                      <a:pt x="55" y="1668"/>
                    </a:lnTo>
                    <a:lnTo>
                      <a:pt x="44" y="1640"/>
                    </a:lnTo>
                    <a:lnTo>
                      <a:pt x="39" y="1613"/>
                    </a:lnTo>
                    <a:lnTo>
                      <a:pt x="39" y="1596"/>
                    </a:lnTo>
                    <a:lnTo>
                      <a:pt x="33" y="1580"/>
                    </a:lnTo>
                    <a:lnTo>
                      <a:pt x="33" y="1563"/>
                    </a:lnTo>
                    <a:lnTo>
                      <a:pt x="28" y="1546"/>
                    </a:lnTo>
                    <a:lnTo>
                      <a:pt x="28" y="1530"/>
                    </a:lnTo>
                    <a:lnTo>
                      <a:pt x="28" y="1508"/>
                    </a:lnTo>
                    <a:lnTo>
                      <a:pt x="28" y="1491"/>
                    </a:lnTo>
                    <a:lnTo>
                      <a:pt x="28" y="1475"/>
                    </a:lnTo>
                    <a:lnTo>
                      <a:pt x="33" y="1480"/>
                    </a:lnTo>
                    <a:lnTo>
                      <a:pt x="39" y="1486"/>
                    </a:lnTo>
                    <a:lnTo>
                      <a:pt x="50" y="1491"/>
                    </a:lnTo>
                    <a:lnTo>
                      <a:pt x="55" y="1502"/>
                    </a:lnTo>
                    <a:lnTo>
                      <a:pt x="61" y="1513"/>
                    </a:lnTo>
                    <a:lnTo>
                      <a:pt x="66" y="1519"/>
                    </a:lnTo>
                    <a:lnTo>
                      <a:pt x="72" y="1530"/>
                    </a:lnTo>
                    <a:lnTo>
                      <a:pt x="72" y="1535"/>
                    </a:lnTo>
                    <a:lnTo>
                      <a:pt x="72" y="1513"/>
                    </a:lnTo>
                    <a:lnTo>
                      <a:pt x="66" y="1497"/>
                    </a:lnTo>
                    <a:lnTo>
                      <a:pt x="55" y="1480"/>
                    </a:lnTo>
                    <a:lnTo>
                      <a:pt x="50" y="1464"/>
                    </a:lnTo>
                    <a:lnTo>
                      <a:pt x="39" y="1447"/>
                    </a:lnTo>
                    <a:lnTo>
                      <a:pt x="28" y="1430"/>
                    </a:lnTo>
                    <a:lnTo>
                      <a:pt x="22" y="1414"/>
                    </a:lnTo>
                    <a:lnTo>
                      <a:pt x="17" y="1392"/>
                    </a:lnTo>
                    <a:lnTo>
                      <a:pt x="11" y="1370"/>
                    </a:lnTo>
                    <a:lnTo>
                      <a:pt x="6" y="1336"/>
                    </a:lnTo>
                    <a:lnTo>
                      <a:pt x="0" y="1303"/>
                    </a:lnTo>
                    <a:lnTo>
                      <a:pt x="0" y="1270"/>
                    </a:lnTo>
                    <a:lnTo>
                      <a:pt x="0" y="1231"/>
                    </a:lnTo>
                    <a:lnTo>
                      <a:pt x="0" y="1193"/>
                    </a:lnTo>
                    <a:lnTo>
                      <a:pt x="6" y="1165"/>
                    </a:lnTo>
                    <a:lnTo>
                      <a:pt x="6" y="1138"/>
                    </a:lnTo>
                    <a:lnTo>
                      <a:pt x="11" y="1121"/>
                    </a:lnTo>
                    <a:lnTo>
                      <a:pt x="11" y="1099"/>
                    </a:lnTo>
                    <a:lnTo>
                      <a:pt x="17" y="1077"/>
                    </a:lnTo>
                    <a:lnTo>
                      <a:pt x="17" y="1049"/>
                    </a:lnTo>
                    <a:lnTo>
                      <a:pt x="17" y="1027"/>
                    </a:lnTo>
                    <a:lnTo>
                      <a:pt x="17" y="1005"/>
                    </a:lnTo>
                    <a:lnTo>
                      <a:pt x="22" y="983"/>
                    </a:lnTo>
                    <a:lnTo>
                      <a:pt x="22" y="961"/>
                    </a:lnTo>
                    <a:lnTo>
                      <a:pt x="28" y="966"/>
                    </a:lnTo>
                    <a:lnTo>
                      <a:pt x="33" y="977"/>
                    </a:lnTo>
                    <a:lnTo>
                      <a:pt x="39" y="983"/>
                    </a:lnTo>
                    <a:lnTo>
                      <a:pt x="44" y="994"/>
                    </a:lnTo>
                    <a:lnTo>
                      <a:pt x="50" y="1005"/>
                    </a:lnTo>
                    <a:lnTo>
                      <a:pt x="50" y="1011"/>
                    </a:lnTo>
                    <a:lnTo>
                      <a:pt x="55" y="1016"/>
                    </a:lnTo>
                    <a:lnTo>
                      <a:pt x="61" y="1022"/>
                    </a:lnTo>
                    <a:lnTo>
                      <a:pt x="61" y="966"/>
                    </a:lnTo>
                    <a:lnTo>
                      <a:pt x="61" y="911"/>
                    </a:lnTo>
                    <a:lnTo>
                      <a:pt x="66" y="856"/>
                    </a:lnTo>
                    <a:lnTo>
                      <a:pt x="66" y="795"/>
                    </a:lnTo>
                    <a:lnTo>
                      <a:pt x="72" y="740"/>
                    </a:lnTo>
                    <a:lnTo>
                      <a:pt x="83" y="685"/>
                    </a:lnTo>
                    <a:lnTo>
                      <a:pt x="94" y="635"/>
                    </a:lnTo>
                    <a:lnTo>
                      <a:pt x="111" y="585"/>
                    </a:lnTo>
                    <a:lnTo>
                      <a:pt x="111" y="591"/>
                    </a:lnTo>
                    <a:lnTo>
                      <a:pt x="111" y="596"/>
                    </a:lnTo>
                    <a:lnTo>
                      <a:pt x="116" y="602"/>
                    </a:lnTo>
                    <a:lnTo>
                      <a:pt x="116" y="607"/>
                    </a:lnTo>
                    <a:lnTo>
                      <a:pt x="116" y="613"/>
                    </a:lnTo>
                    <a:lnTo>
                      <a:pt x="116" y="618"/>
                    </a:lnTo>
                    <a:lnTo>
                      <a:pt x="116" y="624"/>
                    </a:lnTo>
                    <a:lnTo>
                      <a:pt x="127" y="386"/>
                    </a:lnTo>
                    <a:lnTo>
                      <a:pt x="127" y="392"/>
                    </a:lnTo>
                    <a:lnTo>
                      <a:pt x="133" y="397"/>
                    </a:lnTo>
                    <a:lnTo>
                      <a:pt x="138" y="397"/>
                    </a:lnTo>
                    <a:lnTo>
                      <a:pt x="138" y="403"/>
                    </a:lnTo>
                    <a:lnTo>
                      <a:pt x="144" y="403"/>
                    </a:lnTo>
                    <a:lnTo>
                      <a:pt x="149" y="392"/>
                    </a:lnTo>
                    <a:lnTo>
                      <a:pt x="155" y="375"/>
                    </a:lnTo>
                    <a:lnTo>
                      <a:pt x="160" y="353"/>
                    </a:lnTo>
                    <a:lnTo>
                      <a:pt x="160" y="337"/>
                    </a:lnTo>
                    <a:lnTo>
                      <a:pt x="166" y="314"/>
                    </a:lnTo>
                    <a:lnTo>
                      <a:pt x="166" y="298"/>
                    </a:lnTo>
                    <a:lnTo>
                      <a:pt x="172" y="276"/>
                    </a:lnTo>
                    <a:lnTo>
                      <a:pt x="172" y="265"/>
                    </a:lnTo>
                    <a:close/>
                    <a:moveTo>
                      <a:pt x="337" y="1812"/>
                    </a:moveTo>
                    <a:lnTo>
                      <a:pt x="354" y="1806"/>
                    </a:lnTo>
                    <a:lnTo>
                      <a:pt x="376" y="1800"/>
                    </a:lnTo>
                    <a:lnTo>
                      <a:pt x="387" y="1784"/>
                    </a:lnTo>
                    <a:lnTo>
                      <a:pt x="404" y="1767"/>
                    </a:lnTo>
                    <a:lnTo>
                      <a:pt x="415" y="1745"/>
                    </a:lnTo>
                    <a:lnTo>
                      <a:pt x="420" y="1723"/>
                    </a:lnTo>
                    <a:lnTo>
                      <a:pt x="426" y="1701"/>
                    </a:lnTo>
                    <a:lnTo>
                      <a:pt x="426" y="1673"/>
                    </a:lnTo>
                    <a:lnTo>
                      <a:pt x="420" y="1668"/>
                    </a:lnTo>
                    <a:lnTo>
                      <a:pt x="415" y="1662"/>
                    </a:lnTo>
                    <a:lnTo>
                      <a:pt x="409" y="1662"/>
                    </a:lnTo>
                    <a:lnTo>
                      <a:pt x="404" y="1657"/>
                    </a:lnTo>
                    <a:lnTo>
                      <a:pt x="404" y="1651"/>
                    </a:lnTo>
                    <a:lnTo>
                      <a:pt x="398" y="1646"/>
                    </a:lnTo>
                    <a:lnTo>
                      <a:pt x="398" y="1607"/>
                    </a:lnTo>
                    <a:lnTo>
                      <a:pt x="393" y="1596"/>
                    </a:lnTo>
                    <a:lnTo>
                      <a:pt x="382" y="1591"/>
                    </a:lnTo>
                    <a:lnTo>
                      <a:pt x="376" y="1580"/>
                    </a:lnTo>
                    <a:lnTo>
                      <a:pt x="371" y="1568"/>
                    </a:lnTo>
                    <a:lnTo>
                      <a:pt x="365" y="1552"/>
                    </a:lnTo>
                    <a:lnTo>
                      <a:pt x="365" y="1541"/>
                    </a:lnTo>
                    <a:lnTo>
                      <a:pt x="360" y="1530"/>
                    </a:lnTo>
                    <a:lnTo>
                      <a:pt x="360" y="1519"/>
                    </a:lnTo>
                    <a:lnTo>
                      <a:pt x="354" y="1524"/>
                    </a:lnTo>
                    <a:lnTo>
                      <a:pt x="354" y="1530"/>
                    </a:lnTo>
                    <a:lnTo>
                      <a:pt x="349" y="1535"/>
                    </a:lnTo>
                    <a:lnTo>
                      <a:pt x="349" y="1541"/>
                    </a:lnTo>
                    <a:lnTo>
                      <a:pt x="349" y="1546"/>
                    </a:lnTo>
                    <a:lnTo>
                      <a:pt x="343" y="1552"/>
                    </a:lnTo>
                    <a:lnTo>
                      <a:pt x="337" y="1557"/>
                    </a:lnTo>
                    <a:lnTo>
                      <a:pt x="337" y="1812"/>
                    </a:lnTo>
                    <a:close/>
                    <a:moveTo>
                      <a:pt x="221" y="1436"/>
                    </a:moveTo>
                    <a:lnTo>
                      <a:pt x="221" y="1441"/>
                    </a:lnTo>
                    <a:lnTo>
                      <a:pt x="216" y="1441"/>
                    </a:lnTo>
                    <a:lnTo>
                      <a:pt x="216" y="1447"/>
                    </a:lnTo>
                    <a:lnTo>
                      <a:pt x="216" y="1452"/>
                    </a:lnTo>
                    <a:lnTo>
                      <a:pt x="216" y="1464"/>
                    </a:lnTo>
                    <a:lnTo>
                      <a:pt x="216" y="1469"/>
                    </a:lnTo>
                    <a:lnTo>
                      <a:pt x="210" y="1480"/>
                    </a:lnTo>
                    <a:lnTo>
                      <a:pt x="210" y="1486"/>
                    </a:lnTo>
                    <a:lnTo>
                      <a:pt x="177" y="1486"/>
                    </a:lnTo>
                    <a:lnTo>
                      <a:pt x="177" y="1491"/>
                    </a:lnTo>
                    <a:lnTo>
                      <a:pt x="183" y="1497"/>
                    </a:lnTo>
                    <a:lnTo>
                      <a:pt x="188" y="1508"/>
                    </a:lnTo>
                    <a:lnTo>
                      <a:pt x="194" y="1513"/>
                    </a:lnTo>
                    <a:lnTo>
                      <a:pt x="199" y="1524"/>
                    </a:lnTo>
                    <a:lnTo>
                      <a:pt x="205" y="1530"/>
                    </a:lnTo>
                    <a:lnTo>
                      <a:pt x="210" y="1535"/>
                    </a:lnTo>
                    <a:lnTo>
                      <a:pt x="210" y="1541"/>
                    </a:lnTo>
                    <a:lnTo>
                      <a:pt x="221" y="1557"/>
                    </a:lnTo>
                    <a:lnTo>
                      <a:pt x="227" y="1563"/>
                    </a:lnTo>
                    <a:lnTo>
                      <a:pt x="232" y="1563"/>
                    </a:lnTo>
                    <a:lnTo>
                      <a:pt x="232" y="1557"/>
                    </a:lnTo>
                    <a:lnTo>
                      <a:pt x="238" y="1552"/>
                    </a:lnTo>
                    <a:lnTo>
                      <a:pt x="238" y="1541"/>
                    </a:lnTo>
                    <a:lnTo>
                      <a:pt x="243" y="1535"/>
                    </a:lnTo>
                    <a:lnTo>
                      <a:pt x="243" y="1530"/>
                    </a:lnTo>
                    <a:lnTo>
                      <a:pt x="243" y="1519"/>
                    </a:lnTo>
                    <a:lnTo>
                      <a:pt x="238" y="1508"/>
                    </a:lnTo>
                    <a:lnTo>
                      <a:pt x="238" y="1497"/>
                    </a:lnTo>
                    <a:lnTo>
                      <a:pt x="232" y="1480"/>
                    </a:lnTo>
                    <a:lnTo>
                      <a:pt x="232" y="1469"/>
                    </a:lnTo>
                    <a:lnTo>
                      <a:pt x="227" y="1458"/>
                    </a:lnTo>
                    <a:lnTo>
                      <a:pt x="227" y="1447"/>
                    </a:lnTo>
                    <a:lnTo>
                      <a:pt x="221" y="1436"/>
                    </a:lnTo>
                    <a:close/>
                    <a:moveTo>
                      <a:pt x="232" y="1668"/>
                    </a:moveTo>
                    <a:lnTo>
                      <a:pt x="232" y="1613"/>
                    </a:lnTo>
                    <a:lnTo>
                      <a:pt x="227" y="1607"/>
                    </a:lnTo>
                    <a:lnTo>
                      <a:pt x="221" y="1596"/>
                    </a:lnTo>
                    <a:lnTo>
                      <a:pt x="210" y="1580"/>
                    </a:lnTo>
                    <a:lnTo>
                      <a:pt x="199" y="1568"/>
                    </a:lnTo>
                    <a:lnTo>
                      <a:pt x="188" y="1552"/>
                    </a:lnTo>
                    <a:lnTo>
                      <a:pt x="183" y="1541"/>
                    </a:lnTo>
                    <a:lnTo>
                      <a:pt x="177" y="1530"/>
                    </a:lnTo>
                    <a:lnTo>
                      <a:pt x="177" y="1519"/>
                    </a:lnTo>
                    <a:lnTo>
                      <a:pt x="177" y="1557"/>
                    </a:lnTo>
                    <a:lnTo>
                      <a:pt x="183" y="1585"/>
                    </a:lnTo>
                    <a:lnTo>
                      <a:pt x="188" y="1607"/>
                    </a:lnTo>
                    <a:lnTo>
                      <a:pt x="194" y="1624"/>
                    </a:lnTo>
                    <a:lnTo>
                      <a:pt x="205" y="1640"/>
                    </a:lnTo>
                    <a:lnTo>
                      <a:pt x="216" y="1651"/>
                    </a:lnTo>
                    <a:lnTo>
                      <a:pt x="221" y="1657"/>
                    </a:lnTo>
                    <a:lnTo>
                      <a:pt x="232" y="1668"/>
                    </a:lnTo>
                    <a:close/>
                    <a:moveTo>
                      <a:pt x="221" y="1806"/>
                    </a:moveTo>
                    <a:lnTo>
                      <a:pt x="227" y="1740"/>
                    </a:lnTo>
                    <a:lnTo>
                      <a:pt x="210" y="1723"/>
                    </a:lnTo>
                    <a:lnTo>
                      <a:pt x="199" y="1707"/>
                    </a:lnTo>
                    <a:lnTo>
                      <a:pt x="188" y="1690"/>
                    </a:lnTo>
                    <a:lnTo>
                      <a:pt x="183" y="1673"/>
                    </a:lnTo>
                    <a:lnTo>
                      <a:pt x="177" y="1651"/>
                    </a:lnTo>
                    <a:lnTo>
                      <a:pt x="172" y="1635"/>
                    </a:lnTo>
                    <a:lnTo>
                      <a:pt x="166" y="1618"/>
                    </a:lnTo>
                    <a:lnTo>
                      <a:pt x="160" y="1602"/>
                    </a:lnTo>
                    <a:lnTo>
                      <a:pt x="155" y="1646"/>
                    </a:lnTo>
                    <a:lnTo>
                      <a:pt x="155" y="1684"/>
                    </a:lnTo>
                    <a:lnTo>
                      <a:pt x="155" y="1718"/>
                    </a:lnTo>
                    <a:lnTo>
                      <a:pt x="160" y="1751"/>
                    </a:lnTo>
                    <a:lnTo>
                      <a:pt x="166" y="1778"/>
                    </a:lnTo>
                    <a:lnTo>
                      <a:pt x="183" y="1795"/>
                    </a:lnTo>
                    <a:lnTo>
                      <a:pt x="199" y="1806"/>
                    </a:lnTo>
                    <a:lnTo>
                      <a:pt x="221" y="1806"/>
                    </a:lnTo>
                    <a:close/>
                    <a:moveTo>
                      <a:pt x="349" y="1237"/>
                    </a:moveTo>
                    <a:lnTo>
                      <a:pt x="360" y="1198"/>
                    </a:lnTo>
                    <a:lnTo>
                      <a:pt x="365" y="1160"/>
                    </a:lnTo>
                    <a:lnTo>
                      <a:pt x="376" y="1127"/>
                    </a:lnTo>
                    <a:lnTo>
                      <a:pt x="382" y="1093"/>
                    </a:lnTo>
                    <a:lnTo>
                      <a:pt x="387" y="1055"/>
                    </a:lnTo>
                    <a:lnTo>
                      <a:pt x="387" y="1022"/>
                    </a:lnTo>
                    <a:lnTo>
                      <a:pt x="387" y="983"/>
                    </a:lnTo>
                    <a:lnTo>
                      <a:pt x="393" y="944"/>
                    </a:lnTo>
                    <a:lnTo>
                      <a:pt x="387" y="955"/>
                    </a:lnTo>
                    <a:lnTo>
                      <a:pt x="382" y="966"/>
                    </a:lnTo>
                    <a:lnTo>
                      <a:pt x="376" y="977"/>
                    </a:lnTo>
                    <a:lnTo>
                      <a:pt x="371" y="983"/>
                    </a:lnTo>
                    <a:lnTo>
                      <a:pt x="365" y="994"/>
                    </a:lnTo>
                    <a:lnTo>
                      <a:pt x="360" y="1005"/>
                    </a:lnTo>
                    <a:lnTo>
                      <a:pt x="349" y="1011"/>
                    </a:lnTo>
                    <a:lnTo>
                      <a:pt x="337" y="1022"/>
                    </a:lnTo>
                    <a:lnTo>
                      <a:pt x="337" y="1049"/>
                    </a:lnTo>
                    <a:lnTo>
                      <a:pt x="337" y="1071"/>
                    </a:lnTo>
                    <a:lnTo>
                      <a:pt x="337" y="1099"/>
                    </a:lnTo>
                    <a:lnTo>
                      <a:pt x="337" y="1127"/>
                    </a:lnTo>
                    <a:lnTo>
                      <a:pt x="343" y="1154"/>
                    </a:lnTo>
                    <a:lnTo>
                      <a:pt x="343" y="1182"/>
                    </a:lnTo>
                    <a:lnTo>
                      <a:pt x="343" y="1209"/>
                    </a:lnTo>
                    <a:lnTo>
                      <a:pt x="349" y="1237"/>
                    </a:lnTo>
                    <a:close/>
                    <a:moveTo>
                      <a:pt x="337" y="983"/>
                    </a:moveTo>
                    <a:lnTo>
                      <a:pt x="337" y="961"/>
                    </a:lnTo>
                    <a:lnTo>
                      <a:pt x="343" y="939"/>
                    </a:lnTo>
                    <a:lnTo>
                      <a:pt x="343" y="922"/>
                    </a:lnTo>
                    <a:lnTo>
                      <a:pt x="343" y="900"/>
                    </a:lnTo>
                    <a:lnTo>
                      <a:pt x="343" y="878"/>
                    </a:lnTo>
                    <a:lnTo>
                      <a:pt x="349" y="861"/>
                    </a:lnTo>
                    <a:lnTo>
                      <a:pt x="349" y="839"/>
                    </a:lnTo>
                    <a:lnTo>
                      <a:pt x="349" y="823"/>
                    </a:lnTo>
                    <a:lnTo>
                      <a:pt x="349" y="828"/>
                    </a:lnTo>
                    <a:lnTo>
                      <a:pt x="360" y="845"/>
                    </a:lnTo>
                    <a:lnTo>
                      <a:pt x="365" y="861"/>
                    </a:lnTo>
                    <a:lnTo>
                      <a:pt x="371" y="878"/>
                    </a:lnTo>
                    <a:lnTo>
                      <a:pt x="376" y="900"/>
                    </a:lnTo>
                    <a:lnTo>
                      <a:pt x="376" y="928"/>
                    </a:lnTo>
                    <a:lnTo>
                      <a:pt x="360" y="955"/>
                    </a:lnTo>
                    <a:lnTo>
                      <a:pt x="337" y="983"/>
                    </a:lnTo>
                    <a:close/>
                  </a:path>
                </a:pathLst>
              </a:custGeom>
              <a:solidFill>
                <a:srgbClr val="34781C"/>
              </a:solidFill>
              <a:ln w="9525">
                <a:solidFill>
                  <a:schemeClr val="tx1"/>
                </a:solidFill>
                <a:round/>
                <a:headEnd/>
                <a:tailEnd/>
              </a:ln>
            </p:spPr>
            <p:txBody>
              <a:bodyPr/>
              <a:lstStyle/>
              <a:p>
                <a:endParaRPr lang="en-GB"/>
              </a:p>
            </p:txBody>
          </p:sp>
          <p:sp>
            <p:nvSpPr>
              <p:cNvPr id="6174" name="Freeform 13"/>
              <p:cNvSpPr>
                <a:spLocks noEditPoints="1"/>
              </p:cNvSpPr>
              <p:nvPr/>
            </p:nvSpPr>
            <p:spPr bwMode="auto">
              <a:xfrm>
                <a:off x="2280" y="1092"/>
                <a:ext cx="1008" cy="1112"/>
              </a:xfrm>
              <a:custGeom>
                <a:avLst/>
                <a:gdLst>
                  <a:gd name="T0" fmla="*/ 359 w 1134"/>
                  <a:gd name="T1" fmla="*/ 39 h 1265"/>
                  <a:gd name="T2" fmla="*/ 462 w 1134"/>
                  <a:gd name="T3" fmla="*/ 0 h 1265"/>
                  <a:gd name="T4" fmla="*/ 605 w 1134"/>
                  <a:gd name="T5" fmla="*/ 4 h 1265"/>
                  <a:gd name="T6" fmla="*/ 600 w 1134"/>
                  <a:gd name="T7" fmla="*/ 39 h 1265"/>
                  <a:gd name="T8" fmla="*/ 743 w 1134"/>
                  <a:gd name="T9" fmla="*/ 73 h 1265"/>
                  <a:gd name="T10" fmla="*/ 713 w 1134"/>
                  <a:gd name="T11" fmla="*/ 97 h 1265"/>
                  <a:gd name="T12" fmla="*/ 718 w 1134"/>
                  <a:gd name="T13" fmla="*/ 106 h 1265"/>
                  <a:gd name="T14" fmla="*/ 827 w 1134"/>
                  <a:gd name="T15" fmla="*/ 156 h 1265"/>
                  <a:gd name="T16" fmla="*/ 860 w 1134"/>
                  <a:gd name="T17" fmla="*/ 189 h 1265"/>
                  <a:gd name="T18" fmla="*/ 836 w 1134"/>
                  <a:gd name="T19" fmla="*/ 214 h 1265"/>
                  <a:gd name="T20" fmla="*/ 949 w 1134"/>
                  <a:gd name="T21" fmla="*/ 272 h 1265"/>
                  <a:gd name="T22" fmla="*/ 802 w 1134"/>
                  <a:gd name="T23" fmla="*/ 330 h 1265"/>
                  <a:gd name="T24" fmla="*/ 920 w 1134"/>
                  <a:gd name="T25" fmla="*/ 393 h 1265"/>
                  <a:gd name="T26" fmla="*/ 743 w 1134"/>
                  <a:gd name="T27" fmla="*/ 432 h 1265"/>
                  <a:gd name="T28" fmla="*/ 920 w 1134"/>
                  <a:gd name="T29" fmla="*/ 481 h 1265"/>
                  <a:gd name="T30" fmla="*/ 1004 w 1134"/>
                  <a:gd name="T31" fmla="*/ 505 h 1265"/>
                  <a:gd name="T32" fmla="*/ 693 w 1134"/>
                  <a:gd name="T33" fmla="*/ 539 h 1265"/>
                  <a:gd name="T34" fmla="*/ 522 w 1134"/>
                  <a:gd name="T35" fmla="*/ 903 h 1265"/>
                  <a:gd name="T36" fmla="*/ 516 w 1134"/>
                  <a:gd name="T37" fmla="*/ 1107 h 1265"/>
                  <a:gd name="T38" fmla="*/ 409 w 1134"/>
                  <a:gd name="T39" fmla="*/ 1053 h 1265"/>
                  <a:gd name="T40" fmla="*/ 374 w 1134"/>
                  <a:gd name="T41" fmla="*/ 777 h 1265"/>
                  <a:gd name="T42" fmla="*/ 291 w 1134"/>
                  <a:gd name="T43" fmla="*/ 714 h 1265"/>
                  <a:gd name="T44" fmla="*/ 188 w 1134"/>
                  <a:gd name="T45" fmla="*/ 733 h 1265"/>
                  <a:gd name="T46" fmla="*/ 89 w 1134"/>
                  <a:gd name="T47" fmla="*/ 728 h 1265"/>
                  <a:gd name="T48" fmla="*/ 157 w 1134"/>
                  <a:gd name="T49" fmla="*/ 675 h 1265"/>
                  <a:gd name="T50" fmla="*/ 182 w 1134"/>
                  <a:gd name="T51" fmla="*/ 660 h 1265"/>
                  <a:gd name="T52" fmla="*/ 178 w 1134"/>
                  <a:gd name="T53" fmla="*/ 645 h 1265"/>
                  <a:gd name="T54" fmla="*/ 84 w 1134"/>
                  <a:gd name="T55" fmla="*/ 573 h 1265"/>
                  <a:gd name="T56" fmla="*/ 182 w 1134"/>
                  <a:gd name="T57" fmla="*/ 520 h 1265"/>
                  <a:gd name="T58" fmla="*/ 124 w 1134"/>
                  <a:gd name="T59" fmla="*/ 476 h 1265"/>
                  <a:gd name="T60" fmla="*/ 0 w 1134"/>
                  <a:gd name="T61" fmla="*/ 432 h 1265"/>
                  <a:gd name="T62" fmla="*/ 236 w 1134"/>
                  <a:gd name="T63" fmla="*/ 393 h 1265"/>
                  <a:gd name="T64" fmla="*/ 413 w 1134"/>
                  <a:gd name="T65" fmla="*/ 364 h 1265"/>
                  <a:gd name="T66" fmla="*/ 369 w 1134"/>
                  <a:gd name="T67" fmla="*/ 335 h 1265"/>
                  <a:gd name="T68" fmla="*/ 300 w 1134"/>
                  <a:gd name="T69" fmla="*/ 262 h 1265"/>
                  <a:gd name="T70" fmla="*/ 231 w 1134"/>
                  <a:gd name="T71" fmla="*/ 228 h 1265"/>
                  <a:gd name="T72" fmla="*/ 246 w 1134"/>
                  <a:gd name="T73" fmla="*/ 179 h 1265"/>
                  <a:gd name="T74" fmla="*/ 231 w 1134"/>
                  <a:gd name="T75" fmla="*/ 141 h 1265"/>
                  <a:gd name="T76" fmla="*/ 364 w 1134"/>
                  <a:gd name="T77" fmla="*/ 63 h 1265"/>
                  <a:gd name="T78" fmla="*/ 419 w 1134"/>
                  <a:gd name="T79" fmla="*/ 777 h 1265"/>
                  <a:gd name="T80" fmla="*/ 477 w 1134"/>
                  <a:gd name="T81" fmla="*/ 723 h 1265"/>
                  <a:gd name="T82" fmla="*/ 423 w 1134"/>
                  <a:gd name="T83" fmla="*/ 597 h 1265"/>
                  <a:gd name="T84" fmla="*/ 492 w 1134"/>
                  <a:gd name="T85" fmla="*/ 524 h 1265"/>
                  <a:gd name="T86" fmla="*/ 438 w 1134"/>
                  <a:gd name="T87" fmla="*/ 587 h 1265"/>
                  <a:gd name="T88" fmla="*/ 556 w 1134"/>
                  <a:gd name="T89" fmla="*/ 539 h 1265"/>
                  <a:gd name="T90" fmla="*/ 610 w 1134"/>
                  <a:gd name="T91" fmla="*/ 524 h 1265"/>
                  <a:gd name="T92" fmla="*/ 580 w 1134"/>
                  <a:gd name="T93" fmla="*/ 656 h 1265"/>
                  <a:gd name="T94" fmla="*/ 650 w 1134"/>
                  <a:gd name="T95" fmla="*/ 524 h 1265"/>
                  <a:gd name="T96" fmla="*/ 556 w 1134"/>
                  <a:gd name="T97" fmla="*/ 612 h 1265"/>
                  <a:gd name="T98" fmla="*/ 556 w 1134"/>
                  <a:gd name="T99" fmla="*/ 354 h 1265"/>
                  <a:gd name="T100" fmla="*/ 600 w 1134"/>
                  <a:gd name="T101" fmla="*/ 389 h 1265"/>
                  <a:gd name="T102" fmla="*/ 669 w 1134"/>
                  <a:gd name="T103" fmla="*/ 418 h 1265"/>
                  <a:gd name="T104" fmla="*/ 660 w 1134"/>
                  <a:gd name="T105" fmla="*/ 389 h 1265"/>
                  <a:gd name="T106" fmla="*/ 669 w 1134"/>
                  <a:gd name="T107" fmla="*/ 379 h 1265"/>
                  <a:gd name="T108" fmla="*/ 610 w 1134"/>
                  <a:gd name="T109" fmla="*/ 325 h 1265"/>
                  <a:gd name="T110" fmla="*/ 452 w 1134"/>
                  <a:gd name="T111" fmla="*/ 131 h 1265"/>
                  <a:gd name="T112" fmla="*/ 369 w 1134"/>
                  <a:gd name="T113" fmla="*/ 185 h 1265"/>
                  <a:gd name="T114" fmla="*/ 458 w 1134"/>
                  <a:gd name="T115" fmla="*/ 160 h 1265"/>
                  <a:gd name="T116" fmla="*/ 458 w 1134"/>
                  <a:gd name="T117" fmla="*/ 126 h 1265"/>
                  <a:gd name="T118" fmla="*/ 452 w 1134"/>
                  <a:gd name="T119" fmla="*/ 412 h 1265"/>
                  <a:gd name="T120" fmla="*/ 477 w 1134"/>
                  <a:gd name="T121" fmla="*/ 364 h 12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4" h="1265">
                    <a:moveTo>
                      <a:pt x="432" y="66"/>
                    </a:moveTo>
                    <a:lnTo>
                      <a:pt x="426" y="61"/>
                    </a:lnTo>
                    <a:lnTo>
                      <a:pt x="415" y="61"/>
                    </a:lnTo>
                    <a:lnTo>
                      <a:pt x="410" y="61"/>
                    </a:lnTo>
                    <a:lnTo>
                      <a:pt x="404" y="61"/>
                    </a:lnTo>
                    <a:lnTo>
                      <a:pt x="399" y="61"/>
                    </a:lnTo>
                    <a:lnTo>
                      <a:pt x="393" y="55"/>
                    </a:lnTo>
                    <a:lnTo>
                      <a:pt x="388" y="55"/>
                    </a:lnTo>
                    <a:lnTo>
                      <a:pt x="388" y="49"/>
                    </a:lnTo>
                    <a:lnTo>
                      <a:pt x="393" y="44"/>
                    </a:lnTo>
                    <a:lnTo>
                      <a:pt x="404" y="44"/>
                    </a:lnTo>
                    <a:lnTo>
                      <a:pt x="415" y="38"/>
                    </a:lnTo>
                    <a:lnTo>
                      <a:pt x="426" y="38"/>
                    </a:lnTo>
                    <a:lnTo>
                      <a:pt x="437" y="33"/>
                    </a:lnTo>
                    <a:lnTo>
                      <a:pt x="448" y="27"/>
                    </a:lnTo>
                    <a:lnTo>
                      <a:pt x="460" y="22"/>
                    </a:lnTo>
                    <a:lnTo>
                      <a:pt x="471" y="22"/>
                    </a:lnTo>
                    <a:lnTo>
                      <a:pt x="476" y="11"/>
                    </a:lnTo>
                    <a:lnTo>
                      <a:pt x="487" y="5"/>
                    </a:lnTo>
                    <a:lnTo>
                      <a:pt x="498" y="0"/>
                    </a:lnTo>
                    <a:lnTo>
                      <a:pt x="509" y="0"/>
                    </a:lnTo>
                    <a:lnTo>
                      <a:pt x="520" y="0"/>
                    </a:lnTo>
                    <a:lnTo>
                      <a:pt x="531" y="0"/>
                    </a:lnTo>
                    <a:lnTo>
                      <a:pt x="548" y="0"/>
                    </a:lnTo>
                    <a:lnTo>
                      <a:pt x="559" y="0"/>
                    </a:lnTo>
                    <a:lnTo>
                      <a:pt x="570" y="0"/>
                    </a:lnTo>
                    <a:lnTo>
                      <a:pt x="587" y="0"/>
                    </a:lnTo>
                    <a:lnTo>
                      <a:pt x="603" y="0"/>
                    </a:lnTo>
                    <a:lnTo>
                      <a:pt x="625" y="0"/>
                    </a:lnTo>
                    <a:lnTo>
                      <a:pt x="642" y="0"/>
                    </a:lnTo>
                    <a:lnTo>
                      <a:pt x="659" y="0"/>
                    </a:lnTo>
                    <a:lnTo>
                      <a:pt x="670" y="0"/>
                    </a:lnTo>
                    <a:lnTo>
                      <a:pt x="681" y="5"/>
                    </a:lnTo>
                    <a:lnTo>
                      <a:pt x="681" y="11"/>
                    </a:lnTo>
                    <a:lnTo>
                      <a:pt x="675" y="16"/>
                    </a:lnTo>
                    <a:lnTo>
                      <a:pt x="670" y="22"/>
                    </a:lnTo>
                    <a:lnTo>
                      <a:pt x="664" y="22"/>
                    </a:lnTo>
                    <a:lnTo>
                      <a:pt x="659" y="27"/>
                    </a:lnTo>
                    <a:lnTo>
                      <a:pt x="653" y="27"/>
                    </a:lnTo>
                    <a:lnTo>
                      <a:pt x="648" y="33"/>
                    </a:lnTo>
                    <a:lnTo>
                      <a:pt x="648" y="44"/>
                    </a:lnTo>
                    <a:lnTo>
                      <a:pt x="653" y="44"/>
                    </a:lnTo>
                    <a:lnTo>
                      <a:pt x="664" y="44"/>
                    </a:lnTo>
                    <a:lnTo>
                      <a:pt x="675" y="44"/>
                    </a:lnTo>
                    <a:lnTo>
                      <a:pt x="681" y="49"/>
                    </a:lnTo>
                    <a:lnTo>
                      <a:pt x="692" y="55"/>
                    </a:lnTo>
                    <a:lnTo>
                      <a:pt x="697" y="55"/>
                    </a:lnTo>
                    <a:lnTo>
                      <a:pt x="703" y="66"/>
                    </a:lnTo>
                    <a:lnTo>
                      <a:pt x="703" y="72"/>
                    </a:lnTo>
                    <a:lnTo>
                      <a:pt x="725" y="77"/>
                    </a:lnTo>
                    <a:lnTo>
                      <a:pt x="742" y="77"/>
                    </a:lnTo>
                    <a:lnTo>
                      <a:pt x="764" y="83"/>
                    </a:lnTo>
                    <a:lnTo>
                      <a:pt x="786" y="83"/>
                    </a:lnTo>
                    <a:lnTo>
                      <a:pt x="814" y="83"/>
                    </a:lnTo>
                    <a:lnTo>
                      <a:pt x="836" y="83"/>
                    </a:lnTo>
                    <a:lnTo>
                      <a:pt x="852" y="83"/>
                    </a:lnTo>
                    <a:lnTo>
                      <a:pt x="874" y="83"/>
                    </a:lnTo>
                    <a:lnTo>
                      <a:pt x="869" y="88"/>
                    </a:lnTo>
                    <a:lnTo>
                      <a:pt x="863" y="94"/>
                    </a:lnTo>
                    <a:lnTo>
                      <a:pt x="858" y="99"/>
                    </a:lnTo>
                    <a:lnTo>
                      <a:pt x="847" y="99"/>
                    </a:lnTo>
                    <a:lnTo>
                      <a:pt x="836" y="105"/>
                    </a:lnTo>
                    <a:lnTo>
                      <a:pt x="825" y="105"/>
                    </a:lnTo>
                    <a:lnTo>
                      <a:pt x="814" y="105"/>
                    </a:lnTo>
                    <a:lnTo>
                      <a:pt x="802" y="105"/>
                    </a:lnTo>
                    <a:lnTo>
                      <a:pt x="802" y="110"/>
                    </a:lnTo>
                    <a:lnTo>
                      <a:pt x="797" y="110"/>
                    </a:lnTo>
                    <a:lnTo>
                      <a:pt x="797" y="116"/>
                    </a:lnTo>
                    <a:lnTo>
                      <a:pt x="791" y="116"/>
                    </a:lnTo>
                    <a:lnTo>
                      <a:pt x="791" y="121"/>
                    </a:lnTo>
                    <a:lnTo>
                      <a:pt x="791" y="127"/>
                    </a:lnTo>
                    <a:lnTo>
                      <a:pt x="797" y="127"/>
                    </a:lnTo>
                    <a:lnTo>
                      <a:pt x="802" y="127"/>
                    </a:lnTo>
                    <a:lnTo>
                      <a:pt x="808" y="121"/>
                    </a:lnTo>
                    <a:lnTo>
                      <a:pt x="814" y="121"/>
                    </a:lnTo>
                    <a:lnTo>
                      <a:pt x="819" y="121"/>
                    </a:lnTo>
                    <a:lnTo>
                      <a:pt x="825" y="127"/>
                    </a:lnTo>
                    <a:lnTo>
                      <a:pt x="830" y="127"/>
                    </a:lnTo>
                    <a:lnTo>
                      <a:pt x="841" y="138"/>
                    </a:lnTo>
                    <a:lnTo>
                      <a:pt x="852" y="143"/>
                    </a:lnTo>
                    <a:lnTo>
                      <a:pt x="863" y="154"/>
                    </a:lnTo>
                    <a:lnTo>
                      <a:pt x="874" y="154"/>
                    </a:lnTo>
                    <a:lnTo>
                      <a:pt x="891" y="160"/>
                    </a:lnTo>
                    <a:lnTo>
                      <a:pt x="908" y="171"/>
                    </a:lnTo>
                    <a:lnTo>
                      <a:pt x="930" y="177"/>
                    </a:lnTo>
                    <a:lnTo>
                      <a:pt x="957" y="193"/>
                    </a:lnTo>
                    <a:lnTo>
                      <a:pt x="963" y="193"/>
                    </a:lnTo>
                    <a:lnTo>
                      <a:pt x="968" y="193"/>
                    </a:lnTo>
                    <a:lnTo>
                      <a:pt x="974" y="199"/>
                    </a:lnTo>
                    <a:lnTo>
                      <a:pt x="979" y="204"/>
                    </a:lnTo>
                    <a:lnTo>
                      <a:pt x="979" y="210"/>
                    </a:lnTo>
                    <a:lnTo>
                      <a:pt x="985" y="210"/>
                    </a:lnTo>
                    <a:lnTo>
                      <a:pt x="985" y="215"/>
                    </a:lnTo>
                    <a:lnTo>
                      <a:pt x="974" y="215"/>
                    </a:lnTo>
                    <a:lnTo>
                      <a:pt x="968" y="215"/>
                    </a:lnTo>
                    <a:lnTo>
                      <a:pt x="952" y="215"/>
                    </a:lnTo>
                    <a:lnTo>
                      <a:pt x="941" y="215"/>
                    </a:lnTo>
                    <a:lnTo>
                      <a:pt x="930" y="215"/>
                    </a:lnTo>
                    <a:lnTo>
                      <a:pt x="924" y="221"/>
                    </a:lnTo>
                    <a:lnTo>
                      <a:pt x="919" y="226"/>
                    </a:lnTo>
                    <a:lnTo>
                      <a:pt x="913" y="237"/>
                    </a:lnTo>
                    <a:lnTo>
                      <a:pt x="919" y="237"/>
                    </a:lnTo>
                    <a:lnTo>
                      <a:pt x="924" y="237"/>
                    </a:lnTo>
                    <a:lnTo>
                      <a:pt x="930" y="237"/>
                    </a:lnTo>
                    <a:lnTo>
                      <a:pt x="935" y="237"/>
                    </a:lnTo>
                    <a:lnTo>
                      <a:pt x="941" y="243"/>
                    </a:lnTo>
                    <a:lnTo>
                      <a:pt x="946" y="243"/>
                    </a:lnTo>
                    <a:lnTo>
                      <a:pt x="952" y="243"/>
                    </a:lnTo>
                    <a:lnTo>
                      <a:pt x="957" y="243"/>
                    </a:lnTo>
                    <a:lnTo>
                      <a:pt x="968" y="248"/>
                    </a:lnTo>
                    <a:lnTo>
                      <a:pt x="985" y="259"/>
                    </a:lnTo>
                    <a:lnTo>
                      <a:pt x="1002" y="265"/>
                    </a:lnTo>
                    <a:lnTo>
                      <a:pt x="1018" y="276"/>
                    </a:lnTo>
                    <a:lnTo>
                      <a:pt x="1040" y="281"/>
                    </a:lnTo>
                    <a:lnTo>
                      <a:pt x="1051" y="293"/>
                    </a:lnTo>
                    <a:lnTo>
                      <a:pt x="1062" y="298"/>
                    </a:lnTo>
                    <a:lnTo>
                      <a:pt x="1068" y="309"/>
                    </a:lnTo>
                    <a:lnTo>
                      <a:pt x="1046" y="320"/>
                    </a:lnTo>
                    <a:lnTo>
                      <a:pt x="1024" y="326"/>
                    </a:lnTo>
                    <a:lnTo>
                      <a:pt x="996" y="331"/>
                    </a:lnTo>
                    <a:lnTo>
                      <a:pt x="968" y="331"/>
                    </a:lnTo>
                    <a:lnTo>
                      <a:pt x="946" y="337"/>
                    </a:lnTo>
                    <a:lnTo>
                      <a:pt x="919" y="342"/>
                    </a:lnTo>
                    <a:lnTo>
                      <a:pt x="896" y="348"/>
                    </a:lnTo>
                    <a:lnTo>
                      <a:pt x="880" y="359"/>
                    </a:lnTo>
                    <a:lnTo>
                      <a:pt x="885" y="364"/>
                    </a:lnTo>
                    <a:lnTo>
                      <a:pt x="891" y="370"/>
                    </a:lnTo>
                    <a:lnTo>
                      <a:pt x="902" y="375"/>
                    </a:lnTo>
                    <a:lnTo>
                      <a:pt x="919" y="381"/>
                    </a:lnTo>
                    <a:lnTo>
                      <a:pt x="935" y="386"/>
                    </a:lnTo>
                    <a:lnTo>
                      <a:pt x="952" y="397"/>
                    </a:lnTo>
                    <a:lnTo>
                      <a:pt x="974" y="403"/>
                    </a:lnTo>
                    <a:lnTo>
                      <a:pt x="990" y="414"/>
                    </a:lnTo>
                    <a:lnTo>
                      <a:pt x="1002" y="420"/>
                    </a:lnTo>
                    <a:lnTo>
                      <a:pt x="1013" y="425"/>
                    </a:lnTo>
                    <a:lnTo>
                      <a:pt x="1024" y="431"/>
                    </a:lnTo>
                    <a:lnTo>
                      <a:pt x="1029" y="436"/>
                    </a:lnTo>
                    <a:lnTo>
                      <a:pt x="1035" y="442"/>
                    </a:lnTo>
                    <a:lnTo>
                      <a:pt x="1035" y="447"/>
                    </a:lnTo>
                    <a:lnTo>
                      <a:pt x="1035" y="453"/>
                    </a:lnTo>
                    <a:lnTo>
                      <a:pt x="1029" y="453"/>
                    </a:lnTo>
                    <a:lnTo>
                      <a:pt x="1007" y="458"/>
                    </a:lnTo>
                    <a:lnTo>
                      <a:pt x="990" y="464"/>
                    </a:lnTo>
                    <a:lnTo>
                      <a:pt x="968" y="464"/>
                    </a:lnTo>
                    <a:lnTo>
                      <a:pt x="941" y="469"/>
                    </a:lnTo>
                    <a:lnTo>
                      <a:pt x="919" y="469"/>
                    </a:lnTo>
                    <a:lnTo>
                      <a:pt x="896" y="469"/>
                    </a:lnTo>
                    <a:lnTo>
                      <a:pt x="874" y="469"/>
                    </a:lnTo>
                    <a:lnTo>
                      <a:pt x="858" y="475"/>
                    </a:lnTo>
                    <a:lnTo>
                      <a:pt x="836" y="491"/>
                    </a:lnTo>
                    <a:lnTo>
                      <a:pt x="847" y="497"/>
                    </a:lnTo>
                    <a:lnTo>
                      <a:pt x="863" y="508"/>
                    </a:lnTo>
                    <a:lnTo>
                      <a:pt x="880" y="519"/>
                    </a:lnTo>
                    <a:lnTo>
                      <a:pt x="902" y="525"/>
                    </a:lnTo>
                    <a:lnTo>
                      <a:pt x="924" y="530"/>
                    </a:lnTo>
                    <a:lnTo>
                      <a:pt x="946" y="536"/>
                    </a:lnTo>
                    <a:lnTo>
                      <a:pt x="968" y="541"/>
                    </a:lnTo>
                    <a:lnTo>
                      <a:pt x="979" y="547"/>
                    </a:lnTo>
                    <a:lnTo>
                      <a:pt x="1002" y="547"/>
                    </a:lnTo>
                    <a:lnTo>
                      <a:pt x="1018" y="547"/>
                    </a:lnTo>
                    <a:lnTo>
                      <a:pt x="1035" y="547"/>
                    </a:lnTo>
                    <a:lnTo>
                      <a:pt x="1046" y="552"/>
                    </a:lnTo>
                    <a:lnTo>
                      <a:pt x="1062" y="552"/>
                    </a:lnTo>
                    <a:lnTo>
                      <a:pt x="1073" y="552"/>
                    </a:lnTo>
                    <a:lnTo>
                      <a:pt x="1090" y="547"/>
                    </a:lnTo>
                    <a:lnTo>
                      <a:pt x="1112" y="547"/>
                    </a:lnTo>
                    <a:lnTo>
                      <a:pt x="1123" y="552"/>
                    </a:lnTo>
                    <a:lnTo>
                      <a:pt x="1129" y="558"/>
                    </a:lnTo>
                    <a:lnTo>
                      <a:pt x="1134" y="563"/>
                    </a:lnTo>
                    <a:lnTo>
                      <a:pt x="1134" y="569"/>
                    </a:lnTo>
                    <a:lnTo>
                      <a:pt x="1129" y="574"/>
                    </a:lnTo>
                    <a:lnTo>
                      <a:pt x="1123" y="580"/>
                    </a:lnTo>
                    <a:lnTo>
                      <a:pt x="1107" y="585"/>
                    </a:lnTo>
                    <a:lnTo>
                      <a:pt x="1068" y="585"/>
                    </a:lnTo>
                    <a:lnTo>
                      <a:pt x="1040" y="591"/>
                    </a:lnTo>
                    <a:lnTo>
                      <a:pt x="1007" y="602"/>
                    </a:lnTo>
                    <a:lnTo>
                      <a:pt x="979" y="607"/>
                    </a:lnTo>
                    <a:lnTo>
                      <a:pt x="946" y="607"/>
                    </a:lnTo>
                    <a:lnTo>
                      <a:pt x="908" y="607"/>
                    </a:lnTo>
                    <a:lnTo>
                      <a:pt x="863" y="602"/>
                    </a:lnTo>
                    <a:lnTo>
                      <a:pt x="814" y="591"/>
                    </a:lnTo>
                    <a:lnTo>
                      <a:pt x="780" y="613"/>
                    </a:lnTo>
                    <a:lnTo>
                      <a:pt x="753" y="641"/>
                    </a:lnTo>
                    <a:lnTo>
                      <a:pt x="725" y="668"/>
                    </a:lnTo>
                    <a:lnTo>
                      <a:pt x="703" y="701"/>
                    </a:lnTo>
                    <a:lnTo>
                      <a:pt x="681" y="734"/>
                    </a:lnTo>
                    <a:lnTo>
                      <a:pt x="659" y="762"/>
                    </a:lnTo>
                    <a:lnTo>
                      <a:pt x="637" y="795"/>
                    </a:lnTo>
                    <a:lnTo>
                      <a:pt x="614" y="823"/>
                    </a:lnTo>
                    <a:lnTo>
                      <a:pt x="614" y="845"/>
                    </a:lnTo>
                    <a:lnTo>
                      <a:pt x="603" y="889"/>
                    </a:lnTo>
                    <a:lnTo>
                      <a:pt x="598" y="955"/>
                    </a:lnTo>
                    <a:lnTo>
                      <a:pt x="587" y="1027"/>
                    </a:lnTo>
                    <a:lnTo>
                      <a:pt x="576" y="1099"/>
                    </a:lnTo>
                    <a:lnTo>
                      <a:pt x="565" y="1165"/>
                    </a:lnTo>
                    <a:lnTo>
                      <a:pt x="559" y="1215"/>
                    </a:lnTo>
                    <a:lnTo>
                      <a:pt x="559" y="1232"/>
                    </a:lnTo>
                    <a:lnTo>
                      <a:pt x="559" y="1237"/>
                    </a:lnTo>
                    <a:lnTo>
                      <a:pt x="559" y="1243"/>
                    </a:lnTo>
                    <a:lnTo>
                      <a:pt x="565" y="1243"/>
                    </a:lnTo>
                    <a:lnTo>
                      <a:pt x="565" y="1248"/>
                    </a:lnTo>
                    <a:lnTo>
                      <a:pt x="570" y="1248"/>
                    </a:lnTo>
                    <a:lnTo>
                      <a:pt x="576" y="1254"/>
                    </a:lnTo>
                    <a:lnTo>
                      <a:pt x="581" y="1259"/>
                    </a:lnTo>
                    <a:lnTo>
                      <a:pt x="592" y="1265"/>
                    </a:lnTo>
                    <a:lnTo>
                      <a:pt x="404" y="1265"/>
                    </a:lnTo>
                    <a:lnTo>
                      <a:pt x="410" y="1259"/>
                    </a:lnTo>
                    <a:lnTo>
                      <a:pt x="421" y="1254"/>
                    </a:lnTo>
                    <a:lnTo>
                      <a:pt x="426" y="1254"/>
                    </a:lnTo>
                    <a:lnTo>
                      <a:pt x="432" y="1248"/>
                    </a:lnTo>
                    <a:lnTo>
                      <a:pt x="437" y="1248"/>
                    </a:lnTo>
                    <a:lnTo>
                      <a:pt x="443" y="1243"/>
                    </a:lnTo>
                    <a:lnTo>
                      <a:pt x="448" y="1237"/>
                    </a:lnTo>
                    <a:lnTo>
                      <a:pt x="448" y="1232"/>
                    </a:lnTo>
                    <a:lnTo>
                      <a:pt x="460" y="1198"/>
                    </a:lnTo>
                    <a:lnTo>
                      <a:pt x="465" y="1160"/>
                    </a:lnTo>
                    <a:lnTo>
                      <a:pt x="476" y="1127"/>
                    </a:lnTo>
                    <a:lnTo>
                      <a:pt x="487" y="1088"/>
                    </a:lnTo>
                    <a:lnTo>
                      <a:pt x="498" y="1049"/>
                    </a:lnTo>
                    <a:lnTo>
                      <a:pt x="504" y="1011"/>
                    </a:lnTo>
                    <a:lnTo>
                      <a:pt x="509" y="978"/>
                    </a:lnTo>
                    <a:lnTo>
                      <a:pt x="515" y="950"/>
                    </a:lnTo>
                    <a:lnTo>
                      <a:pt x="476" y="928"/>
                    </a:lnTo>
                    <a:lnTo>
                      <a:pt x="448" y="911"/>
                    </a:lnTo>
                    <a:lnTo>
                      <a:pt x="432" y="895"/>
                    </a:lnTo>
                    <a:lnTo>
                      <a:pt x="421" y="884"/>
                    </a:lnTo>
                    <a:lnTo>
                      <a:pt x="404" y="867"/>
                    </a:lnTo>
                    <a:lnTo>
                      <a:pt x="393" y="850"/>
                    </a:lnTo>
                    <a:lnTo>
                      <a:pt x="377" y="828"/>
                    </a:lnTo>
                    <a:lnTo>
                      <a:pt x="354" y="795"/>
                    </a:lnTo>
                    <a:lnTo>
                      <a:pt x="349" y="795"/>
                    </a:lnTo>
                    <a:lnTo>
                      <a:pt x="343" y="795"/>
                    </a:lnTo>
                    <a:lnTo>
                      <a:pt x="338" y="801"/>
                    </a:lnTo>
                    <a:lnTo>
                      <a:pt x="332" y="806"/>
                    </a:lnTo>
                    <a:lnTo>
                      <a:pt x="327" y="806"/>
                    </a:lnTo>
                    <a:lnTo>
                      <a:pt x="327" y="812"/>
                    </a:lnTo>
                    <a:lnTo>
                      <a:pt x="327" y="817"/>
                    </a:lnTo>
                    <a:lnTo>
                      <a:pt x="321" y="817"/>
                    </a:lnTo>
                    <a:lnTo>
                      <a:pt x="310" y="817"/>
                    </a:lnTo>
                    <a:lnTo>
                      <a:pt x="299" y="823"/>
                    </a:lnTo>
                    <a:lnTo>
                      <a:pt x="294" y="823"/>
                    </a:lnTo>
                    <a:lnTo>
                      <a:pt x="283" y="823"/>
                    </a:lnTo>
                    <a:lnTo>
                      <a:pt x="271" y="828"/>
                    </a:lnTo>
                    <a:lnTo>
                      <a:pt x="260" y="828"/>
                    </a:lnTo>
                    <a:lnTo>
                      <a:pt x="255" y="828"/>
                    </a:lnTo>
                    <a:lnTo>
                      <a:pt x="233" y="834"/>
                    </a:lnTo>
                    <a:lnTo>
                      <a:pt x="211" y="834"/>
                    </a:lnTo>
                    <a:lnTo>
                      <a:pt x="189" y="839"/>
                    </a:lnTo>
                    <a:lnTo>
                      <a:pt x="161" y="845"/>
                    </a:lnTo>
                    <a:lnTo>
                      <a:pt x="133" y="850"/>
                    </a:lnTo>
                    <a:lnTo>
                      <a:pt x="106" y="850"/>
                    </a:lnTo>
                    <a:lnTo>
                      <a:pt x="83" y="845"/>
                    </a:lnTo>
                    <a:lnTo>
                      <a:pt x="67" y="845"/>
                    </a:lnTo>
                    <a:lnTo>
                      <a:pt x="72" y="839"/>
                    </a:lnTo>
                    <a:lnTo>
                      <a:pt x="78" y="834"/>
                    </a:lnTo>
                    <a:lnTo>
                      <a:pt x="83" y="834"/>
                    </a:lnTo>
                    <a:lnTo>
                      <a:pt x="94" y="828"/>
                    </a:lnTo>
                    <a:lnTo>
                      <a:pt x="100" y="828"/>
                    </a:lnTo>
                    <a:lnTo>
                      <a:pt x="106" y="828"/>
                    </a:lnTo>
                    <a:lnTo>
                      <a:pt x="111" y="823"/>
                    </a:lnTo>
                    <a:lnTo>
                      <a:pt x="117" y="823"/>
                    </a:lnTo>
                    <a:lnTo>
                      <a:pt x="117" y="801"/>
                    </a:lnTo>
                    <a:lnTo>
                      <a:pt x="128" y="795"/>
                    </a:lnTo>
                    <a:lnTo>
                      <a:pt x="133" y="790"/>
                    </a:lnTo>
                    <a:lnTo>
                      <a:pt x="139" y="784"/>
                    </a:lnTo>
                    <a:lnTo>
                      <a:pt x="150" y="779"/>
                    </a:lnTo>
                    <a:lnTo>
                      <a:pt x="161" y="773"/>
                    </a:lnTo>
                    <a:lnTo>
                      <a:pt x="166" y="773"/>
                    </a:lnTo>
                    <a:lnTo>
                      <a:pt x="177" y="768"/>
                    </a:lnTo>
                    <a:lnTo>
                      <a:pt x="189" y="768"/>
                    </a:lnTo>
                    <a:lnTo>
                      <a:pt x="189" y="762"/>
                    </a:lnTo>
                    <a:lnTo>
                      <a:pt x="189" y="757"/>
                    </a:lnTo>
                    <a:lnTo>
                      <a:pt x="194" y="757"/>
                    </a:lnTo>
                    <a:lnTo>
                      <a:pt x="194" y="751"/>
                    </a:lnTo>
                    <a:lnTo>
                      <a:pt x="200" y="751"/>
                    </a:lnTo>
                    <a:lnTo>
                      <a:pt x="205" y="751"/>
                    </a:lnTo>
                    <a:lnTo>
                      <a:pt x="211" y="751"/>
                    </a:lnTo>
                    <a:lnTo>
                      <a:pt x="216" y="751"/>
                    </a:lnTo>
                    <a:lnTo>
                      <a:pt x="222" y="751"/>
                    </a:lnTo>
                    <a:lnTo>
                      <a:pt x="227" y="751"/>
                    </a:lnTo>
                    <a:lnTo>
                      <a:pt x="233" y="746"/>
                    </a:lnTo>
                    <a:lnTo>
                      <a:pt x="227" y="746"/>
                    </a:lnTo>
                    <a:lnTo>
                      <a:pt x="216" y="740"/>
                    </a:lnTo>
                    <a:lnTo>
                      <a:pt x="211" y="740"/>
                    </a:lnTo>
                    <a:lnTo>
                      <a:pt x="205" y="734"/>
                    </a:lnTo>
                    <a:lnTo>
                      <a:pt x="200" y="734"/>
                    </a:lnTo>
                    <a:lnTo>
                      <a:pt x="189" y="729"/>
                    </a:lnTo>
                    <a:lnTo>
                      <a:pt x="183" y="723"/>
                    </a:lnTo>
                    <a:lnTo>
                      <a:pt x="177" y="718"/>
                    </a:lnTo>
                    <a:lnTo>
                      <a:pt x="177" y="696"/>
                    </a:lnTo>
                    <a:lnTo>
                      <a:pt x="166" y="685"/>
                    </a:lnTo>
                    <a:lnTo>
                      <a:pt x="155" y="679"/>
                    </a:lnTo>
                    <a:lnTo>
                      <a:pt x="139" y="679"/>
                    </a:lnTo>
                    <a:lnTo>
                      <a:pt x="122" y="685"/>
                    </a:lnTo>
                    <a:lnTo>
                      <a:pt x="106" y="685"/>
                    </a:lnTo>
                    <a:lnTo>
                      <a:pt x="100" y="674"/>
                    </a:lnTo>
                    <a:lnTo>
                      <a:pt x="94" y="652"/>
                    </a:lnTo>
                    <a:lnTo>
                      <a:pt x="106" y="646"/>
                    </a:lnTo>
                    <a:lnTo>
                      <a:pt x="122" y="641"/>
                    </a:lnTo>
                    <a:lnTo>
                      <a:pt x="139" y="635"/>
                    </a:lnTo>
                    <a:lnTo>
                      <a:pt x="155" y="629"/>
                    </a:lnTo>
                    <a:lnTo>
                      <a:pt x="172" y="624"/>
                    </a:lnTo>
                    <a:lnTo>
                      <a:pt x="189" y="618"/>
                    </a:lnTo>
                    <a:lnTo>
                      <a:pt x="205" y="613"/>
                    </a:lnTo>
                    <a:lnTo>
                      <a:pt x="216" y="596"/>
                    </a:lnTo>
                    <a:lnTo>
                      <a:pt x="211" y="596"/>
                    </a:lnTo>
                    <a:lnTo>
                      <a:pt x="205" y="591"/>
                    </a:lnTo>
                    <a:lnTo>
                      <a:pt x="200" y="591"/>
                    </a:lnTo>
                    <a:lnTo>
                      <a:pt x="194" y="591"/>
                    </a:lnTo>
                    <a:lnTo>
                      <a:pt x="189" y="591"/>
                    </a:lnTo>
                    <a:lnTo>
                      <a:pt x="183" y="591"/>
                    </a:lnTo>
                    <a:lnTo>
                      <a:pt x="177" y="591"/>
                    </a:lnTo>
                    <a:lnTo>
                      <a:pt x="166" y="580"/>
                    </a:lnTo>
                    <a:lnTo>
                      <a:pt x="161" y="574"/>
                    </a:lnTo>
                    <a:lnTo>
                      <a:pt x="155" y="563"/>
                    </a:lnTo>
                    <a:lnTo>
                      <a:pt x="144" y="552"/>
                    </a:lnTo>
                    <a:lnTo>
                      <a:pt x="139" y="541"/>
                    </a:lnTo>
                    <a:lnTo>
                      <a:pt x="128" y="536"/>
                    </a:lnTo>
                    <a:lnTo>
                      <a:pt x="122" y="525"/>
                    </a:lnTo>
                    <a:lnTo>
                      <a:pt x="111" y="519"/>
                    </a:lnTo>
                    <a:lnTo>
                      <a:pt x="94" y="519"/>
                    </a:lnTo>
                    <a:lnTo>
                      <a:pt x="78" y="513"/>
                    </a:lnTo>
                    <a:lnTo>
                      <a:pt x="61" y="508"/>
                    </a:lnTo>
                    <a:lnTo>
                      <a:pt x="45" y="508"/>
                    </a:lnTo>
                    <a:lnTo>
                      <a:pt x="28" y="502"/>
                    </a:lnTo>
                    <a:lnTo>
                      <a:pt x="12" y="497"/>
                    </a:lnTo>
                    <a:lnTo>
                      <a:pt x="0" y="497"/>
                    </a:lnTo>
                    <a:lnTo>
                      <a:pt x="0" y="491"/>
                    </a:lnTo>
                    <a:lnTo>
                      <a:pt x="6" y="491"/>
                    </a:lnTo>
                    <a:lnTo>
                      <a:pt x="12" y="491"/>
                    </a:lnTo>
                    <a:lnTo>
                      <a:pt x="17" y="486"/>
                    </a:lnTo>
                    <a:lnTo>
                      <a:pt x="28" y="486"/>
                    </a:lnTo>
                    <a:lnTo>
                      <a:pt x="34" y="486"/>
                    </a:lnTo>
                    <a:lnTo>
                      <a:pt x="39" y="486"/>
                    </a:lnTo>
                    <a:lnTo>
                      <a:pt x="39" y="480"/>
                    </a:lnTo>
                    <a:lnTo>
                      <a:pt x="117" y="486"/>
                    </a:lnTo>
                    <a:lnTo>
                      <a:pt x="172" y="475"/>
                    </a:lnTo>
                    <a:lnTo>
                      <a:pt x="222" y="464"/>
                    </a:lnTo>
                    <a:lnTo>
                      <a:pt x="266" y="447"/>
                    </a:lnTo>
                    <a:lnTo>
                      <a:pt x="310" y="436"/>
                    </a:lnTo>
                    <a:lnTo>
                      <a:pt x="354" y="436"/>
                    </a:lnTo>
                    <a:lnTo>
                      <a:pt x="382" y="436"/>
                    </a:lnTo>
                    <a:lnTo>
                      <a:pt x="410" y="442"/>
                    </a:lnTo>
                    <a:lnTo>
                      <a:pt x="437" y="447"/>
                    </a:lnTo>
                    <a:lnTo>
                      <a:pt x="471" y="464"/>
                    </a:lnTo>
                    <a:lnTo>
                      <a:pt x="471" y="458"/>
                    </a:lnTo>
                    <a:lnTo>
                      <a:pt x="465" y="447"/>
                    </a:lnTo>
                    <a:lnTo>
                      <a:pt x="465" y="436"/>
                    </a:lnTo>
                    <a:lnTo>
                      <a:pt x="465" y="425"/>
                    </a:lnTo>
                    <a:lnTo>
                      <a:pt x="465" y="414"/>
                    </a:lnTo>
                    <a:lnTo>
                      <a:pt x="471" y="403"/>
                    </a:lnTo>
                    <a:lnTo>
                      <a:pt x="471" y="397"/>
                    </a:lnTo>
                    <a:lnTo>
                      <a:pt x="476" y="392"/>
                    </a:lnTo>
                    <a:lnTo>
                      <a:pt x="471" y="386"/>
                    </a:lnTo>
                    <a:lnTo>
                      <a:pt x="465" y="381"/>
                    </a:lnTo>
                    <a:lnTo>
                      <a:pt x="460" y="381"/>
                    </a:lnTo>
                    <a:lnTo>
                      <a:pt x="448" y="381"/>
                    </a:lnTo>
                    <a:lnTo>
                      <a:pt x="443" y="381"/>
                    </a:lnTo>
                    <a:lnTo>
                      <a:pt x="432" y="381"/>
                    </a:lnTo>
                    <a:lnTo>
                      <a:pt x="426" y="381"/>
                    </a:lnTo>
                    <a:lnTo>
                      <a:pt x="415" y="381"/>
                    </a:lnTo>
                    <a:lnTo>
                      <a:pt x="415" y="375"/>
                    </a:lnTo>
                    <a:lnTo>
                      <a:pt x="415" y="370"/>
                    </a:lnTo>
                    <a:lnTo>
                      <a:pt x="415" y="364"/>
                    </a:lnTo>
                    <a:lnTo>
                      <a:pt x="415" y="359"/>
                    </a:lnTo>
                    <a:lnTo>
                      <a:pt x="421" y="353"/>
                    </a:lnTo>
                    <a:lnTo>
                      <a:pt x="421" y="348"/>
                    </a:lnTo>
                    <a:lnTo>
                      <a:pt x="421" y="342"/>
                    </a:lnTo>
                    <a:lnTo>
                      <a:pt x="421" y="337"/>
                    </a:lnTo>
                    <a:lnTo>
                      <a:pt x="393" y="315"/>
                    </a:lnTo>
                    <a:lnTo>
                      <a:pt x="366" y="304"/>
                    </a:lnTo>
                    <a:lnTo>
                      <a:pt x="338" y="298"/>
                    </a:lnTo>
                    <a:lnTo>
                      <a:pt x="310" y="304"/>
                    </a:lnTo>
                    <a:lnTo>
                      <a:pt x="283" y="309"/>
                    </a:lnTo>
                    <a:lnTo>
                      <a:pt x="249" y="315"/>
                    </a:lnTo>
                    <a:lnTo>
                      <a:pt x="216" y="326"/>
                    </a:lnTo>
                    <a:lnTo>
                      <a:pt x="177" y="337"/>
                    </a:lnTo>
                    <a:lnTo>
                      <a:pt x="183" y="320"/>
                    </a:lnTo>
                    <a:lnTo>
                      <a:pt x="200" y="304"/>
                    </a:lnTo>
                    <a:lnTo>
                      <a:pt x="216" y="293"/>
                    </a:lnTo>
                    <a:lnTo>
                      <a:pt x="233" y="281"/>
                    </a:lnTo>
                    <a:lnTo>
                      <a:pt x="249" y="270"/>
                    </a:lnTo>
                    <a:lnTo>
                      <a:pt x="260" y="259"/>
                    </a:lnTo>
                    <a:lnTo>
                      <a:pt x="266" y="254"/>
                    </a:lnTo>
                    <a:lnTo>
                      <a:pt x="260" y="248"/>
                    </a:lnTo>
                    <a:lnTo>
                      <a:pt x="260" y="243"/>
                    </a:lnTo>
                    <a:lnTo>
                      <a:pt x="266" y="237"/>
                    </a:lnTo>
                    <a:lnTo>
                      <a:pt x="271" y="232"/>
                    </a:lnTo>
                    <a:lnTo>
                      <a:pt x="283" y="226"/>
                    </a:lnTo>
                    <a:lnTo>
                      <a:pt x="288" y="221"/>
                    </a:lnTo>
                    <a:lnTo>
                      <a:pt x="294" y="215"/>
                    </a:lnTo>
                    <a:lnTo>
                      <a:pt x="294" y="210"/>
                    </a:lnTo>
                    <a:lnTo>
                      <a:pt x="294" y="204"/>
                    </a:lnTo>
                    <a:lnTo>
                      <a:pt x="277" y="204"/>
                    </a:lnTo>
                    <a:lnTo>
                      <a:pt x="255" y="204"/>
                    </a:lnTo>
                    <a:lnTo>
                      <a:pt x="233" y="204"/>
                    </a:lnTo>
                    <a:lnTo>
                      <a:pt x="211" y="199"/>
                    </a:lnTo>
                    <a:lnTo>
                      <a:pt x="194" y="193"/>
                    </a:lnTo>
                    <a:lnTo>
                      <a:pt x="183" y="188"/>
                    </a:lnTo>
                    <a:lnTo>
                      <a:pt x="183" y="182"/>
                    </a:lnTo>
                    <a:lnTo>
                      <a:pt x="194" y="177"/>
                    </a:lnTo>
                    <a:lnTo>
                      <a:pt x="211" y="171"/>
                    </a:lnTo>
                    <a:lnTo>
                      <a:pt x="227" y="165"/>
                    </a:lnTo>
                    <a:lnTo>
                      <a:pt x="244" y="165"/>
                    </a:lnTo>
                    <a:lnTo>
                      <a:pt x="260" y="160"/>
                    </a:lnTo>
                    <a:lnTo>
                      <a:pt x="277" y="154"/>
                    </a:lnTo>
                    <a:lnTo>
                      <a:pt x="294" y="149"/>
                    </a:lnTo>
                    <a:lnTo>
                      <a:pt x="305" y="138"/>
                    </a:lnTo>
                    <a:lnTo>
                      <a:pt x="310" y="127"/>
                    </a:lnTo>
                    <a:lnTo>
                      <a:pt x="316" y="121"/>
                    </a:lnTo>
                    <a:lnTo>
                      <a:pt x="327" y="116"/>
                    </a:lnTo>
                    <a:lnTo>
                      <a:pt x="338" y="105"/>
                    </a:lnTo>
                    <a:lnTo>
                      <a:pt x="354" y="99"/>
                    </a:lnTo>
                    <a:lnTo>
                      <a:pt x="371" y="88"/>
                    </a:lnTo>
                    <a:lnTo>
                      <a:pt x="388" y="77"/>
                    </a:lnTo>
                    <a:lnTo>
                      <a:pt x="410" y="72"/>
                    </a:lnTo>
                    <a:lnTo>
                      <a:pt x="432" y="66"/>
                    </a:lnTo>
                    <a:close/>
                    <a:moveTo>
                      <a:pt x="371" y="784"/>
                    </a:moveTo>
                    <a:lnTo>
                      <a:pt x="382" y="795"/>
                    </a:lnTo>
                    <a:lnTo>
                      <a:pt x="393" y="806"/>
                    </a:lnTo>
                    <a:lnTo>
                      <a:pt x="404" y="823"/>
                    </a:lnTo>
                    <a:lnTo>
                      <a:pt x="415" y="839"/>
                    </a:lnTo>
                    <a:lnTo>
                      <a:pt x="426" y="850"/>
                    </a:lnTo>
                    <a:lnTo>
                      <a:pt x="443" y="862"/>
                    </a:lnTo>
                    <a:lnTo>
                      <a:pt x="454" y="873"/>
                    </a:lnTo>
                    <a:lnTo>
                      <a:pt x="471" y="878"/>
                    </a:lnTo>
                    <a:lnTo>
                      <a:pt x="471" y="884"/>
                    </a:lnTo>
                    <a:lnTo>
                      <a:pt x="482" y="884"/>
                    </a:lnTo>
                    <a:lnTo>
                      <a:pt x="487" y="889"/>
                    </a:lnTo>
                    <a:lnTo>
                      <a:pt x="493" y="889"/>
                    </a:lnTo>
                    <a:lnTo>
                      <a:pt x="504" y="895"/>
                    </a:lnTo>
                    <a:lnTo>
                      <a:pt x="509" y="895"/>
                    </a:lnTo>
                    <a:lnTo>
                      <a:pt x="520" y="895"/>
                    </a:lnTo>
                    <a:lnTo>
                      <a:pt x="526" y="900"/>
                    </a:lnTo>
                    <a:lnTo>
                      <a:pt x="526" y="884"/>
                    </a:lnTo>
                    <a:lnTo>
                      <a:pt x="531" y="862"/>
                    </a:lnTo>
                    <a:lnTo>
                      <a:pt x="531" y="845"/>
                    </a:lnTo>
                    <a:lnTo>
                      <a:pt x="537" y="823"/>
                    </a:lnTo>
                    <a:lnTo>
                      <a:pt x="537" y="806"/>
                    </a:lnTo>
                    <a:lnTo>
                      <a:pt x="537" y="784"/>
                    </a:lnTo>
                    <a:lnTo>
                      <a:pt x="537" y="773"/>
                    </a:lnTo>
                    <a:lnTo>
                      <a:pt x="531" y="762"/>
                    </a:lnTo>
                    <a:lnTo>
                      <a:pt x="526" y="740"/>
                    </a:lnTo>
                    <a:lnTo>
                      <a:pt x="520" y="723"/>
                    </a:lnTo>
                    <a:lnTo>
                      <a:pt x="509" y="712"/>
                    </a:lnTo>
                    <a:lnTo>
                      <a:pt x="504" y="701"/>
                    </a:lnTo>
                    <a:lnTo>
                      <a:pt x="493" y="696"/>
                    </a:lnTo>
                    <a:lnTo>
                      <a:pt x="482" y="690"/>
                    </a:lnTo>
                    <a:lnTo>
                      <a:pt x="476" y="679"/>
                    </a:lnTo>
                    <a:lnTo>
                      <a:pt x="465" y="674"/>
                    </a:lnTo>
                    <a:lnTo>
                      <a:pt x="454" y="707"/>
                    </a:lnTo>
                    <a:lnTo>
                      <a:pt x="443" y="729"/>
                    </a:lnTo>
                    <a:lnTo>
                      <a:pt x="437" y="734"/>
                    </a:lnTo>
                    <a:lnTo>
                      <a:pt x="432" y="740"/>
                    </a:lnTo>
                    <a:lnTo>
                      <a:pt x="421" y="746"/>
                    </a:lnTo>
                    <a:lnTo>
                      <a:pt x="410" y="751"/>
                    </a:lnTo>
                    <a:lnTo>
                      <a:pt x="393" y="762"/>
                    </a:lnTo>
                    <a:lnTo>
                      <a:pt x="371" y="784"/>
                    </a:lnTo>
                    <a:close/>
                    <a:moveTo>
                      <a:pt x="542" y="696"/>
                    </a:moveTo>
                    <a:lnTo>
                      <a:pt x="554" y="596"/>
                    </a:lnTo>
                    <a:lnTo>
                      <a:pt x="548" y="591"/>
                    </a:lnTo>
                    <a:lnTo>
                      <a:pt x="537" y="596"/>
                    </a:lnTo>
                    <a:lnTo>
                      <a:pt x="526" y="602"/>
                    </a:lnTo>
                    <a:lnTo>
                      <a:pt x="515" y="607"/>
                    </a:lnTo>
                    <a:lnTo>
                      <a:pt x="504" y="618"/>
                    </a:lnTo>
                    <a:lnTo>
                      <a:pt x="498" y="624"/>
                    </a:lnTo>
                    <a:lnTo>
                      <a:pt x="487" y="635"/>
                    </a:lnTo>
                    <a:lnTo>
                      <a:pt x="482" y="641"/>
                    </a:lnTo>
                    <a:lnTo>
                      <a:pt x="476" y="652"/>
                    </a:lnTo>
                    <a:lnTo>
                      <a:pt x="482" y="663"/>
                    </a:lnTo>
                    <a:lnTo>
                      <a:pt x="493" y="668"/>
                    </a:lnTo>
                    <a:lnTo>
                      <a:pt x="504" y="679"/>
                    </a:lnTo>
                    <a:lnTo>
                      <a:pt x="515" y="690"/>
                    </a:lnTo>
                    <a:lnTo>
                      <a:pt x="526" y="696"/>
                    </a:lnTo>
                    <a:lnTo>
                      <a:pt x="537" y="701"/>
                    </a:lnTo>
                    <a:lnTo>
                      <a:pt x="542" y="696"/>
                    </a:lnTo>
                    <a:close/>
                    <a:moveTo>
                      <a:pt x="625" y="552"/>
                    </a:moveTo>
                    <a:lnTo>
                      <a:pt x="625" y="563"/>
                    </a:lnTo>
                    <a:lnTo>
                      <a:pt x="625" y="574"/>
                    </a:lnTo>
                    <a:lnTo>
                      <a:pt x="625" y="585"/>
                    </a:lnTo>
                    <a:lnTo>
                      <a:pt x="625" y="602"/>
                    </a:lnTo>
                    <a:lnTo>
                      <a:pt x="625" y="613"/>
                    </a:lnTo>
                    <a:lnTo>
                      <a:pt x="625" y="629"/>
                    </a:lnTo>
                    <a:lnTo>
                      <a:pt x="625" y="641"/>
                    </a:lnTo>
                    <a:lnTo>
                      <a:pt x="625" y="652"/>
                    </a:lnTo>
                    <a:lnTo>
                      <a:pt x="625" y="641"/>
                    </a:lnTo>
                    <a:lnTo>
                      <a:pt x="637" y="635"/>
                    </a:lnTo>
                    <a:lnTo>
                      <a:pt x="642" y="624"/>
                    </a:lnTo>
                    <a:lnTo>
                      <a:pt x="653" y="613"/>
                    </a:lnTo>
                    <a:lnTo>
                      <a:pt x="664" y="607"/>
                    </a:lnTo>
                    <a:lnTo>
                      <a:pt x="675" y="602"/>
                    </a:lnTo>
                    <a:lnTo>
                      <a:pt x="681" y="596"/>
                    </a:lnTo>
                    <a:lnTo>
                      <a:pt x="686" y="596"/>
                    </a:lnTo>
                    <a:lnTo>
                      <a:pt x="697" y="591"/>
                    </a:lnTo>
                    <a:lnTo>
                      <a:pt x="697" y="585"/>
                    </a:lnTo>
                    <a:lnTo>
                      <a:pt x="686" y="580"/>
                    </a:lnTo>
                    <a:lnTo>
                      <a:pt x="675" y="569"/>
                    </a:lnTo>
                    <a:lnTo>
                      <a:pt x="664" y="563"/>
                    </a:lnTo>
                    <a:lnTo>
                      <a:pt x="648" y="558"/>
                    </a:lnTo>
                    <a:lnTo>
                      <a:pt x="637" y="552"/>
                    </a:lnTo>
                    <a:lnTo>
                      <a:pt x="625" y="552"/>
                    </a:lnTo>
                    <a:close/>
                    <a:moveTo>
                      <a:pt x="614" y="784"/>
                    </a:moveTo>
                    <a:lnTo>
                      <a:pt x="631" y="768"/>
                    </a:lnTo>
                    <a:lnTo>
                      <a:pt x="653" y="746"/>
                    </a:lnTo>
                    <a:lnTo>
                      <a:pt x="670" y="718"/>
                    </a:lnTo>
                    <a:lnTo>
                      <a:pt x="686" y="696"/>
                    </a:lnTo>
                    <a:lnTo>
                      <a:pt x="703" y="668"/>
                    </a:lnTo>
                    <a:lnTo>
                      <a:pt x="725" y="646"/>
                    </a:lnTo>
                    <a:lnTo>
                      <a:pt x="742" y="624"/>
                    </a:lnTo>
                    <a:lnTo>
                      <a:pt x="758" y="602"/>
                    </a:lnTo>
                    <a:lnTo>
                      <a:pt x="753" y="602"/>
                    </a:lnTo>
                    <a:lnTo>
                      <a:pt x="742" y="602"/>
                    </a:lnTo>
                    <a:lnTo>
                      <a:pt x="736" y="602"/>
                    </a:lnTo>
                    <a:lnTo>
                      <a:pt x="731" y="596"/>
                    </a:lnTo>
                    <a:lnTo>
                      <a:pt x="725" y="596"/>
                    </a:lnTo>
                    <a:lnTo>
                      <a:pt x="714" y="596"/>
                    </a:lnTo>
                    <a:lnTo>
                      <a:pt x="703" y="596"/>
                    </a:lnTo>
                    <a:lnTo>
                      <a:pt x="697" y="602"/>
                    </a:lnTo>
                    <a:lnTo>
                      <a:pt x="686" y="613"/>
                    </a:lnTo>
                    <a:lnTo>
                      <a:pt x="670" y="629"/>
                    </a:lnTo>
                    <a:lnTo>
                      <a:pt x="659" y="641"/>
                    </a:lnTo>
                    <a:lnTo>
                      <a:pt x="648" y="657"/>
                    </a:lnTo>
                    <a:lnTo>
                      <a:pt x="637" y="674"/>
                    </a:lnTo>
                    <a:lnTo>
                      <a:pt x="631" y="685"/>
                    </a:lnTo>
                    <a:lnTo>
                      <a:pt x="625" y="696"/>
                    </a:lnTo>
                    <a:lnTo>
                      <a:pt x="620" y="707"/>
                    </a:lnTo>
                    <a:lnTo>
                      <a:pt x="620" y="718"/>
                    </a:lnTo>
                    <a:lnTo>
                      <a:pt x="620" y="729"/>
                    </a:lnTo>
                    <a:lnTo>
                      <a:pt x="614" y="740"/>
                    </a:lnTo>
                    <a:lnTo>
                      <a:pt x="614" y="751"/>
                    </a:lnTo>
                    <a:lnTo>
                      <a:pt x="614" y="762"/>
                    </a:lnTo>
                    <a:lnTo>
                      <a:pt x="614" y="773"/>
                    </a:lnTo>
                    <a:lnTo>
                      <a:pt x="614" y="784"/>
                    </a:lnTo>
                    <a:close/>
                    <a:moveTo>
                      <a:pt x="625" y="381"/>
                    </a:moveTo>
                    <a:lnTo>
                      <a:pt x="625" y="392"/>
                    </a:lnTo>
                    <a:lnTo>
                      <a:pt x="625" y="403"/>
                    </a:lnTo>
                    <a:lnTo>
                      <a:pt x="625" y="414"/>
                    </a:lnTo>
                    <a:lnTo>
                      <a:pt x="625" y="420"/>
                    </a:lnTo>
                    <a:lnTo>
                      <a:pt x="625" y="431"/>
                    </a:lnTo>
                    <a:lnTo>
                      <a:pt x="625" y="442"/>
                    </a:lnTo>
                    <a:lnTo>
                      <a:pt x="625" y="447"/>
                    </a:lnTo>
                    <a:lnTo>
                      <a:pt x="625" y="458"/>
                    </a:lnTo>
                    <a:lnTo>
                      <a:pt x="642" y="458"/>
                    </a:lnTo>
                    <a:lnTo>
                      <a:pt x="653" y="453"/>
                    </a:lnTo>
                    <a:lnTo>
                      <a:pt x="659" y="447"/>
                    </a:lnTo>
                    <a:lnTo>
                      <a:pt x="664" y="442"/>
                    </a:lnTo>
                    <a:lnTo>
                      <a:pt x="675" y="442"/>
                    </a:lnTo>
                    <a:lnTo>
                      <a:pt x="681" y="442"/>
                    </a:lnTo>
                    <a:lnTo>
                      <a:pt x="686" y="442"/>
                    </a:lnTo>
                    <a:lnTo>
                      <a:pt x="697" y="447"/>
                    </a:lnTo>
                    <a:lnTo>
                      <a:pt x="703" y="447"/>
                    </a:lnTo>
                    <a:lnTo>
                      <a:pt x="708" y="458"/>
                    </a:lnTo>
                    <a:lnTo>
                      <a:pt x="708" y="464"/>
                    </a:lnTo>
                    <a:lnTo>
                      <a:pt x="719" y="469"/>
                    </a:lnTo>
                    <a:lnTo>
                      <a:pt x="725" y="475"/>
                    </a:lnTo>
                    <a:lnTo>
                      <a:pt x="736" y="475"/>
                    </a:lnTo>
                    <a:lnTo>
                      <a:pt x="742" y="475"/>
                    </a:lnTo>
                    <a:lnTo>
                      <a:pt x="753" y="475"/>
                    </a:lnTo>
                    <a:lnTo>
                      <a:pt x="758" y="475"/>
                    </a:lnTo>
                    <a:lnTo>
                      <a:pt x="753" y="475"/>
                    </a:lnTo>
                    <a:lnTo>
                      <a:pt x="747" y="469"/>
                    </a:lnTo>
                    <a:lnTo>
                      <a:pt x="742" y="464"/>
                    </a:lnTo>
                    <a:lnTo>
                      <a:pt x="736" y="464"/>
                    </a:lnTo>
                    <a:lnTo>
                      <a:pt x="736" y="442"/>
                    </a:lnTo>
                    <a:lnTo>
                      <a:pt x="742" y="442"/>
                    </a:lnTo>
                    <a:lnTo>
                      <a:pt x="747" y="436"/>
                    </a:lnTo>
                    <a:lnTo>
                      <a:pt x="753" y="436"/>
                    </a:lnTo>
                    <a:lnTo>
                      <a:pt x="758" y="436"/>
                    </a:lnTo>
                    <a:lnTo>
                      <a:pt x="764" y="436"/>
                    </a:lnTo>
                    <a:lnTo>
                      <a:pt x="769" y="431"/>
                    </a:lnTo>
                    <a:lnTo>
                      <a:pt x="775" y="431"/>
                    </a:lnTo>
                    <a:lnTo>
                      <a:pt x="769" y="431"/>
                    </a:lnTo>
                    <a:lnTo>
                      <a:pt x="758" y="431"/>
                    </a:lnTo>
                    <a:lnTo>
                      <a:pt x="753" y="431"/>
                    </a:lnTo>
                    <a:lnTo>
                      <a:pt x="747" y="425"/>
                    </a:lnTo>
                    <a:lnTo>
                      <a:pt x="742" y="425"/>
                    </a:lnTo>
                    <a:lnTo>
                      <a:pt x="736" y="425"/>
                    </a:lnTo>
                    <a:lnTo>
                      <a:pt x="731" y="425"/>
                    </a:lnTo>
                    <a:lnTo>
                      <a:pt x="725" y="420"/>
                    </a:lnTo>
                    <a:lnTo>
                      <a:pt x="719" y="409"/>
                    </a:lnTo>
                    <a:lnTo>
                      <a:pt x="714" y="403"/>
                    </a:lnTo>
                    <a:lnTo>
                      <a:pt x="708" y="392"/>
                    </a:lnTo>
                    <a:lnTo>
                      <a:pt x="697" y="381"/>
                    </a:lnTo>
                    <a:lnTo>
                      <a:pt x="692" y="375"/>
                    </a:lnTo>
                    <a:lnTo>
                      <a:pt x="686" y="370"/>
                    </a:lnTo>
                    <a:lnTo>
                      <a:pt x="675" y="370"/>
                    </a:lnTo>
                    <a:lnTo>
                      <a:pt x="675" y="375"/>
                    </a:lnTo>
                    <a:lnTo>
                      <a:pt x="670" y="386"/>
                    </a:lnTo>
                    <a:lnTo>
                      <a:pt x="664" y="386"/>
                    </a:lnTo>
                    <a:lnTo>
                      <a:pt x="653" y="386"/>
                    </a:lnTo>
                    <a:lnTo>
                      <a:pt x="648" y="386"/>
                    </a:lnTo>
                    <a:lnTo>
                      <a:pt x="637" y="386"/>
                    </a:lnTo>
                    <a:lnTo>
                      <a:pt x="625" y="381"/>
                    </a:lnTo>
                    <a:close/>
                    <a:moveTo>
                      <a:pt x="515" y="143"/>
                    </a:moveTo>
                    <a:lnTo>
                      <a:pt x="509" y="149"/>
                    </a:lnTo>
                    <a:lnTo>
                      <a:pt x="498" y="149"/>
                    </a:lnTo>
                    <a:lnTo>
                      <a:pt x="493" y="154"/>
                    </a:lnTo>
                    <a:lnTo>
                      <a:pt x="487" y="160"/>
                    </a:lnTo>
                    <a:lnTo>
                      <a:pt x="476" y="160"/>
                    </a:lnTo>
                    <a:lnTo>
                      <a:pt x="471" y="160"/>
                    </a:lnTo>
                    <a:lnTo>
                      <a:pt x="460" y="165"/>
                    </a:lnTo>
                    <a:lnTo>
                      <a:pt x="454" y="165"/>
                    </a:lnTo>
                    <a:lnTo>
                      <a:pt x="448" y="149"/>
                    </a:lnTo>
                    <a:lnTo>
                      <a:pt x="404" y="188"/>
                    </a:lnTo>
                    <a:lnTo>
                      <a:pt x="410" y="199"/>
                    </a:lnTo>
                    <a:lnTo>
                      <a:pt x="415" y="210"/>
                    </a:lnTo>
                    <a:lnTo>
                      <a:pt x="421" y="210"/>
                    </a:lnTo>
                    <a:lnTo>
                      <a:pt x="426" y="210"/>
                    </a:lnTo>
                    <a:lnTo>
                      <a:pt x="432" y="204"/>
                    </a:lnTo>
                    <a:lnTo>
                      <a:pt x="448" y="199"/>
                    </a:lnTo>
                    <a:lnTo>
                      <a:pt x="471" y="193"/>
                    </a:lnTo>
                    <a:lnTo>
                      <a:pt x="476" y="182"/>
                    </a:lnTo>
                    <a:lnTo>
                      <a:pt x="482" y="182"/>
                    </a:lnTo>
                    <a:lnTo>
                      <a:pt x="493" y="177"/>
                    </a:lnTo>
                    <a:lnTo>
                      <a:pt x="504" y="177"/>
                    </a:lnTo>
                    <a:lnTo>
                      <a:pt x="515" y="182"/>
                    </a:lnTo>
                    <a:lnTo>
                      <a:pt x="526" y="182"/>
                    </a:lnTo>
                    <a:lnTo>
                      <a:pt x="531" y="182"/>
                    </a:lnTo>
                    <a:lnTo>
                      <a:pt x="531" y="177"/>
                    </a:lnTo>
                    <a:lnTo>
                      <a:pt x="531" y="171"/>
                    </a:lnTo>
                    <a:lnTo>
                      <a:pt x="526" y="165"/>
                    </a:lnTo>
                    <a:lnTo>
                      <a:pt x="520" y="165"/>
                    </a:lnTo>
                    <a:lnTo>
                      <a:pt x="520" y="160"/>
                    </a:lnTo>
                    <a:lnTo>
                      <a:pt x="515" y="154"/>
                    </a:lnTo>
                    <a:lnTo>
                      <a:pt x="515" y="149"/>
                    </a:lnTo>
                    <a:lnTo>
                      <a:pt x="515" y="143"/>
                    </a:lnTo>
                    <a:close/>
                    <a:moveTo>
                      <a:pt x="504" y="397"/>
                    </a:moveTo>
                    <a:lnTo>
                      <a:pt x="493" y="403"/>
                    </a:lnTo>
                    <a:lnTo>
                      <a:pt x="487" y="409"/>
                    </a:lnTo>
                    <a:lnTo>
                      <a:pt x="487" y="420"/>
                    </a:lnTo>
                    <a:lnTo>
                      <a:pt x="487" y="431"/>
                    </a:lnTo>
                    <a:lnTo>
                      <a:pt x="487" y="442"/>
                    </a:lnTo>
                    <a:lnTo>
                      <a:pt x="493" y="453"/>
                    </a:lnTo>
                    <a:lnTo>
                      <a:pt x="498" y="458"/>
                    </a:lnTo>
                    <a:lnTo>
                      <a:pt x="504" y="464"/>
                    </a:lnTo>
                    <a:lnTo>
                      <a:pt x="509" y="469"/>
                    </a:lnTo>
                    <a:lnTo>
                      <a:pt x="515" y="475"/>
                    </a:lnTo>
                    <a:lnTo>
                      <a:pt x="520" y="475"/>
                    </a:lnTo>
                    <a:lnTo>
                      <a:pt x="526" y="480"/>
                    </a:lnTo>
                    <a:lnTo>
                      <a:pt x="531" y="486"/>
                    </a:lnTo>
                    <a:lnTo>
                      <a:pt x="537" y="491"/>
                    </a:lnTo>
                    <a:lnTo>
                      <a:pt x="542" y="497"/>
                    </a:lnTo>
                    <a:lnTo>
                      <a:pt x="554" y="497"/>
                    </a:lnTo>
                    <a:lnTo>
                      <a:pt x="554" y="425"/>
                    </a:lnTo>
                    <a:lnTo>
                      <a:pt x="548" y="425"/>
                    </a:lnTo>
                    <a:lnTo>
                      <a:pt x="542" y="420"/>
                    </a:lnTo>
                    <a:lnTo>
                      <a:pt x="537" y="414"/>
                    </a:lnTo>
                    <a:lnTo>
                      <a:pt x="531" y="409"/>
                    </a:lnTo>
                    <a:lnTo>
                      <a:pt x="526" y="403"/>
                    </a:lnTo>
                    <a:lnTo>
                      <a:pt x="515" y="397"/>
                    </a:lnTo>
                    <a:lnTo>
                      <a:pt x="509" y="397"/>
                    </a:lnTo>
                    <a:lnTo>
                      <a:pt x="504" y="397"/>
                    </a:lnTo>
                    <a:close/>
                  </a:path>
                </a:pathLst>
              </a:custGeom>
              <a:solidFill>
                <a:srgbClr val="006633"/>
              </a:solidFill>
              <a:ln w="9525">
                <a:solidFill>
                  <a:schemeClr val="tx1"/>
                </a:solidFill>
                <a:round/>
                <a:headEnd/>
                <a:tailEnd/>
              </a:ln>
            </p:spPr>
            <p:txBody>
              <a:bodyPr/>
              <a:lstStyle/>
              <a:p>
                <a:endParaRPr lang="en-GB"/>
              </a:p>
            </p:txBody>
          </p:sp>
          <p:sp>
            <p:nvSpPr>
              <p:cNvPr id="6175" name="Freeform 14"/>
              <p:cNvSpPr>
                <a:spLocks noEditPoints="1"/>
              </p:cNvSpPr>
              <p:nvPr/>
            </p:nvSpPr>
            <p:spPr bwMode="auto">
              <a:xfrm>
                <a:off x="2244" y="1068"/>
                <a:ext cx="336" cy="1418"/>
              </a:xfrm>
              <a:custGeom>
                <a:avLst/>
                <a:gdLst>
                  <a:gd name="T0" fmla="*/ 120 w 526"/>
                  <a:gd name="T1" fmla="*/ 191 h 2215"/>
                  <a:gd name="T2" fmla="*/ 162 w 526"/>
                  <a:gd name="T3" fmla="*/ 74 h 2215"/>
                  <a:gd name="T4" fmla="*/ 215 w 526"/>
                  <a:gd name="T5" fmla="*/ 109 h 2215"/>
                  <a:gd name="T6" fmla="*/ 254 w 526"/>
                  <a:gd name="T7" fmla="*/ 230 h 2215"/>
                  <a:gd name="T8" fmla="*/ 254 w 526"/>
                  <a:gd name="T9" fmla="*/ 314 h 2215"/>
                  <a:gd name="T10" fmla="*/ 261 w 526"/>
                  <a:gd name="T11" fmla="*/ 367 h 2215"/>
                  <a:gd name="T12" fmla="*/ 279 w 526"/>
                  <a:gd name="T13" fmla="*/ 350 h 2215"/>
                  <a:gd name="T14" fmla="*/ 290 w 526"/>
                  <a:gd name="T15" fmla="*/ 456 h 2215"/>
                  <a:gd name="T16" fmla="*/ 300 w 526"/>
                  <a:gd name="T17" fmla="*/ 499 h 2215"/>
                  <a:gd name="T18" fmla="*/ 304 w 526"/>
                  <a:gd name="T19" fmla="*/ 625 h 2215"/>
                  <a:gd name="T20" fmla="*/ 318 w 526"/>
                  <a:gd name="T21" fmla="*/ 650 h 2215"/>
                  <a:gd name="T22" fmla="*/ 314 w 526"/>
                  <a:gd name="T23" fmla="*/ 732 h 2215"/>
                  <a:gd name="T24" fmla="*/ 304 w 526"/>
                  <a:gd name="T25" fmla="*/ 785 h 2215"/>
                  <a:gd name="T26" fmla="*/ 328 w 526"/>
                  <a:gd name="T27" fmla="*/ 788 h 2215"/>
                  <a:gd name="T28" fmla="*/ 336 w 526"/>
                  <a:gd name="T29" fmla="*/ 944 h 2215"/>
                  <a:gd name="T30" fmla="*/ 311 w 526"/>
                  <a:gd name="T31" fmla="*/ 1004 h 2215"/>
                  <a:gd name="T32" fmla="*/ 283 w 526"/>
                  <a:gd name="T33" fmla="*/ 1089 h 2215"/>
                  <a:gd name="T34" fmla="*/ 258 w 526"/>
                  <a:gd name="T35" fmla="*/ 1170 h 2215"/>
                  <a:gd name="T36" fmla="*/ 215 w 526"/>
                  <a:gd name="T37" fmla="*/ 1198 h 2215"/>
                  <a:gd name="T38" fmla="*/ 223 w 526"/>
                  <a:gd name="T39" fmla="*/ 1351 h 2215"/>
                  <a:gd name="T40" fmla="*/ 275 w 526"/>
                  <a:gd name="T41" fmla="*/ 1400 h 2215"/>
                  <a:gd name="T42" fmla="*/ 110 w 526"/>
                  <a:gd name="T43" fmla="*/ 1393 h 2215"/>
                  <a:gd name="T44" fmla="*/ 141 w 526"/>
                  <a:gd name="T45" fmla="*/ 1312 h 2215"/>
                  <a:gd name="T46" fmla="*/ 138 w 526"/>
                  <a:gd name="T47" fmla="*/ 1205 h 2215"/>
                  <a:gd name="T48" fmla="*/ 92 w 526"/>
                  <a:gd name="T49" fmla="*/ 1142 h 2215"/>
                  <a:gd name="T50" fmla="*/ 28 w 526"/>
                  <a:gd name="T51" fmla="*/ 1050 h 2215"/>
                  <a:gd name="T52" fmla="*/ 18 w 526"/>
                  <a:gd name="T53" fmla="*/ 965 h 2215"/>
                  <a:gd name="T54" fmla="*/ 39 w 526"/>
                  <a:gd name="T55" fmla="*/ 969 h 2215"/>
                  <a:gd name="T56" fmla="*/ 32 w 526"/>
                  <a:gd name="T57" fmla="*/ 937 h 2215"/>
                  <a:gd name="T58" fmla="*/ 0 w 526"/>
                  <a:gd name="T59" fmla="*/ 834 h 2215"/>
                  <a:gd name="T60" fmla="*/ 7 w 526"/>
                  <a:gd name="T61" fmla="*/ 704 h 2215"/>
                  <a:gd name="T62" fmla="*/ 18 w 526"/>
                  <a:gd name="T63" fmla="*/ 618 h 2215"/>
                  <a:gd name="T64" fmla="*/ 39 w 526"/>
                  <a:gd name="T65" fmla="*/ 654 h 2215"/>
                  <a:gd name="T66" fmla="*/ 60 w 526"/>
                  <a:gd name="T67" fmla="*/ 407 h 2215"/>
                  <a:gd name="T68" fmla="*/ 74 w 526"/>
                  <a:gd name="T69" fmla="*/ 392 h 2215"/>
                  <a:gd name="T70" fmla="*/ 85 w 526"/>
                  <a:gd name="T71" fmla="*/ 254 h 2215"/>
                  <a:gd name="T72" fmla="*/ 102 w 526"/>
                  <a:gd name="T73" fmla="*/ 226 h 2215"/>
                  <a:gd name="T74" fmla="*/ 226 w 526"/>
                  <a:gd name="T75" fmla="*/ 1156 h 2215"/>
                  <a:gd name="T76" fmla="*/ 272 w 526"/>
                  <a:gd name="T77" fmla="*/ 1071 h 2215"/>
                  <a:gd name="T78" fmla="*/ 254 w 526"/>
                  <a:gd name="T79" fmla="*/ 1054 h 2215"/>
                  <a:gd name="T80" fmla="*/ 233 w 526"/>
                  <a:gd name="T81" fmla="*/ 994 h 2215"/>
                  <a:gd name="T82" fmla="*/ 223 w 526"/>
                  <a:gd name="T83" fmla="*/ 983 h 2215"/>
                  <a:gd name="T84" fmla="*/ 141 w 526"/>
                  <a:gd name="T85" fmla="*/ 923 h 2215"/>
                  <a:gd name="T86" fmla="*/ 134 w 526"/>
                  <a:gd name="T87" fmla="*/ 951 h 2215"/>
                  <a:gd name="T88" fmla="*/ 131 w 526"/>
                  <a:gd name="T89" fmla="*/ 979 h 2215"/>
                  <a:gd name="T90" fmla="*/ 152 w 526"/>
                  <a:gd name="T91" fmla="*/ 994 h 2215"/>
                  <a:gd name="T92" fmla="*/ 148 w 526"/>
                  <a:gd name="T93" fmla="*/ 947 h 2215"/>
                  <a:gd name="T94" fmla="*/ 145 w 526"/>
                  <a:gd name="T95" fmla="*/ 1029 h 2215"/>
                  <a:gd name="T96" fmla="*/ 113 w 526"/>
                  <a:gd name="T97" fmla="*/ 972 h 2215"/>
                  <a:gd name="T98" fmla="*/ 141 w 526"/>
                  <a:gd name="T99" fmla="*/ 1061 h 2215"/>
                  <a:gd name="T100" fmla="*/ 117 w 526"/>
                  <a:gd name="T101" fmla="*/ 1071 h 2215"/>
                  <a:gd name="T102" fmla="*/ 99 w 526"/>
                  <a:gd name="T103" fmla="*/ 1100 h 2215"/>
                  <a:gd name="T104" fmla="*/ 230 w 526"/>
                  <a:gd name="T105" fmla="*/ 767 h 2215"/>
                  <a:gd name="T106" fmla="*/ 251 w 526"/>
                  <a:gd name="T107" fmla="*/ 604 h 2215"/>
                  <a:gd name="T108" fmla="*/ 223 w 526"/>
                  <a:gd name="T109" fmla="*/ 647 h 2215"/>
                  <a:gd name="T110" fmla="*/ 219 w 526"/>
                  <a:gd name="T111" fmla="*/ 757 h 2215"/>
                  <a:gd name="T112" fmla="*/ 219 w 526"/>
                  <a:gd name="T113" fmla="*/ 576 h 2215"/>
                  <a:gd name="T114" fmla="*/ 233 w 526"/>
                  <a:gd name="T115" fmla="*/ 551 h 2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2215">
                    <a:moveTo>
                      <a:pt x="172" y="265"/>
                    </a:moveTo>
                    <a:lnTo>
                      <a:pt x="172" y="265"/>
                    </a:lnTo>
                    <a:lnTo>
                      <a:pt x="172" y="270"/>
                    </a:lnTo>
                    <a:lnTo>
                      <a:pt x="177" y="281"/>
                    </a:lnTo>
                    <a:lnTo>
                      <a:pt x="183" y="287"/>
                    </a:lnTo>
                    <a:lnTo>
                      <a:pt x="183" y="292"/>
                    </a:lnTo>
                    <a:lnTo>
                      <a:pt x="188" y="298"/>
                    </a:lnTo>
                    <a:lnTo>
                      <a:pt x="194" y="298"/>
                    </a:lnTo>
                    <a:lnTo>
                      <a:pt x="194" y="303"/>
                    </a:lnTo>
                    <a:lnTo>
                      <a:pt x="210" y="270"/>
                    </a:lnTo>
                    <a:lnTo>
                      <a:pt x="221" y="232"/>
                    </a:lnTo>
                    <a:lnTo>
                      <a:pt x="232" y="193"/>
                    </a:lnTo>
                    <a:lnTo>
                      <a:pt x="243" y="154"/>
                    </a:lnTo>
                    <a:lnTo>
                      <a:pt x="254" y="116"/>
                    </a:lnTo>
                    <a:lnTo>
                      <a:pt x="266" y="77"/>
                    </a:lnTo>
                    <a:lnTo>
                      <a:pt x="277" y="38"/>
                    </a:lnTo>
                    <a:lnTo>
                      <a:pt x="288" y="0"/>
                    </a:lnTo>
                    <a:lnTo>
                      <a:pt x="304" y="38"/>
                    </a:lnTo>
                    <a:lnTo>
                      <a:pt x="321" y="77"/>
                    </a:lnTo>
                    <a:lnTo>
                      <a:pt x="332" y="121"/>
                    </a:lnTo>
                    <a:lnTo>
                      <a:pt x="337" y="171"/>
                    </a:lnTo>
                    <a:lnTo>
                      <a:pt x="343" y="221"/>
                    </a:lnTo>
                    <a:lnTo>
                      <a:pt x="354" y="270"/>
                    </a:lnTo>
                    <a:lnTo>
                      <a:pt x="365" y="314"/>
                    </a:lnTo>
                    <a:lnTo>
                      <a:pt x="382" y="359"/>
                    </a:lnTo>
                    <a:lnTo>
                      <a:pt x="382" y="320"/>
                    </a:lnTo>
                    <a:lnTo>
                      <a:pt x="393" y="337"/>
                    </a:lnTo>
                    <a:lnTo>
                      <a:pt x="398" y="359"/>
                    </a:lnTo>
                    <a:lnTo>
                      <a:pt x="398" y="375"/>
                    </a:lnTo>
                    <a:lnTo>
                      <a:pt x="398" y="397"/>
                    </a:lnTo>
                    <a:lnTo>
                      <a:pt x="393" y="414"/>
                    </a:lnTo>
                    <a:lnTo>
                      <a:pt x="393" y="436"/>
                    </a:lnTo>
                    <a:lnTo>
                      <a:pt x="393" y="458"/>
                    </a:lnTo>
                    <a:lnTo>
                      <a:pt x="398" y="480"/>
                    </a:lnTo>
                    <a:lnTo>
                      <a:pt x="398" y="491"/>
                    </a:lnTo>
                    <a:lnTo>
                      <a:pt x="398" y="502"/>
                    </a:lnTo>
                    <a:lnTo>
                      <a:pt x="404" y="513"/>
                    </a:lnTo>
                    <a:lnTo>
                      <a:pt x="404" y="524"/>
                    </a:lnTo>
                    <a:lnTo>
                      <a:pt x="409" y="535"/>
                    </a:lnTo>
                    <a:lnTo>
                      <a:pt x="409" y="547"/>
                    </a:lnTo>
                    <a:lnTo>
                      <a:pt x="409" y="563"/>
                    </a:lnTo>
                    <a:lnTo>
                      <a:pt x="409" y="574"/>
                    </a:lnTo>
                    <a:lnTo>
                      <a:pt x="415" y="574"/>
                    </a:lnTo>
                    <a:lnTo>
                      <a:pt x="415" y="569"/>
                    </a:lnTo>
                    <a:lnTo>
                      <a:pt x="420" y="563"/>
                    </a:lnTo>
                    <a:lnTo>
                      <a:pt x="426" y="558"/>
                    </a:lnTo>
                    <a:lnTo>
                      <a:pt x="426" y="552"/>
                    </a:lnTo>
                    <a:lnTo>
                      <a:pt x="431" y="547"/>
                    </a:lnTo>
                    <a:lnTo>
                      <a:pt x="437" y="547"/>
                    </a:lnTo>
                    <a:lnTo>
                      <a:pt x="443" y="541"/>
                    </a:lnTo>
                    <a:lnTo>
                      <a:pt x="448" y="563"/>
                    </a:lnTo>
                    <a:lnTo>
                      <a:pt x="454" y="591"/>
                    </a:lnTo>
                    <a:lnTo>
                      <a:pt x="454" y="618"/>
                    </a:lnTo>
                    <a:lnTo>
                      <a:pt x="454" y="651"/>
                    </a:lnTo>
                    <a:lnTo>
                      <a:pt x="454" y="685"/>
                    </a:lnTo>
                    <a:lnTo>
                      <a:pt x="454" y="712"/>
                    </a:lnTo>
                    <a:lnTo>
                      <a:pt x="454" y="745"/>
                    </a:lnTo>
                    <a:lnTo>
                      <a:pt x="454" y="767"/>
                    </a:lnTo>
                    <a:lnTo>
                      <a:pt x="459" y="767"/>
                    </a:lnTo>
                    <a:lnTo>
                      <a:pt x="459" y="773"/>
                    </a:lnTo>
                    <a:lnTo>
                      <a:pt x="465" y="773"/>
                    </a:lnTo>
                    <a:lnTo>
                      <a:pt x="465" y="779"/>
                    </a:lnTo>
                    <a:lnTo>
                      <a:pt x="470" y="779"/>
                    </a:lnTo>
                    <a:lnTo>
                      <a:pt x="470" y="784"/>
                    </a:lnTo>
                    <a:lnTo>
                      <a:pt x="476" y="784"/>
                    </a:lnTo>
                    <a:lnTo>
                      <a:pt x="470" y="972"/>
                    </a:lnTo>
                    <a:lnTo>
                      <a:pt x="476" y="977"/>
                    </a:lnTo>
                    <a:lnTo>
                      <a:pt x="476" y="983"/>
                    </a:lnTo>
                    <a:lnTo>
                      <a:pt x="481" y="983"/>
                    </a:lnTo>
                    <a:lnTo>
                      <a:pt x="487" y="983"/>
                    </a:lnTo>
                    <a:lnTo>
                      <a:pt x="492" y="983"/>
                    </a:lnTo>
                    <a:lnTo>
                      <a:pt x="492" y="999"/>
                    </a:lnTo>
                    <a:lnTo>
                      <a:pt x="498" y="1016"/>
                    </a:lnTo>
                    <a:lnTo>
                      <a:pt x="503" y="1038"/>
                    </a:lnTo>
                    <a:lnTo>
                      <a:pt x="503" y="1060"/>
                    </a:lnTo>
                    <a:lnTo>
                      <a:pt x="503" y="1082"/>
                    </a:lnTo>
                    <a:lnTo>
                      <a:pt x="503" y="1099"/>
                    </a:lnTo>
                    <a:lnTo>
                      <a:pt x="503" y="1115"/>
                    </a:lnTo>
                    <a:lnTo>
                      <a:pt x="503" y="1127"/>
                    </a:lnTo>
                    <a:lnTo>
                      <a:pt x="492" y="1143"/>
                    </a:lnTo>
                    <a:lnTo>
                      <a:pt x="487" y="1154"/>
                    </a:lnTo>
                    <a:lnTo>
                      <a:pt x="487" y="1165"/>
                    </a:lnTo>
                    <a:lnTo>
                      <a:pt x="481" y="1176"/>
                    </a:lnTo>
                    <a:lnTo>
                      <a:pt x="481" y="1182"/>
                    </a:lnTo>
                    <a:lnTo>
                      <a:pt x="476" y="1193"/>
                    </a:lnTo>
                    <a:lnTo>
                      <a:pt x="476" y="1209"/>
                    </a:lnTo>
                    <a:lnTo>
                      <a:pt x="476" y="1226"/>
                    </a:lnTo>
                    <a:lnTo>
                      <a:pt x="481" y="1243"/>
                    </a:lnTo>
                    <a:lnTo>
                      <a:pt x="487" y="1254"/>
                    </a:lnTo>
                    <a:lnTo>
                      <a:pt x="492" y="1254"/>
                    </a:lnTo>
                    <a:lnTo>
                      <a:pt x="503" y="1248"/>
                    </a:lnTo>
                    <a:lnTo>
                      <a:pt x="509" y="1243"/>
                    </a:lnTo>
                    <a:lnTo>
                      <a:pt x="514" y="1237"/>
                    </a:lnTo>
                    <a:lnTo>
                      <a:pt x="514" y="1231"/>
                    </a:lnTo>
                    <a:lnTo>
                      <a:pt x="520" y="1231"/>
                    </a:lnTo>
                    <a:lnTo>
                      <a:pt x="520" y="1259"/>
                    </a:lnTo>
                    <a:lnTo>
                      <a:pt x="520" y="1298"/>
                    </a:lnTo>
                    <a:lnTo>
                      <a:pt x="526" y="1342"/>
                    </a:lnTo>
                    <a:lnTo>
                      <a:pt x="526" y="1386"/>
                    </a:lnTo>
                    <a:lnTo>
                      <a:pt x="526" y="1430"/>
                    </a:lnTo>
                    <a:lnTo>
                      <a:pt x="526" y="1475"/>
                    </a:lnTo>
                    <a:lnTo>
                      <a:pt x="520" y="1508"/>
                    </a:lnTo>
                    <a:lnTo>
                      <a:pt x="514" y="1535"/>
                    </a:lnTo>
                    <a:lnTo>
                      <a:pt x="514" y="1546"/>
                    </a:lnTo>
                    <a:lnTo>
                      <a:pt x="509" y="1552"/>
                    </a:lnTo>
                    <a:lnTo>
                      <a:pt x="503" y="1557"/>
                    </a:lnTo>
                    <a:lnTo>
                      <a:pt x="498" y="1563"/>
                    </a:lnTo>
                    <a:lnTo>
                      <a:pt x="487" y="1568"/>
                    </a:lnTo>
                    <a:lnTo>
                      <a:pt x="481" y="1574"/>
                    </a:lnTo>
                    <a:lnTo>
                      <a:pt x="476" y="1574"/>
                    </a:lnTo>
                    <a:lnTo>
                      <a:pt x="476" y="1580"/>
                    </a:lnTo>
                    <a:lnTo>
                      <a:pt x="459" y="1618"/>
                    </a:lnTo>
                    <a:lnTo>
                      <a:pt x="448" y="1646"/>
                    </a:lnTo>
                    <a:lnTo>
                      <a:pt x="443" y="1673"/>
                    </a:lnTo>
                    <a:lnTo>
                      <a:pt x="443" y="1701"/>
                    </a:lnTo>
                    <a:lnTo>
                      <a:pt x="443" y="1723"/>
                    </a:lnTo>
                    <a:lnTo>
                      <a:pt x="437" y="1745"/>
                    </a:lnTo>
                    <a:lnTo>
                      <a:pt x="437" y="1767"/>
                    </a:lnTo>
                    <a:lnTo>
                      <a:pt x="431" y="1789"/>
                    </a:lnTo>
                    <a:lnTo>
                      <a:pt x="426" y="1806"/>
                    </a:lnTo>
                    <a:lnTo>
                      <a:pt x="415" y="1817"/>
                    </a:lnTo>
                    <a:lnTo>
                      <a:pt x="404" y="1828"/>
                    </a:lnTo>
                    <a:lnTo>
                      <a:pt x="393" y="1834"/>
                    </a:lnTo>
                    <a:lnTo>
                      <a:pt x="376" y="1839"/>
                    </a:lnTo>
                    <a:lnTo>
                      <a:pt x="365" y="1845"/>
                    </a:lnTo>
                    <a:lnTo>
                      <a:pt x="349" y="1850"/>
                    </a:lnTo>
                    <a:lnTo>
                      <a:pt x="337" y="1856"/>
                    </a:lnTo>
                    <a:lnTo>
                      <a:pt x="337" y="1861"/>
                    </a:lnTo>
                    <a:lnTo>
                      <a:pt x="337" y="1872"/>
                    </a:lnTo>
                    <a:lnTo>
                      <a:pt x="337" y="1900"/>
                    </a:lnTo>
                    <a:lnTo>
                      <a:pt x="343" y="1939"/>
                    </a:lnTo>
                    <a:lnTo>
                      <a:pt x="343" y="1988"/>
                    </a:lnTo>
                    <a:lnTo>
                      <a:pt x="343" y="2032"/>
                    </a:lnTo>
                    <a:lnTo>
                      <a:pt x="343" y="2071"/>
                    </a:lnTo>
                    <a:lnTo>
                      <a:pt x="349" y="2104"/>
                    </a:lnTo>
                    <a:lnTo>
                      <a:pt x="349" y="2110"/>
                    </a:lnTo>
                    <a:lnTo>
                      <a:pt x="349" y="2121"/>
                    </a:lnTo>
                    <a:lnTo>
                      <a:pt x="354" y="2132"/>
                    </a:lnTo>
                    <a:lnTo>
                      <a:pt x="360" y="2148"/>
                    </a:lnTo>
                    <a:lnTo>
                      <a:pt x="365" y="2160"/>
                    </a:lnTo>
                    <a:lnTo>
                      <a:pt x="382" y="2171"/>
                    </a:lnTo>
                    <a:lnTo>
                      <a:pt x="404" y="2182"/>
                    </a:lnTo>
                    <a:lnTo>
                      <a:pt x="431" y="2187"/>
                    </a:lnTo>
                    <a:lnTo>
                      <a:pt x="465" y="2193"/>
                    </a:lnTo>
                    <a:lnTo>
                      <a:pt x="465" y="2215"/>
                    </a:lnTo>
                    <a:lnTo>
                      <a:pt x="111" y="2215"/>
                    </a:lnTo>
                    <a:lnTo>
                      <a:pt x="111" y="2193"/>
                    </a:lnTo>
                    <a:lnTo>
                      <a:pt x="133" y="2187"/>
                    </a:lnTo>
                    <a:lnTo>
                      <a:pt x="155" y="2182"/>
                    </a:lnTo>
                    <a:lnTo>
                      <a:pt x="172" y="2176"/>
                    </a:lnTo>
                    <a:lnTo>
                      <a:pt x="188" y="2165"/>
                    </a:lnTo>
                    <a:lnTo>
                      <a:pt x="199" y="2148"/>
                    </a:lnTo>
                    <a:lnTo>
                      <a:pt x="205" y="2137"/>
                    </a:lnTo>
                    <a:lnTo>
                      <a:pt x="210" y="2126"/>
                    </a:lnTo>
                    <a:lnTo>
                      <a:pt x="216" y="2110"/>
                    </a:lnTo>
                    <a:lnTo>
                      <a:pt x="221" y="2077"/>
                    </a:lnTo>
                    <a:lnTo>
                      <a:pt x="221" y="2049"/>
                    </a:lnTo>
                    <a:lnTo>
                      <a:pt x="221" y="2021"/>
                    </a:lnTo>
                    <a:lnTo>
                      <a:pt x="221" y="1994"/>
                    </a:lnTo>
                    <a:lnTo>
                      <a:pt x="227" y="1972"/>
                    </a:lnTo>
                    <a:lnTo>
                      <a:pt x="227" y="1944"/>
                    </a:lnTo>
                    <a:lnTo>
                      <a:pt x="227" y="1916"/>
                    </a:lnTo>
                    <a:lnTo>
                      <a:pt x="227" y="1889"/>
                    </a:lnTo>
                    <a:lnTo>
                      <a:pt x="216" y="1883"/>
                    </a:lnTo>
                    <a:lnTo>
                      <a:pt x="205" y="1872"/>
                    </a:lnTo>
                    <a:lnTo>
                      <a:pt x="194" y="1861"/>
                    </a:lnTo>
                    <a:lnTo>
                      <a:pt x="183" y="1839"/>
                    </a:lnTo>
                    <a:lnTo>
                      <a:pt x="172" y="1823"/>
                    </a:lnTo>
                    <a:lnTo>
                      <a:pt x="160" y="1806"/>
                    </a:lnTo>
                    <a:lnTo>
                      <a:pt x="149" y="1795"/>
                    </a:lnTo>
                    <a:lnTo>
                      <a:pt x="144" y="1784"/>
                    </a:lnTo>
                    <a:lnTo>
                      <a:pt x="138" y="1773"/>
                    </a:lnTo>
                    <a:lnTo>
                      <a:pt x="122" y="1756"/>
                    </a:lnTo>
                    <a:lnTo>
                      <a:pt x="111" y="1740"/>
                    </a:lnTo>
                    <a:lnTo>
                      <a:pt x="89" y="1718"/>
                    </a:lnTo>
                    <a:lnTo>
                      <a:pt x="72" y="1690"/>
                    </a:lnTo>
                    <a:lnTo>
                      <a:pt x="55" y="1668"/>
                    </a:lnTo>
                    <a:lnTo>
                      <a:pt x="44" y="1640"/>
                    </a:lnTo>
                    <a:lnTo>
                      <a:pt x="39" y="1613"/>
                    </a:lnTo>
                    <a:lnTo>
                      <a:pt x="39" y="1596"/>
                    </a:lnTo>
                    <a:lnTo>
                      <a:pt x="33" y="1580"/>
                    </a:lnTo>
                    <a:lnTo>
                      <a:pt x="33" y="1563"/>
                    </a:lnTo>
                    <a:lnTo>
                      <a:pt x="28" y="1546"/>
                    </a:lnTo>
                    <a:lnTo>
                      <a:pt x="28" y="1530"/>
                    </a:lnTo>
                    <a:lnTo>
                      <a:pt x="28" y="1508"/>
                    </a:lnTo>
                    <a:lnTo>
                      <a:pt x="28" y="1491"/>
                    </a:lnTo>
                    <a:lnTo>
                      <a:pt x="28" y="1475"/>
                    </a:lnTo>
                    <a:lnTo>
                      <a:pt x="33" y="1480"/>
                    </a:lnTo>
                    <a:lnTo>
                      <a:pt x="39" y="1486"/>
                    </a:lnTo>
                    <a:lnTo>
                      <a:pt x="50" y="1491"/>
                    </a:lnTo>
                    <a:lnTo>
                      <a:pt x="55" y="1502"/>
                    </a:lnTo>
                    <a:lnTo>
                      <a:pt x="61" y="1513"/>
                    </a:lnTo>
                    <a:lnTo>
                      <a:pt x="66" y="1519"/>
                    </a:lnTo>
                    <a:lnTo>
                      <a:pt x="72" y="1530"/>
                    </a:lnTo>
                    <a:lnTo>
                      <a:pt x="72" y="1535"/>
                    </a:lnTo>
                    <a:lnTo>
                      <a:pt x="72" y="1513"/>
                    </a:lnTo>
                    <a:lnTo>
                      <a:pt x="66" y="1497"/>
                    </a:lnTo>
                    <a:lnTo>
                      <a:pt x="55" y="1480"/>
                    </a:lnTo>
                    <a:lnTo>
                      <a:pt x="50" y="1464"/>
                    </a:lnTo>
                    <a:lnTo>
                      <a:pt x="39" y="1447"/>
                    </a:lnTo>
                    <a:lnTo>
                      <a:pt x="28" y="1430"/>
                    </a:lnTo>
                    <a:lnTo>
                      <a:pt x="22" y="1414"/>
                    </a:lnTo>
                    <a:lnTo>
                      <a:pt x="17" y="1392"/>
                    </a:lnTo>
                    <a:lnTo>
                      <a:pt x="11" y="1370"/>
                    </a:lnTo>
                    <a:lnTo>
                      <a:pt x="6" y="1336"/>
                    </a:lnTo>
                    <a:lnTo>
                      <a:pt x="0" y="1303"/>
                    </a:lnTo>
                    <a:lnTo>
                      <a:pt x="0" y="1270"/>
                    </a:lnTo>
                    <a:lnTo>
                      <a:pt x="0" y="1231"/>
                    </a:lnTo>
                    <a:lnTo>
                      <a:pt x="0" y="1193"/>
                    </a:lnTo>
                    <a:lnTo>
                      <a:pt x="6" y="1165"/>
                    </a:lnTo>
                    <a:lnTo>
                      <a:pt x="6" y="1138"/>
                    </a:lnTo>
                    <a:lnTo>
                      <a:pt x="11" y="1121"/>
                    </a:lnTo>
                    <a:lnTo>
                      <a:pt x="11" y="1099"/>
                    </a:lnTo>
                    <a:lnTo>
                      <a:pt x="17" y="1077"/>
                    </a:lnTo>
                    <a:lnTo>
                      <a:pt x="17" y="1049"/>
                    </a:lnTo>
                    <a:lnTo>
                      <a:pt x="17" y="1027"/>
                    </a:lnTo>
                    <a:lnTo>
                      <a:pt x="17" y="1005"/>
                    </a:lnTo>
                    <a:lnTo>
                      <a:pt x="22" y="983"/>
                    </a:lnTo>
                    <a:lnTo>
                      <a:pt x="22" y="961"/>
                    </a:lnTo>
                    <a:lnTo>
                      <a:pt x="28" y="966"/>
                    </a:lnTo>
                    <a:lnTo>
                      <a:pt x="33" y="977"/>
                    </a:lnTo>
                    <a:lnTo>
                      <a:pt x="39" y="983"/>
                    </a:lnTo>
                    <a:lnTo>
                      <a:pt x="44" y="994"/>
                    </a:lnTo>
                    <a:lnTo>
                      <a:pt x="50" y="1005"/>
                    </a:lnTo>
                    <a:lnTo>
                      <a:pt x="50" y="1011"/>
                    </a:lnTo>
                    <a:lnTo>
                      <a:pt x="55" y="1016"/>
                    </a:lnTo>
                    <a:lnTo>
                      <a:pt x="61" y="1022"/>
                    </a:lnTo>
                    <a:lnTo>
                      <a:pt x="61" y="966"/>
                    </a:lnTo>
                    <a:lnTo>
                      <a:pt x="61" y="911"/>
                    </a:lnTo>
                    <a:lnTo>
                      <a:pt x="66" y="856"/>
                    </a:lnTo>
                    <a:lnTo>
                      <a:pt x="66" y="795"/>
                    </a:lnTo>
                    <a:lnTo>
                      <a:pt x="72" y="740"/>
                    </a:lnTo>
                    <a:lnTo>
                      <a:pt x="83" y="685"/>
                    </a:lnTo>
                    <a:lnTo>
                      <a:pt x="94" y="635"/>
                    </a:lnTo>
                    <a:lnTo>
                      <a:pt x="111" y="585"/>
                    </a:lnTo>
                    <a:lnTo>
                      <a:pt x="111" y="591"/>
                    </a:lnTo>
                    <a:lnTo>
                      <a:pt x="111" y="596"/>
                    </a:lnTo>
                    <a:lnTo>
                      <a:pt x="116" y="602"/>
                    </a:lnTo>
                    <a:lnTo>
                      <a:pt x="116" y="607"/>
                    </a:lnTo>
                    <a:lnTo>
                      <a:pt x="116" y="613"/>
                    </a:lnTo>
                    <a:lnTo>
                      <a:pt x="116" y="618"/>
                    </a:lnTo>
                    <a:lnTo>
                      <a:pt x="116" y="624"/>
                    </a:lnTo>
                    <a:lnTo>
                      <a:pt x="127" y="386"/>
                    </a:lnTo>
                    <a:lnTo>
                      <a:pt x="127" y="392"/>
                    </a:lnTo>
                    <a:lnTo>
                      <a:pt x="133" y="397"/>
                    </a:lnTo>
                    <a:lnTo>
                      <a:pt x="138" y="397"/>
                    </a:lnTo>
                    <a:lnTo>
                      <a:pt x="138" y="403"/>
                    </a:lnTo>
                    <a:lnTo>
                      <a:pt x="144" y="403"/>
                    </a:lnTo>
                    <a:lnTo>
                      <a:pt x="149" y="392"/>
                    </a:lnTo>
                    <a:lnTo>
                      <a:pt x="155" y="375"/>
                    </a:lnTo>
                    <a:lnTo>
                      <a:pt x="160" y="353"/>
                    </a:lnTo>
                    <a:lnTo>
                      <a:pt x="160" y="337"/>
                    </a:lnTo>
                    <a:lnTo>
                      <a:pt x="166" y="314"/>
                    </a:lnTo>
                    <a:lnTo>
                      <a:pt x="166" y="298"/>
                    </a:lnTo>
                    <a:lnTo>
                      <a:pt x="172" y="276"/>
                    </a:lnTo>
                    <a:lnTo>
                      <a:pt x="172" y="265"/>
                    </a:lnTo>
                    <a:close/>
                    <a:moveTo>
                      <a:pt x="337" y="1812"/>
                    </a:moveTo>
                    <a:lnTo>
                      <a:pt x="354" y="1806"/>
                    </a:lnTo>
                    <a:lnTo>
                      <a:pt x="376" y="1800"/>
                    </a:lnTo>
                    <a:lnTo>
                      <a:pt x="387" y="1784"/>
                    </a:lnTo>
                    <a:lnTo>
                      <a:pt x="404" y="1767"/>
                    </a:lnTo>
                    <a:lnTo>
                      <a:pt x="415" y="1745"/>
                    </a:lnTo>
                    <a:lnTo>
                      <a:pt x="420" y="1723"/>
                    </a:lnTo>
                    <a:lnTo>
                      <a:pt x="426" y="1701"/>
                    </a:lnTo>
                    <a:lnTo>
                      <a:pt x="426" y="1673"/>
                    </a:lnTo>
                    <a:lnTo>
                      <a:pt x="420" y="1668"/>
                    </a:lnTo>
                    <a:lnTo>
                      <a:pt x="415" y="1662"/>
                    </a:lnTo>
                    <a:lnTo>
                      <a:pt x="409" y="1662"/>
                    </a:lnTo>
                    <a:lnTo>
                      <a:pt x="404" y="1657"/>
                    </a:lnTo>
                    <a:lnTo>
                      <a:pt x="404" y="1651"/>
                    </a:lnTo>
                    <a:lnTo>
                      <a:pt x="398" y="1646"/>
                    </a:lnTo>
                    <a:lnTo>
                      <a:pt x="398" y="1607"/>
                    </a:lnTo>
                    <a:lnTo>
                      <a:pt x="393" y="1596"/>
                    </a:lnTo>
                    <a:lnTo>
                      <a:pt x="382" y="1591"/>
                    </a:lnTo>
                    <a:lnTo>
                      <a:pt x="376" y="1580"/>
                    </a:lnTo>
                    <a:lnTo>
                      <a:pt x="371" y="1568"/>
                    </a:lnTo>
                    <a:lnTo>
                      <a:pt x="365" y="1552"/>
                    </a:lnTo>
                    <a:lnTo>
                      <a:pt x="365" y="1541"/>
                    </a:lnTo>
                    <a:lnTo>
                      <a:pt x="360" y="1530"/>
                    </a:lnTo>
                    <a:lnTo>
                      <a:pt x="360" y="1519"/>
                    </a:lnTo>
                    <a:lnTo>
                      <a:pt x="354" y="1524"/>
                    </a:lnTo>
                    <a:lnTo>
                      <a:pt x="354" y="1530"/>
                    </a:lnTo>
                    <a:lnTo>
                      <a:pt x="349" y="1535"/>
                    </a:lnTo>
                    <a:lnTo>
                      <a:pt x="349" y="1541"/>
                    </a:lnTo>
                    <a:lnTo>
                      <a:pt x="349" y="1546"/>
                    </a:lnTo>
                    <a:lnTo>
                      <a:pt x="343" y="1552"/>
                    </a:lnTo>
                    <a:lnTo>
                      <a:pt x="337" y="1557"/>
                    </a:lnTo>
                    <a:lnTo>
                      <a:pt x="337" y="1812"/>
                    </a:lnTo>
                    <a:close/>
                    <a:moveTo>
                      <a:pt x="221" y="1436"/>
                    </a:moveTo>
                    <a:lnTo>
                      <a:pt x="221" y="1441"/>
                    </a:lnTo>
                    <a:lnTo>
                      <a:pt x="216" y="1441"/>
                    </a:lnTo>
                    <a:lnTo>
                      <a:pt x="216" y="1447"/>
                    </a:lnTo>
                    <a:lnTo>
                      <a:pt x="216" y="1452"/>
                    </a:lnTo>
                    <a:lnTo>
                      <a:pt x="216" y="1464"/>
                    </a:lnTo>
                    <a:lnTo>
                      <a:pt x="216" y="1469"/>
                    </a:lnTo>
                    <a:lnTo>
                      <a:pt x="210" y="1480"/>
                    </a:lnTo>
                    <a:lnTo>
                      <a:pt x="210" y="1486"/>
                    </a:lnTo>
                    <a:lnTo>
                      <a:pt x="177" y="1486"/>
                    </a:lnTo>
                    <a:lnTo>
                      <a:pt x="177" y="1491"/>
                    </a:lnTo>
                    <a:lnTo>
                      <a:pt x="183" y="1497"/>
                    </a:lnTo>
                    <a:lnTo>
                      <a:pt x="188" y="1508"/>
                    </a:lnTo>
                    <a:lnTo>
                      <a:pt x="194" y="1513"/>
                    </a:lnTo>
                    <a:lnTo>
                      <a:pt x="199" y="1524"/>
                    </a:lnTo>
                    <a:lnTo>
                      <a:pt x="205" y="1530"/>
                    </a:lnTo>
                    <a:lnTo>
                      <a:pt x="210" y="1535"/>
                    </a:lnTo>
                    <a:lnTo>
                      <a:pt x="210" y="1541"/>
                    </a:lnTo>
                    <a:lnTo>
                      <a:pt x="221" y="1557"/>
                    </a:lnTo>
                    <a:lnTo>
                      <a:pt x="227" y="1563"/>
                    </a:lnTo>
                    <a:lnTo>
                      <a:pt x="232" y="1563"/>
                    </a:lnTo>
                    <a:lnTo>
                      <a:pt x="232" y="1557"/>
                    </a:lnTo>
                    <a:lnTo>
                      <a:pt x="238" y="1552"/>
                    </a:lnTo>
                    <a:lnTo>
                      <a:pt x="238" y="1541"/>
                    </a:lnTo>
                    <a:lnTo>
                      <a:pt x="243" y="1535"/>
                    </a:lnTo>
                    <a:lnTo>
                      <a:pt x="243" y="1530"/>
                    </a:lnTo>
                    <a:lnTo>
                      <a:pt x="243" y="1519"/>
                    </a:lnTo>
                    <a:lnTo>
                      <a:pt x="238" y="1508"/>
                    </a:lnTo>
                    <a:lnTo>
                      <a:pt x="238" y="1497"/>
                    </a:lnTo>
                    <a:lnTo>
                      <a:pt x="232" y="1480"/>
                    </a:lnTo>
                    <a:lnTo>
                      <a:pt x="232" y="1469"/>
                    </a:lnTo>
                    <a:lnTo>
                      <a:pt x="227" y="1458"/>
                    </a:lnTo>
                    <a:lnTo>
                      <a:pt x="227" y="1447"/>
                    </a:lnTo>
                    <a:lnTo>
                      <a:pt x="221" y="1436"/>
                    </a:lnTo>
                    <a:close/>
                    <a:moveTo>
                      <a:pt x="232" y="1668"/>
                    </a:moveTo>
                    <a:lnTo>
                      <a:pt x="232" y="1613"/>
                    </a:lnTo>
                    <a:lnTo>
                      <a:pt x="227" y="1607"/>
                    </a:lnTo>
                    <a:lnTo>
                      <a:pt x="221" y="1596"/>
                    </a:lnTo>
                    <a:lnTo>
                      <a:pt x="210" y="1580"/>
                    </a:lnTo>
                    <a:lnTo>
                      <a:pt x="199" y="1568"/>
                    </a:lnTo>
                    <a:lnTo>
                      <a:pt x="188" y="1552"/>
                    </a:lnTo>
                    <a:lnTo>
                      <a:pt x="183" y="1541"/>
                    </a:lnTo>
                    <a:lnTo>
                      <a:pt x="177" y="1530"/>
                    </a:lnTo>
                    <a:lnTo>
                      <a:pt x="177" y="1519"/>
                    </a:lnTo>
                    <a:lnTo>
                      <a:pt x="177" y="1557"/>
                    </a:lnTo>
                    <a:lnTo>
                      <a:pt x="183" y="1585"/>
                    </a:lnTo>
                    <a:lnTo>
                      <a:pt x="188" y="1607"/>
                    </a:lnTo>
                    <a:lnTo>
                      <a:pt x="194" y="1624"/>
                    </a:lnTo>
                    <a:lnTo>
                      <a:pt x="205" y="1640"/>
                    </a:lnTo>
                    <a:lnTo>
                      <a:pt x="216" y="1651"/>
                    </a:lnTo>
                    <a:lnTo>
                      <a:pt x="221" y="1657"/>
                    </a:lnTo>
                    <a:lnTo>
                      <a:pt x="232" y="1668"/>
                    </a:lnTo>
                    <a:close/>
                    <a:moveTo>
                      <a:pt x="221" y="1806"/>
                    </a:moveTo>
                    <a:lnTo>
                      <a:pt x="227" y="1740"/>
                    </a:lnTo>
                    <a:lnTo>
                      <a:pt x="210" y="1723"/>
                    </a:lnTo>
                    <a:lnTo>
                      <a:pt x="199" y="1707"/>
                    </a:lnTo>
                    <a:lnTo>
                      <a:pt x="188" y="1690"/>
                    </a:lnTo>
                    <a:lnTo>
                      <a:pt x="183" y="1673"/>
                    </a:lnTo>
                    <a:lnTo>
                      <a:pt x="177" y="1651"/>
                    </a:lnTo>
                    <a:lnTo>
                      <a:pt x="172" y="1635"/>
                    </a:lnTo>
                    <a:lnTo>
                      <a:pt x="166" y="1618"/>
                    </a:lnTo>
                    <a:lnTo>
                      <a:pt x="160" y="1602"/>
                    </a:lnTo>
                    <a:lnTo>
                      <a:pt x="155" y="1646"/>
                    </a:lnTo>
                    <a:lnTo>
                      <a:pt x="155" y="1684"/>
                    </a:lnTo>
                    <a:lnTo>
                      <a:pt x="155" y="1718"/>
                    </a:lnTo>
                    <a:lnTo>
                      <a:pt x="160" y="1751"/>
                    </a:lnTo>
                    <a:lnTo>
                      <a:pt x="166" y="1778"/>
                    </a:lnTo>
                    <a:lnTo>
                      <a:pt x="183" y="1795"/>
                    </a:lnTo>
                    <a:lnTo>
                      <a:pt x="199" y="1806"/>
                    </a:lnTo>
                    <a:lnTo>
                      <a:pt x="221" y="1806"/>
                    </a:lnTo>
                    <a:close/>
                    <a:moveTo>
                      <a:pt x="349" y="1237"/>
                    </a:moveTo>
                    <a:lnTo>
                      <a:pt x="360" y="1198"/>
                    </a:lnTo>
                    <a:lnTo>
                      <a:pt x="365" y="1160"/>
                    </a:lnTo>
                    <a:lnTo>
                      <a:pt x="376" y="1127"/>
                    </a:lnTo>
                    <a:lnTo>
                      <a:pt x="382" y="1093"/>
                    </a:lnTo>
                    <a:lnTo>
                      <a:pt x="387" y="1055"/>
                    </a:lnTo>
                    <a:lnTo>
                      <a:pt x="387" y="1022"/>
                    </a:lnTo>
                    <a:lnTo>
                      <a:pt x="387" y="983"/>
                    </a:lnTo>
                    <a:lnTo>
                      <a:pt x="393" y="944"/>
                    </a:lnTo>
                    <a:lnTo>
                      <a:pt x="387" y="955"/>
                    </a:lnTo>
                    <a:lnTo>
                      <a:pt x="382" y="966"/>
                    </a:lnTo>
                    <a:lnTo>
                      <a:pt x="376" y="977"/>
                    </a:lnTo>
                    <a:lnTo>
                      <a:pt x="371" y="983"/>
                    </a:lnTo>
                    <a:lnTo>
                      <a:pt x="365" y="994"/>
                    </a:lnTo>
                    <a:lnTo>
                      <a:pt x="360" y="1005"/>
                    </a:lnTo>
                    <a:lnTo>
                      <a:pt x="349" y="1011"/>
                    </a:lnTo>
                    <a:lnTo>
                      <a:pt x="337" y="1022"/>
                    </a:lnTo>
                    <a:lnTo>
                      <a:pt x="337" y="1049"/>
                    </a:lnTo>
                    <a:lnTo>
                      <a:pt x="337" y="1071"/>
                    </a:lnTo>
                    <a:lnTo>
                      <a:pt x="337" y="1099"/>
                    </a:lnTo>
                    <a:lnTo>
                      <a:pt x="337" y="1127"/>
                    </a:lnTo>
                    <a:lnTo>
                      <a:pt x="343" y="1154"/>
                    </a:lnTo>
                    <a:lnTo>
                      <a:pt x="343" y="1182"/>
                    </a:lnTo>
                    <a:lnTo>
                      <a:pt x="343" y="1209"/>
                    </a:lnTo>
                    <a:lnTo>
                      <a:pt x="349" y="1237"/>
                    </a:lnTo>
                    <a:close/>
                    <a:moveTo>
                      <a:pt x="337" y="983"/>
                    </a:moveTo>
                    <a:lnTo>
                      <a:pt x="337" y="961"/>
                    </a:lnTo>
                    <a:lnTo>
                      <a:pt x="343" y="939"/>
                    </a:lnTo>
                    <a:lnTo>
                      <a:pt x="343" y="922"/>
                    </a:lnTo>
                    <a:lnTo>
                      <a:pt x="343" y="900"/>
                    </a:lnTo>
                    <a:lnTo>
                      <a:pt x="343" y="878"/>
                    </a:lnTo>
                    <a:lnTo>
                      <a:pt x="349" y="861"/>
                    </a:lnTo>
                    <a:lnTo>
                      <a:pt x="349" y="839"/>
                    </a:lnTo>
                    <a:lnTo>
                      <a:pt x="349" y="823"/>
                    </a:lnTo>
                    <a:lnTo>
                      <a:pt x="349" y="828"/>
                    </a:lnTo>
                    <a:lnTo>
                      <a:pt x="360" y="845"/>
                    </a:lnTo>
                    <a:lnTo>
                      <a:pt x="365" y="861"/>
                    </a:lnTo>
                    <a:lnTo>
                      <a:pt x="371" y="878"/>
                    </a:lnTo>
                    <a:lnTo>
                      <a:pt x="376" y="900"/>
                    </a:lnTo>
                    <a:lnTo>
                      <a:pt x="376" y="928"/>
                    </a:lnTo>
                    <a:lnTo>
                      <a:pt x="360" y="955"/>
                    </a:lnTo>
                    <a:lnTo>
                      <a:pt x="337" y="983"/>
                    </a:lnTo>
                    <a:close/>
                  </a:path>
                </a:pathLst>
              </a:custGeom>
              <a:solidFill>
                <a:srgbClr val="003333"/>
              </a:solidFill>
              <a:ln w="9525">
                <a:solidFill>
                  <a:schemeClr val="tx1"/>
                </a:solidFill>
                <a:round/>
                <a:headEnd/>
                <a:tailEnd/>
              </a:ln>
            </p:spPr>
            <p:txBody>
              <a:bodyPr/>
              <a:lstStyle/>
              <a:p>
                <a:endParaRPr lang="en-GB"/>
              </a:p>
            </p:txBody>
          </p:sp>
          <p:sp>
            <p:nvSpPr>
              <p:cNvPr id="6176" name="Freeform 15"/>
              <p:cNvSpPr>
                <a:spLocks noEditPoints="1"/>
              </p:cNvSpPr>
              <p:nvPr/>
            </p:nvSpPr>
            <p:spPr bwMode="auto">
              <a:xfrm>
                <a:off x="1548" y="1536"/>
                <a:ext cx="1012" cy="1116"/>
              </a:xfrm>
              <a:custGeom>
                <a:avLst/>
                <a:gdLst>
                  <a:gd name="T0" fmla="*/ 363 w 1139"/>
                  <a:gd name="T1" fmla="*/ 39 h 1271"/>
                  <a:gd name="T2" fmla="*/ 466 w 1139"/>
                  <a:gd name="T3" fmla="*/ 0 h 1271"/>
                  <a:gd name="T4" fmla="*/ 610 w 1139"/>
                  <a:gd name="T5" fmla="*/ 5 h 1271"/>
                  <a:gd name="T6" fmla="*/ 604 w 1139"/>
                  <a:gd name="T7" fmla="*/ 44 h 1271"/>
                  <a:gd name="T8" fmla="*/ 742 w 1139"/>
                  <a:gd name="T9" fmla="*/ 73 h 1271"/>
                  <a:gd name="T10" fmla="*/ 713 w 1139"/>
                  <a:gd name="T11" fmla="*/ 97 h 1271"/>
                  <a:gd name="T12" fmla="*/ 722 w 1139"/>
                  <a:gd name="T13" fmla="*/ 112 h 1271"/>
                  <a:gd name="T14" fmla="*/ 831 w 1139"/>
                  <a:gd name="T15" fmla="*/ 161 h 1271"/>
                  <a:gd name="T16" fmla="*/ 860 w 1139"/>
                  <a:gd name="T17" fmla="*/ 190 h 1271"/>
                  <a:gd name="T18" fmla="*/ 841 w 1139"/>
                  <a:gd name="T19" fmla="*/ 213 h 1271"/>
                  <a:gd name="T20" fmla="*/ 953 w 1139"/>
                  <a:gd name="T21" fmla="*/ 272 h 1271"/>
                  <a:gd name="T22" fmla="*/ 806 w 1139"/>
                  <a:gd name="T23" fmla="*/ 335 h 1271"/>
                  <a:gd name="T24" fmla="*/ 924 w 1139"/>
                  <a:gd name="T25" fmla="*/ 393 h 1271"/>
                  <a:gd name="T26" fmla="*/ 747 w 1139"/>
                  <a:gd name="T27" fmla="*/ 432 h 1271"/>
                  <a:gd name="T28" fmla="*/ 924 w 1139"/>
                  <a:gd name="T29" fmla="*/ 486 h 1271"/>
                  <a:gd name="T30" fmla="*/ 1008 w 1139"/>
                  <a:gd name="T31" fmla="*/ 509 h 1271"/>
                  <a:gd name="T32" fmla="*/ 697 w 1139"/>
                  <a:gd name="T33" fmla="*/ 544 h 1271"/>
                  <a:gd name="T34" fmla="*/ 521 w 1139"/>
                  <a:gd name="T35" fmla="*/ 903 h 1271"/>
                  <a:gd name="T36" fmla="*/ 521 w 1139"/>
                  <a:gd name="T37" fmla="*/ 1106 h 1271"/>
                  <a:gd name="T38" fmla="*/ 408 w 1139"/>
                  <a:gd name="T39" fmla="*/ 1053 h 1271"/>
                  <a:gd name="T40" fmla="*/ 373 w 1139"/>
                  <a:gd name="T41" fmla="*/ 776 h 1271"/>
                  <a:gd name="T42" fmla="*/ 295 w 1139"/>
                  <a:gd name="T43" fmla="*/ 713 h 1271"/>
                  <a:gd name="T44" fmla="*/ 192 w 1139"/>
                  <a:gd name="T45" fmla="*/ 738 h 1271"/>
                  <a:gd name="T46" fmla="*/ 93 w 1139"/>
                  <a:gd name="T47" fmla="*/ 728 h 1271"/>
                  <a:gd name="T48" fmla="*/ 163 w 1139"/>
                  <a:gd name="T49" fmla="*/ 674 h 1271"/>
                  <a:gd name="T50" fmla="*/ 187 w 1139"/>
                  <a:gd name="T51" fmla="*/ 665 h 1271"/>
                  <a:gd name="T52" fmla="*/ 177 w 1139"/>
                  <a:gd name="T53" fmla="*/ 645 h 1271"/>
                  <a:gd name="T54" fmla="*/ 89 w 1139"/>
                  <a:gd name="T55" fmla="*/ 578 h 1271"/>
                  <a:gd name="T56" fmla="*/ 182 w 1139"/>
                  <a:gd name="T57" fmla="*/ 524 h 1271"/>
                  <a:gd name="T58" fmla="*/ 123 w 1139"/>
                  <a:gd name="T59" fmla="*/ 480 h 1271"/>
                  <a:gd name="T60" fmla="*/ 5 w 1139"/>
                  <a:gd name="T61" fmla="*/ 436 h 1271"/>
                  <a:gd name="T62" fmla="*/ 241 w 1139"/>
                  <a:gd name="T63" fmla="*/ 398 h 1271"/>
                  <a:gd name="T64" fmla="*/ 418 w 1139"/>
                  <a:gd name="T65" fmla="*/ 364 h 1271"/>
                  <a:gd name="T66" fmla="*/ 373 w 1139"/>
                  <a:gd name="T67" fmla="*/ 335 h 1271"/>
                  <a:gd name="T68" fmla="*/ 305 w 1139"/>
                  <a:gd name="T69" fmla="*/ 267 h 1271"/>
                  <a:gd name="T70" fmla="*/ 235 w 1139"/>
                  <a:gd name="T71" fmla="*/ 233 h 1271"/>
                  <a:gd name="T72" fmla="*/ 251 w 1139"/>
                  <a:gd name="T73" fmla="*/ 184 h 1271"/>
                  <a:gd name="T74" fmla="*/ 235 w 1139"/>
                  <a:gd name="T75" fmla="*/ 140 h 1271"/>
                  <a:gd name="T76" fmla="*/ 363 w 1139"/>
                  <a:gd name="T77" fmla="*/ 63 h 1271"/>
                  <a:gd name="T78" fmla="*/ 423 w 1139"/>
                  <a:gd name="T79" fmla="*/ 776 h 1271"/>
                  <a:gd name="T80" fmla="*/ 476 w 1139"/>
                  <a:gd name="T81" fmla="*/ 728 h 1271"/>
                  <a:gd name="T82" fmla="*/ 423 w 1139"/>
                  <a:gd name="T83" fmla="*/ 601 h 1271"/>
                  <a:gd name="T84" fmla="*/ 497 w 1139"/>
                  <a:gd name="T85" fmla="*/ 524 h 1271"/>
                  <a:gd name="T86" fmla="*/ 442 w 1139"/>
                  <a:gd name="T87" fmla="*/ 592 h 1271"/>
                  <a:gd name="T88" fmla="*/ 555 w 1139"/>
                  <a:gd name="T89" fmla="*/ 544 h 1271"/>
                  <a:gd name="T90" fmla="*/ 614 w 1139"/>
                  <a:gd name="T91" fmla="*/ 524 h 1271"/>
                  <a:gd name="T92" fmla="*/ 580 w 1139"/>
                  <a:gd name="T93" fmla="*/ 655 h 1271"/>
                  <a:gd name="T94" fmla="*/ 649 w 1139"/>
                  <a:gd name="T95" fmla="*/ 529 h 1271"/>
                  <a:gd name="T96" fmla="*/ 561 w 1139"/>
                  <a:gd name="T97" fmla="*/ 611 h 1271"/>
                  <a:gd name="T98" fmla="*/ 561 w 1139"/>
                  <a:gd name="T99" fmla="*/ 355 h 1271"/>
                  <a:gd name="T100" fmla="*/ 604 w 1139"/>
                  <a:gd name="T101" fmla="*/ 388 h 1271"/>
                  <a:gd name="T102" fmla="*/ 668 w 1139"/>
                  <a:gd name="T103" fmla="*/ 422 h 1271"/>
                  <a:gd name="T104" fmla="*/ 664 w 1139"/>
                  <a:gd name="T105" fmla="*/ 388 h 1271"/>
                  <a:gd name="T106" fmla="*/ 673 w 1139"/>
                  <a:gd name="T107" fmla="*/ 378 h 1271"/>
                  <a:gd name="T108" fmla="*/ 610 w 1139"/>
                  <a:gd name="T109" fmla="*/ 325 h 1271"/>
                  <a:gd name="T110" fmla="*/ 452 w 1139"/>
                  <a:gd name="T111" fmla="*/ 131 h 1271"/>
                  <a:gd name="T112" fmla="*/ 369 w 1139"/>
                  <a:gd name="T113" fmla="*/ 184 h 1271"/>
                  <a:gd name="T114" fmla="*/ 462 w 1139"/>
                  <a:gd name="T115" fmla="*/ 161 h 1271"/>
                  <a:gd name="T116" fmla="*/ 462 w 1139"/>
                  <a:gd name="T117" fmla="*/ 126 h 1271"/>
                  <a:gd name="T118" fmla="*/ 457 w 1139"/>
                  <a:gd name="T119" fmla="*/ 413 h 1271"/>
                  <a:gd name="T120" fmla="*/ 482 w 1139"/>
                  <a:gd name="T121" fmla="*/ 364 h 12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9" h="1271">
                    <a:moveTo>
                      <a:pt x="431" y="67"/>
                    </a:moveTo>
                    <a:lnTo>
                      <a:pt x="426" y="67"/>
                    </a:lnTo>
                    <a:lnTo>
                      <a:pt x="420" y="67"/>
                    </a:lnTo>
                    <a:lnTo>
                      <a:pt x="415" y="61"/>
                    </a:lnTo>
                    <a:lnTo>
                      <a:pt x="409" y="61"/>
                    </a:lnTo>
                    <a:lnTo>
                      <a:pt x="398" y="61"/>
                    </a:lnTo>
                    <a:lnTo>
                      <a:pt x="393" y="61"/>
                    </a:lnTo>
                    <a:lnTo>
                      <a:pt x="393" y="55"/>
                    </a:lnTo>
                    <a:lnTo>
                      <a:pt x="393" y="50"/>
                    </a:lnTo>
                    <a:lnTo>
                      <a:pt x="398" y="50"/>
                    </a:lnTo>
                    <a:lnTo>
                      <a:pt x="409" y="44"/>
                    </a:lnTo>
                    <a:lnTo>
                      <a:pt x="420" y="44"/>
                    </a:lnTo>
                    <a:lnTo>
                      <a:pt x="431" y="39"/>
                    </a:lnTo>
                    <a:lnTo>
                      <a:pt x="442" y="33"/>
                    </a:lnTo>
                    <a:lnTo>
                      <a:pt x="454" y="33"/>
                    </a:lnTo>
                    <a:lnTo>
                      <a:pt x="465" y="28"/>
                    </a:lnTo>
                    <a:lnTo>
                      <a:pt x="470" y="22"/>
                    </a:lnTo>
                    <a:lnTo>
                      <a:pt x="481" y="17"/>
                    </a:lnTo>
                    <a:lnTo>
                      <a:pt x="492" y="11"/>
                    </a:lnTo>
                    <a:lnTo>
                      <a:pt x="503" y="6"/>
                    </a:lnTo>
                    <a:lnTo>
                      <a:pt x="514" y="0"/>
                    </a:lnTo>
                    <a:lnTo>
                      <a:pt x="525" y="0"/>
                    </a:lnTo>
                    <a:lnTo>
                      <a:pt x="536" y="0"/>
                    </a:lnTo>
                    <a:lnTo>
                      <a:pt x="548" y="0"/>
                    </a:lnTo>
                    <a:lnTo>
                      <a:pt x="564" y="6"/>
                    </a:lnTo>
                    <a:lnTo>
                      <a:pt x="575" y="6"/>
                    </a:lnTo>
                    <a:lnTo>
                      <a:pt x="592" y="6"/>
                    </a:lnTo>
                    <a:lnTo>
                      <a:pt x="608" y="0"/>
                    </a:lnTo>
                    <a:lnTo>
                      <a:pt x="625" y="0"/>
                    </a:lnTo>
                    <a:lnTo>
                      <a:pt x="647" y="0"/>
                    </a:lnTo>
                    <a:lnTo>
                      <a:pt x="658" y="0"/>
                    </a:lnTo>
                    <a:lnTo>
                      <a:pt x="675" y="6"/>
                    </a:lnTo>
                    <a:lnTo>
                      <a:pt x="686" y="6"/>
                    </a:lnTo>
                    <a:lnTo>
                      <a:pt x="686" y="11"/>
                    </a:lnTo>
                    <a:lnTo>
                      <a:pt x="680" y="17"/>
                    </a:lnTo>
                    <a:lnTo>
                      <a:pt x="675" y="22"/>
                    </a:lnTo>
                    <a:lnTo>
                      <a:pt x="669" y="22"/>
                    </a:lnTo>
                    <a:lnTo>
                      <a:pt x="664" y="28"/>
                    </a:lnTo>
                    <a:lnTo>
                      <a:pt x="658" y="33"/>
                    </a:lnTo>
                    <a:lnTo>
                      <a:pt x="653" y="39"/>
                    </a:lnTo>
                    <a:lnTo>
                      <a:pt x="653" y="44"/>
                    </a:lnTo>
                    <a:lnTo>
                      <a:pt x="658" y="44"/>
                    </a:lnTo>
                    <a:lnTo>
                      <a:pt x="669" y="44"/>
                    </a:lnTo>
                    <a:lnTo>
                      <a:pt x="680" y="50"/>
                    </a:lnTo>
                    <a:lnTo>
                      <a:pt x="686" y="50"/>
                    </a:lnTo>
                    <a:lnTo>
                      <a:pt x="697" y="55"/>
                    </a:lnTo>
                    <a:lnTo>
                      <a:pt x="702" y="61"/>
                    </a:lnTo>
                    <a:lnTo>
                      <a:pt x="708" y="67"/>
                    </a:lnTo>
                    <a:lnTo>
                      <a:pt x="708" y="72"/>
                    </a:lnTo>
                    <a:lnTo>
                      <a:pt x="725" y="78"/>
                    </a:lnTo>
                    <a:lnTo>
                      <a:pt x="747" y="83"/>
                    </a:lnTo>
                    <a:lnTo>
                      <a:pt x="769" y="83"/>
                    </a:lnTo>
                    <a:lnTo>
                      <a:pt x="791" y="83"/>
                    </a:lnTo>
                    <a:lnTo>
                      <a:pt x="813" y="83"/>
                    </a:lnTo>
                    <a:lnTo>
                      <a:pt x="835" y="83"/>
                    </a:lnTo>
                    <a:lnTo>
                      <a:pt x="857" y="83"/>
                    </a:lnTo>
                    <a:lnTo>
                      <a:pt x="879" y="83"/>
                    </a:lnTo>
                    <a:lnTo>
                      <a:pt x="874" y="89"/>
                    </a:lnTo>
                    <a:lnTo>
                      <a:pt x="868" y="94"/>
                    </a:lnTo>
                    <a:lnTo>
                      <a:pt x="857" y="100"/>
                    </a:lnTo>
                    <a:lnTo>
                      <a:pt x="846" y="105"/>
                    </a:lnTo>
                    <a:lnTo>
                      <a:pt x="835" y="105"/>
                    </a:lnTo>
                    <a:lnTo>
                      <a:pt x="824" y="105"/>
                    </a:lnTo>
                    <a:lnTo>
                      <a:pt x="813" y="111"/>
                    </a:lnTo>
                    <a:lnTo>
                      <a:pt x="807" y="111"/>
                    </a:lnTo>
                    <a:lnTo>
                      <a:pt x="802" y="111"/>
                    </a:lnTo>
                    <a:lnTo>
                      <a:pt x="802" y="116"/>
                    </a:lnTo>
                    <a:lnTo>
                      <a:pt x="796" y="122"/>
                    </a:lnTo>
                    <a:lnTo>
                      <a:pt x="796" y="127"/>
                    </a:lnTo>
                    <a:lnTo>
                      <a:pt x="802" y="127"/>
                    </a:lnTo>
                    <a:lnTo>
                      <a:pt x="807" y="127"/>
                    </a:lnTo>
                    <a:lnTo>
                      <a:pt x="813" y="127"/>
                    </a:lnTo>
                    <a:lnTo>
                      <a:pt x="819" y="127"/>
                    </a:lnTo>
                    <a:lnTo>
                      <a:pt x="824" y="127"/>
                    </a:lnTo>
                    <a:lnTo>
                      <a:pt x="830" y="127"/>
                    </a:lnTo>
                    <a:lnTo>
                      <a:pt x="835" y="127"/>
                    </a:lnTo>
                    <a:lnTo>
                      <a:pt x="846" y="138"/>
                    </a:lnTo>
                    <a:lnTo>
                      <a:pt x="857" y="149"/>
                    </a:lnTo>
                    <a:lnTo>
                      <a:pt x="868" y="155"/>
                    </a:lnTo>
                    <a:lnTo>
                      <a:pt x="879" y="160"/>
                    </a:lnTo>
                    <a:lnTo>
                      <a:pt x="896" y="166"/>
                    </a:lnTo>
                    <a:lnTo>
                      <a:pt x="913" y="171"/>
                    </a:lnTo>
                    <a:lnTo>
                      <a:pt x="935" y="183"/>
                    </a:lnTo>
                    <a:lnTo>
                      <a:pt x="962" y="194"/>
                    </a:lnTo>
                    <a:lnTo>
                      <a:pt x="968" y="194"/>
                    </a:lnTo>
                    <a:lnTo>
                      <a:pt x="973" y="199"/>
                    </a:lnTo>
                    <a:lnTo>
                      <a:pt x="979" y="205"/>
                    </a:lnTo>
                    <a:lnTo>
                      <a:pt x="984" y="205"/>
                    </a:lnTo>
                    <a:lnTo>
                      <a:pt x="984" y="210"/>
                    </a:lnTo>
                    <a:lnTo>
                      <a:pt x="984" y="216"/>
                    </a:lnTo>
                    <a:lnTo>
                      <a:pt x="990" y="216"/>
                    </a:lnTo>
                    <a:lnTo>
                      <a:pt x="979" y="216"/>
                    </a:lnTo>
                    <a:lnTo>
                      <a:pt x="968" y="216"/>
                    </a:lnTo>
                    <a:lnTo>
                      <a:pt x="957" y="216"/>
                    </a:lnTo>
                    <a:lnTo>
                      <a:pt x="946" y="216"/>
                    </a:lnTo>
                    <a:lnTo>
                      <a:pt x="935" y="216"/>
                    </a:lnTo>
                    <a:lnTo>
                      <a:pt x="929" y="221"/>
                    </a:lnTo>
                    <a:lnTo>
                      <a:pt x="918" y="227"/>
                    </a:lnTo>
                    <a:lnTo>
                      <a:pt x="918" y="238"/>
                    </a:lnTo>
                    <a:lnTo>
                      <a:pt x="924" y="238"/>
                    </a:lnTo>
                    <a:lnTo>
                      <a:pt x="929" y="238"/>
                    </a:lnTo>
                    <a:lnTo>
                      <a:pt x="935" y="238"/>
                    </a:lnTo>
                    <a:lnTo>
                      <a:pt x="940" y="243"/>
                    </a:lnTo>
                    <a:lnTo>
                      <a:pt x="946" y="243"/>
                    </a:lnTo>
                    <a:lnTo>
                      <a:pt x="951" y="243"/>
                    </a:lnTo>
                    <a:lnTo>
                      <a:pt x="957" y="249"/>
                    </a:lnTo>
                    <a:lnTo>
                      <a:pt x="962" y="249"/>
                    </a:lnTo>
                    <a:lnTo>
                      <a:pt x="973" y="254"/>
                    </a:lnTo>
                    <a:lnTo>
                      <a:pt x="990" y="260"/>
                    </a:lnTo>
                    <a:lnTo>
                      <a:pt x="1007" y="271"/>
                    </a:lnTo>
                    <a:lnTo>
                      <a:pt x="1023" y="276"/>
                    </a:lnTo>
                    <a:lnTo>
                      <a:pt x="1040" y="287"/>
                    </a:lnTo>
                    <a:lnTo>
                      <a:pt x="1056" y="293"/>
                    </a:lnTo>
                    <a:lnTo>
                      <a:pt x="1067" y="304"/>
                    </a:lnTo>
                    <a:lnTo>
                      <a:pt x="1073" y="310"/>
                    </a:lnTo>
                    <a:lnTo>
                      <a:pt x="1051" y="321"/>
                    </a:lnTo>
                    <a:lnTo>
                      <a:pt x="1023" y="326"/>
                    </a:lnTo>
                    <a:lnTo>
                      <a:pt x="1001" y="332"/>
                    </a:lnTo>
                    <a:lnTo>
                      <a:pt x="973" y="337"/>
                    </a:lnTo>
                    <a:lnTo>
                      <a:pt x="951" y="337"/>
                    </a:lnTo>
                    <a:lnTo>
                      <a:pt x="924" y="343"/>
                    </a:lnTo>
                    <a:lnTo>
                      <a:pt x="902" y="348"/>
                    </a:lnTo>
                    <a:lnTo>
                      <a:pt x="885" y="359"/>
                    </a:lnTo>
                    <a:lnTo>
                      <a:pt x="885" y="365"/>
                    </a:lnTo>
                    <a:lnTo>
                      <a:pt x="896" y="370"/>
                    </a:lnTo>
                    <a:lnTo>
                      <a:pt x="907" y="381"/>
                    </a:lnTo>
                    <a:lnTo>
                      <a:pt x="924" y="387"/>
                    </a:lnTo>
                    <a:lnTo>
                      <a:pt x="940" y="392"/>
                    </a:lnTo>
                    <a:lnTo>
                      <a:pt x="957" y="398"/>
                    </a:lnTo>
                    <a:lnTo>
                      <a:pt x="973" y="404"/>
                    </a:lnTo>
                    <a:lnTo>
                      <a:pt x="996" y="415"/>
                    </a:lnTo>
                    <a:lnTo>
                      <a:pt x="1007" y="420"/>
                    </a:lnTo>
                    <a:lnTo>
                      <a:pt x="1018" y="431"/>
                    </a:lnTo>
                    <a:lnTo>
                      <a:pt x="1029" y="437"/>
                    </a:lnTo>
                    <a:lnTo>
                      <a:pt x="1034" y="442"/>
                    </a:lnTo>
                    <a:lnTo>
                      <a:pt x="1040" y="442"/>
                    </a:lnTo>
                    <a:lnTo>
                      <a:pt x="1040" y="448"/>
                    </a:lnTo>
                    <a:lnTo>
                      <a:pt x="1040" y="453"/>
                    </a:lnTo>
                    <a:lnTo>
                      <a:pt x="1034" y="459"/>
                    </a:lnTo>
                    <a:lnTo>
                      <a:pt x="1012" y="464"/>
                    </a:lnTo>
                    <a:lnTo>
                      <a:pt x="990" y="464"/>
                    </a:lnTo>
                    <a:lnTo>
                      <a:pt x="968" y="470"/>
                    </a:lnTo>
                    <a:lnTo>
                      <a:pt x="946" y="470"/>
                    </a:lnTo>
                    <a:lnTo>
                      <a:pt x="924" y="475"/>
                    </a:lnTo>
                    <a:lnTo>
                      <a:pt x="902" y="475"/>
                    </a:lnTo>
                    <a:lnTo>
                      <a:pt x="879" y="475"/>
                    </a:lnTo>
                    <a:lnTo>
                      <a:pt x="863" y="475"/>
                    </a:lnTo>
                    <a:lnTo>
                      <a:pt x="841" y="492"/>
                    </a:lnTo>
                    <a:lnTo>
                      <a:pt x="852" y="503"/>
                    </a:lnTo>
                    <a:lnTo>
                      <a:pt x="863" y="514"/>
                    </a:lnTo>
                    <a:lnTo>
                      <a:pt x="885" y="520"/>
                    </a:lnTo>
                    <a:lnTo>
                      <a:pt x="907" y="525"/>
                    </a:lnTo>
                    <a:lnTo>
                      <a:pt x="929" y="536"/>
                    </a:lnTo>
                    <a:lnTo>
                      <a:pt x="951" y="542"/>
                    </a:lnTo>
                    <a:lnTo>
                      <a:pt x="968" y="542"/>
                    </a:lnTo>
                    <a:lnTo>
                      <a:pt x="984" y="547"/>
                    </a:lnTo>
                    <a:lnTo>
                      <a:pt x="1007" y="547"/>
                    </a:lnTo>
                    <a:lnTo>
                      <a:pt x="1023" y="553"/>
                    </a:lnTo>
                    <a:lnTo>
                      <a:pt x="1040" y="553"/>
                    </a:lnTo>
                    <a:lnTo>
                      <a:pt x="1051" y="553"/>
                    </a:lnTo>
                    <a:lnTo>
                      <a:pt x="1062" y="553"/>
                    </a:lnTo>
                    <a:lnTo>
                      <a:pt x="1079" y="553"/>
                    </a:lnTo>
                    <a:lnTo>
                      <a:pt x="1095" y="553"/>
                    </a:lnTo>
                    <a:lnTo>
                      <a:pt x="1117" y="553"/>
                    </a:lnTo>
                    <a:lnTo>
                      <a:pt x="1123" y="558"/>
                    </a:lnTo>
                    <a:lnTo>
                      <a:pt x="1134" y="558"/>
                    </a:lnTo>
                    <a:lnTo>
                      <a:pt x="1139" y="564"/>
                    </a:lnTo>
                    <a:lnTo>
                      <a:pt x="1139" y="569"/>
                    </a:lnTo>
                    <a:lnTo>
                      <a:pt x="1139" y="575"/>
                    </a:lnTo>
                    <a:lnTo>
                      <a:pt x="1134" y="580"/>
                    </a:lnTo>
                    <a:lnTo>
                      <a:pt x="1123" y="580"/>
                    </a:lnTo>
                    <a:lnTo>
                      <a:pt x="1112" y="586"/>
                    </a:lnTo>
                    <a:lnTo>
                      <a:pt x="1073" y="591"/>
                    </a:lnTo>
                    <a:lnTo>
                      <a:pt x="1045" y="597"/>
                    </a:lnTo>
                    <a:lnTo>
                      <a:pt x="1012" y="602"/>
                    </a:lnTo>
                    <a:lnTo>
                      <a:pt x="979" y="608"/>
                    </a:lnTo>
                    <a:lnTo>
                      <a:pt x="946" y="613"/>
                    </a:lnTo>
                    <a:lnTo>
                      <a:pt x="913" y="613"/>
                    </a:lnTo>
                    <a:lnTo>
                      <a:pt x="868" y="608"/>
                    </a:lnTo>
                    <a:lnTo>
                      <a:pt x="813" y="591"/>
                    </a:lnTo>
                    <a:lnTo>
                      <a:pt x="785" y="619"/>
                    </a:lnTo>
                    <a:lnTo>
                      <a:pt x="758" y="641"/>
                    </a:lnTo>
                    <a:lnTo>
                      <a:pt x="730" y="674"/>
                    </a:lnTo>
                    <a:lnTo>
                      <a:pt x="708" y="702"/>
                    </a:lnTo>
                    <a:lnTo>
                      <a:pt x="686" y="735"/>
                    </a:lnTo>
                    <a:lnTo>
                      <a:pt x="664" y="768"/>
                    </a:lnTo>
                    <a:lnTo>
                      <a:pt x="642" y="796"/>
                    </a:lnTo>
                    <a:lnTo>
                      <a:pt x="619" y="829"/>
                    </a:lnTo>
                    <a:lnTo>
                      <a:pt x="614" y="845"/>
                    </a:lnTo>
                    <a:lnTo>
                      <a:pt x="608" y="895"/>
                    </a:lnTo>
                    <a:lnTo>
                      <a:pt x="597" y="956"/>
                    </a:lnTo>
                    <a:lnTo>
                      <a:pt x="586" y="1028"/>
                    </a:lnTo>
                    <a:lnTo>
                      <a:pt x="575" y="1105"/>
                    </a:lnTo>
                    <a:lnTo>
                      <a:pt x="570" y="1171"/>
                    </a:lnTo>
                    <a:lnTo>
                      <a:pt x="564" y="1216"/>
                    </a:lnTo>
                    <a:lnTo>
                      <a:pt x="564" y="1238"/>
                    </a:lnTo>
                    <a:lnTo>
                      <a:pt x="564" y="1243"/>
                    </a:lnTo>
                    <a:lnTo>
                      <a:pt x="570" y="1249"/>
                    </a:lnTo>
                    <a:lnTo>
                      <a:pt x="575" y="1254"/>
                    </a:lnTo>
                    <a:lnTo>
                      <a:pt x="581" y="1260"/>
                    </a:lnTo>
                    <a:lnTo>
                      <a:pt x="586" y="1260"/>
                    </a:lnTo>
                    <a:lnTo>
                      <a:pt x="597" y="1271"/>
                    </a:lnTo>
                    <a:lnTo>
                      <a:pt x="409" y="1271"/>
                    </a:lnTo>
                    <a:lnTo>
                      <a:pt x="415" y="1265"/>
                    </a:lnTo>
                    <a:lnTo>
                      <a:pt x="420" y="1260"/>
                    </a:lnTo>
                    <a:lnTo>
                      <a:pt x="431" y="1254"/>
                    </a:lnTo>
                    <a:lnTo>
                      <a:pt x="437" y="1254"/>
                    </a:lnTo>
                    <a:lnTo>
                      <a:pt x="442" y="1249"/>
                    </a:lnTo>
                    <a:lnTo>
                      <a:pt x="448" y="1243"/>
                    </a:lnTo>
                    <a:lnTo>
                      <a:pt x="448" y="1238"/>
                    </a:lnTo>
                    <a:lnTo>
                      <a:pt x="454" y="1232"/>
                    </a:lnTo>
                    <a:lnTo>
                      <a:pt x="459" y="1199"/>
                    </a:lnTo>
                    <a:lnTo>
                      <a:pt x="470" y="1166"/>
                    </a:lnTo>
                    <a:lnTo>
                      <a:pt x="481" y="1127"/>
                    </a:lnTo>
                    <a:lnTo>
                      <a:pt x="492" y="1088"/>
                    </a:lnTo>
                    <a:lnTo>
                      <a:pt x="503" y="1050"/>
                    </a:lnTo>
                    <a:lnTo>
                      <a:pt x="509" y="1017"/>
                    </a:lnTo>
                    <a:lnTo>
                      <a:pt x="514" y="984"/>
                    </a:lnTo>
                    <a:lnTo>
                      <a:pt x="520" y="950"/>
                    </a:lnTo>
                    <a:lnTo>
                      <a:pt x="481" y="928"/>
                    </a:lnTo>
                    <a:lnTo>
                      <a:pt x="454" y="912"/>
                    </a:lnTo>
                    <a:lnTo>
                      <a:pt x="437" y="901"/>
                    </a:lnTo>
                    <a:lnTo>
                      <a:pt x="420" y="884"/>
                    </a:lnTo>
                    <a:lnTo>
                      <a:pt x="409" y="873"/>
                    </a:lnTo>
                    <a:lnTo>
                      <a:pt x="398" y="851"/>
                    </a:lnTo>
                    <a:lnTo>
                      <a:pt x="382" y="829"/>
                    </a:lnTo>
                    <a:lnTo>
                      <a:pt x="359" y="796"/>
                    </a:lnTo>
                    <a:lnTo>
                      <a:pt x="354" y="801"/>
                    </a:lnTo>
                    <a:lnTo>
                      <a:pt x="348" y="801"/>
                    </a:lnTo>
                    <a:lnTo>
                      <a:pt x="343" y="801"/>
                    </a:lnTo>
                    <a:lnTo>
                      <a:pt x="337" y="801"/>
                    </a:lnTo>
                    <a:lnTo>
                      <a:pt x="337" y="807"/>
                    </a:lnTo>
                    <a:lnTo>
                      <a:pt x="332" y="812"/>
                    </a:lnTo>
                    <a:lnTo>
                      <a:pt x="332" y="818"/>
                    </a:lnTo>
                    <a:lnTo>
                      <a:pt x="321" y="818"/>
                    </a:lnTo>
                    <a:lnTo>
                      <a:pt x="315" y="823"/>
                    </a:lnTo>
                    <a:lnTo>
                      <a:pt x="304" y="823"/>
                    </a:lnTo>
                    <a:lnTo>
                      <a:pt x="293" y="823"/>
                    </a:lnTo>
                    <a:lnTo>
                      <a:pt x="282" y="829"/>
                    </a:lnTo>
                    <a:lnTo>
                      <a:pt x="277" y="829"/>
                    </a:lnTo>
                    <a:lnTo>
                      <a:pt x="265" y="829"/>
                    </a:lnTo>
                    <a:lnTo>
                      <a:pt x="260" y="829"/>
                    </a:lnTo>
                    <a:lnTo>
                      <a:pt x="238" y="834"/>
                    </a:lnTo>
                    <a:lnTo>
                      <a:pt x="216" y="840"/>
                    </a:lnTo>
                    <a:lnTo>
                      <a:pt x="188" y="845"/>
                    </a:lnTo>
                    <a:lnTo>
                      <a:pt x="166" y="845"/>
                    </a:lnTo>
                    <a:lnTo>
                      <a:pt x="138" y="851"/>
                    </a:lnTo>
                    <a:lnTo>
                      <a:pt x="111" y="851"/>
                    </a:lnTo>
                    <a:lnTo>
                      <a:pt x="88" y="851"/>
                    </a:lnTo>
                    <a:lnTo>
                      <a:pt x="72" y="845"/>
                    </a:lnTo>
                    <a:lnTo>
                      <a:pt x="77" y="840"/>
                    </a:lnTo>
                    <a:lnTo>
                      <a:pt x="83" y="840"/>
                    </a:lnTo>
                    <a:lnTo>
                      <a:pt x="88" y="834"/>
                    </a:lnTo>
                    <a:lnTo>
                      <a:pt x="94" y="834"/>
                    </a:lnTo>
                    <a:lnTo>
                      <a:pt x="105" y="829"/>
                    </a:lnTo>
                    <a:lnTo>
                      <a:pt x="111" y="829"/>
                    </a:lnTo>
                    <a:lnTo>
                      <a:pt x="116" y="829"/>
                    </a:lnTo>
                    <a:lnTo>
                      <a:pt x="122" y="823"/>
                    </a:lnTo>
                    <a:lnTo>
                      <a:pt x="122" y="807"/>
                    </a:lnTo>
                    <a:lnTo>
                      <a:pt x="127" y="796"/>
                    </a:lnTo>
                    <a:lnTo>
                      <a:pt x="138" y="790"/>
                    </a:lnTo>
                    <a:lnTo>
                      <a:pt x="144" y="785"/>
                    </a:lnTo>
                    <a:lnTo>
                      <a:pt x="155" y="779"/>
                    </a:lnTo>
                    <a:lnTo>
                      <a:pt x="166" y="779"/>
                    </a:lnTo>
                    <a:lnTo>
                      <a:pt x="171" y="774"/>
                    </a:lnTo>
                    <a:lnTo>
                      <a:pt x="183" y="768"/>
                    </a:lnTo>
                    <a:lnTo>
                      <a:pt x="194" y="768"/>
                    </a:lnTo>
                    <a:lnTo>
                      <a:pt x="194" y="763"/>
                    </a:lnTo>
                    <a:lnTo>
                      <a:pt x="194" y="757"/>
                    </a:lnTo>
                    <a:lnTo>
                      <a:pt x="199" y="757"/>
                    </a:lnTo>
                    <a:lnTo>
                      <a:pt x="205" y="757"/>
                    </a:lnTo>
                    <a:lnTo>
                      <a:pt x="210" y="757"/>
                    </a:lnTo>
                    <a:lnTo>
                      <a:pt x="216" y="757"/>
                    </a:lnTo>
                    <a:lnTo>
                      <a:pt x="221" y="757"/>
                    </a:lnTo>
                    <a:lnTo>
                      <a:pt x="227" y="752"/>
                    </a:lnTo>
                    <a:lnTo>
                      <a:pt x="232" y="752"/>
                    </a:lnTo>
                    <a:lnTo>
                      <a:pt x="238" y="746"/>
                    </a:lnTo>
                    <a:lnTo>
                      <a:pt x="227" y="746"/>
                    </a:lnTo>
                    <a:lnTo>
                      <a:pt x="221" y="746"/>
                    </a:lnTo>
                    <a:lnTo>
                      <a:pt x="216" y="740"/>
                    </a:lnTo>
                    <a:lnTo>
                      <a:pt x="210" y="740"/>
                    </a:lnTo>
                    <a:lnTo>
                      <a:pt x="199" y="735"/>
                    </a:lnTo>
                    <a:lnTo>
                      <a:pt x="194" y="729"/>
                    </a:lnTo>
                    <a:lnTo>
                      <a:pt x="188" y="724"/>
                    </a:lnTo>
                    <a:lnTo>
                      <a:pt x="183" y="724"/>
                    </a:lnTo>
                    <a:lnTo>
                      <a:pt x="183" y="696"/>
                    </a:lnTo>
                    <a:lnTo>
                      <a:pt x="171" y="685"/>
                    </a:lnTo>
                    <a:lnTo>
                      <a:pt x="155" y="680"/>
                    </a:lnTo>
                    <a:lnTo>
                      <a:pt x="138" y="685"/>
                    </a:lnTo>
                    <a:lnTo>
                      <a:pt x="127" y="685"/>
                    </a:lnTo>
                    <a:lnTo>
                      <a:pt x="111" y="685"/>
                    </a:lnTo>
                    <a:lnTo>
                      <a:pt x="100" y="674"/>
                    </a:lnTo>
                    <a:lnTo>
                      <a:pt x="100" y="658"/>
                    </a:lnTo>
                    <a:lnTo>
                      <a:pt x="111" y="647"/>
                    </a:lnTo>
                    <a:lnTo>
                      <a:pt x="127" y="641"/>
                    </a:lnTo>
                    <a:lnTo>
                      <a:pt x="144" y="636"/>
                    </a:lnTo>
                    <a:lnTo>
                      <a:pt x="160" y="636"/>
                    </a:lnTo>
                    <a:lnTo>
                      <a:pt x="177" y="630"/>
                    </a:lnTo>
                    <a:lnTo>
                      <a:pt x="194" y="624"/>
                    </a:lnTo>
                    <a:lnTo>
                      <a:pt x="205" y="613"/>
                    </a:lnTo>
                    <a:lnTo>
                      <a:pt x="221" y="597"/>
                    </a:lnTo>
                    <a:lnTo>
                      <a:pt x="216" y="597"/>
                    </a:lnTo>
                    <a:lnTo>
                      <a:pt x="210" y="597"/>
                    </a:lnTo>
                    <a:lnTo>
                      <a:pt x="205" y="597"/>
                    </a:lnTo>
                    <a:lnTo>
                      <a:pt x="199" y="597"/>
                    </a:lnTo>
                    <a:lnTo>
                      <a:pt x="194" y="591"/>
                    </a:lnTo>
                    <a:lnTo>
                      <a:pt x="188" y="591"/>
                    </a:lnTo>
                    <a:lnTo>
                      <a:pt x="183" y="591"/>
                    </a:lnTo>
                    <a:lnTo>
                      <a:pt x="171" y="586"/>
                    </a:lnTo>
                    <a:lnTo>
                      <a:pt x="166" y="575"/>
                    </a:lnTo>
                    <a:lnTo>
                      <a:pt x="155" y="564"/>
                    </a:lnTo>
                    <a:lnTo>
                      <a:pt x="149" y="553"/>
                    </a:lnTo>
                    <a:lnTo>
                      <a:pt x="138" y="547"/>
                    </a:lnTo>
                    <a:lnTo>
                      <a:pt x="133" y="536"/>
                    </a:lnTo>
                    <a:lnTo>
                      <a:pt x="122" y="531"/>
                    </a:lnTo>
                    <a:lnTo>
                      <a:pt x="111" y="525"/>
                    </a:lnTo>
                    <a:lnTo>
                      <a:pt x="100" y="520"/>
                    </a:lnTo>
                    <a:lnTo>
                      <a:pt x="83" y="514"/>
                    </a:lnTo>
                    <a:lnTo>
                      <a:pt x="66" y="514"/>
                    </a:lnTo>
                    <a:lnTo>
                      <a:pt x="44" y="508"/>
                    </a:lnTo>
                    <a:lnTo>
                      <a:pt x="28" y="503"/>
                    </a:lnTo>
                    <a:lnTo>
                      <a:pt x="17" y="503"/>
                    </a:lnTo>
                    <a:lnTo>
                      <a:pt x="0" y="497"/>
                    </a:lnTo>
                    <a:lnTo>
                      <a:pt x="6" y="497"/>
                    </a:lnTo>
                    <a:lnTo>
                      <a:pt x="11" y="492"/>
                    </a:lnTo>
                    <a:lnTo>
                      <a:pt x="17" y="492"/>
                    </a:lnTo>
                    <a:lnTo>
                      <a:pt x="22" y="492"/>
                    </a:lnTo>
                    <a:lnTo>
                      <a:pt x="33" y="492"/>
                    </a:lnTo>
                    <a:lnTo>
                      <a:pt x="39" y="486"/>
                    </a:lnTo>
                    <a:lnTo>
                      <a:pt x="44" y="486"/>
                    </a:lnTo>
                    <a:lnTo>
                      <a:pt x="116" y="486"/>
                    </a:lnTo>
                    <a:lnTo>
                      <a:pt x="177" y="475"/>
                    </a:lnTo>
                    <a:lnTo>
                      <a:pt x="227" y="464"/>
                    </a:lnTo>
                    <a:lnTo>
                      <a:pt x="271" y="453"/>
                    </a:lnTo>
                    <a:lnTo>
                      <a:pt x="315" y="442"/>
                    </a:lnTo>
                    <a:lnTo>
                      <a:pt x="359" y="437"/>
                    </a:lnTo>
                    <a:lnTo>
                      <a:pt x="382" y="437"/>
                    </a:lnTo>
                    <a:lnTo>
                      <a:pt x="409" y="442"/>
                    </a:lnTo>
                    <a:lnTo>
                      <a:pt x="442" y="453"/>
                    </a:lnTo>
                    <a:lnTo>
                      <a:pt x="476" y="464"/>
                    </a:lnTo>
                    <a:lnTo>
                      <a:pt x="470" y="459"/>
                    </a:lnTo>
                    <a:lnTo>
                      <a:pt x="470" y="448"/>
                    </a:lnTo>
                    <a:lnTo>
                      <a:pt x="470" y="437"/>
                    </a:lnTo>
                    <a:lnTo>
                      <a:pt x="470" y="426"/>
                    </a:lnTo>
                    <a:lnTo>
                      <a:pt x="470" y="415"/>
                    </a:lnTo>
                    <a:lnTo>
                      <a:pt x="470" y="404"/>
                    </a:lnTo>
                    <a:lnTo>
                      <a:pt x="476" y="398"/>
                    </a:lnTo>
                    <a:lnTo>
                      <a:pt x="481" y="392"/>
                    </a:lnTo>
                    <a:lnTo>
                      <a:pt x="476" y="387"/>
                    </a:lnTo>
                    <a:lnTo>
                      <a:pt x="470" y="387"/>
                    </a:lnTo>
                    <a:lnTo>
                      <a:pt x="459" y="381"/>
                    </a:lnTo>
                    <a:lnTo>
                      <a:pt x="454" y="381"/>
                    </a:lnTo>
                    <a:lnTo>
                      <a:pt x="442" y="381"/>
                    </a:lnTo>
                    <a:lnTo>
                      <a:pt x="437" y="381"/>
                    </a:lnTo>
                    <a:lnTo>
                      <a:pt x="426" y="381"/>
                    </a:lnTo>
                    <a:lnTo>
                      <a:pt x="420" y="381"/>
                    </a:lnTo>
                    <a:lnTo>
                      <a:pt x="420" y="376"/>
                    </a:lnTo>
                    <a:lnTo>
                      <a:pt x="420" y="370"/>
                    </a:lnTo>
                    <a:lnTo>
                      <a:pt x="420" y="365"/>
                    </a:lnTo>
                    <a:lnTo>
                      <a:pt x="420" y="359"/>
                    </a:lnTo>
                    <a:lnTo>
                      <a:pt x="420" y="354"/>
                    </a:lnTo>
                    <a:lnTo>
                      <a:pt x="420" y="348"/>
                    </a:lnTo>
                    <a:lnTo>
                      <a:pt x="420" y="343"/>
                    </a:lnTo>
                    <a:lnTo>
                      <a:pt x="398" y="321"/>
                    </a:lnTo>
                    <a:lnTo>
                      <a:pt x="371" y="304"/>
                    </a:lnTo>
                    <a:lnTo>
                      <a:pt x="343" y="304"/>
                    </a:lnTo>
                    <a:lnTo>
                      <a:pt x="315" y="304"/>
                    </a:lnTo>
                    <a:lnTo>
                      <a:pt x="288" y="310"/>
                    </a:lnTo>
                    <a:lnTo>
                      <a:pt x="254" y="321"/>
                    </a:lnTo>
                    <a:lnTo>
                      <a:pt x="221" y="332"/>
                    </a:lnTo>
                    <a:lnTo>
                      <a:pt x="183" y="337"/>
                    </a:lnTo>
                    <a:lnTo>
                      <a:pt x="188" y="321"/>
                    </a:lnTo>
                    <a:lnTo>
                      <a:pt x="199" y="310"/>
                    </a:lnTo>
                    <a:lnTo>
                      <a:pt x="216" y="293"/>
                    </a:lnTo>
                    <a:lnTo>
                      <a:pt x="238" y="282"/>
                    </a:lnTo>
                    <a:lnTo>
                      <a:pt x="249" y="271"/>
                    </a:lnTo>
                    <a:lnTo>
                      <a:pt x="265" y="265"/>
                    </a:lnTo>
                    <a:lnTo>
                      <a:pt x="265" y="254"/>
                    </a:lnTo>
                    <a:lnTo>
                      <a:pt x="265" y="249"/>
                    </a:lnTo>
                    <a:lnTo>
                      <a:pt x="271" y="243"/>
                    </a:lnTo>
                    <a:lnTo>
                      <a:pt x="277" y="232"/>
                    </a:lnTo>
                    <a:lnTo>
                      <a:pt x="282" y="227"/>
                    </a:lnTo>
                    <a:lnTo>
                      <a:pt x="293" y="221"/>
                    </a:lnTo>
                    <a:lnTo>
                      <a:pt x="299" y="216"/>
                    </a:lnTo>
                    <a:lnTo>
                      <a:pt x="299" y="210"/>
                    </a:lnTo>
                    <a:lnTo>
                      <a:pt x="282" y="210"/>
                    </a:lnTo>
                    <a:lnTo>
                      <a:pt x="260" y="205"/>
                    </a:lnTo>
                    <a:lnTo>
                      <a:pt x="238" y="205"/>
                    </a:lnTo>
                    <a:lnTo>
                      <a:pt x="216" y="199"/>
                    </a:lnTo>
                    <a:lnTo>
                      <a:pt x="199" y="199"/>
                    </a:lnTo>
                    <a:lnTo>
                      <a:pt x="183" y="194"/>
                    </a:lnTo>
                    <a:lnTo>
                      <a:pt x="183" y="188"/>
                    </a:lnTo>
                    <a:lnTo>
                      <a:pt x="199" y="183"/>
                    </a:lnTo>
                    <a:lnTo>
                      <a:pt x="216" y="177"/>
                    </a:lnTo>
                    <a:lnTo>
                      <a:pt x="232" y="171"/>
                    </a:lnTo>
                    <a:lnTo>
                      <a:pt x="249" y="166"/>
                    </a:lnTo>
                    <a:lnTo>
                      <a:pt x="265" y="160"/>
                    </a:lnTo>
                    <a:lnTo>
                      <a:pt x="282" y="155"/>
                    </a:lnTo>
                    <a:lnTo>
                      <a:pt x="293" y="149"/>
                    </a:lnTo>
                    <a:lnTo>
                      <a:pt x="304" y="144"/>
                    </a:lnTo>
                    <a:lnTo>
                      <a:pt x="315" y="127"/>
                    </a:lnTo>
                    <a:lnTo>
                      <a:pt x="321" y="127"/>
                    </a:lnTo>
                    <a:lnTo>
                      <a:pt x="332" y="116"/>
                    </a:lnTo>
                    <a:lnTo>
                      <a:pt x="343" y="111"/>
                    </a:lnTo>
                    <a:lnTo>
                      <a:pt x="354" y="100"/>
                    </a:lnTo>
                    <a:lnTo>
                      <a:pt x="371" y="89"/>
                    </a:lnTo>
                    <a:lnTo>
                      <a:pt x="393" y="83"/>
                    </a:lnTo>
                    <a:lnTo>
                      <a:pt x="409" y="72"/>
                    </a:lnTo>
                    <a:lnTo>
                      <a:pt x="431" y="67"/>
                    </a:lnTo>
                    <a:close/>
                    <a:moveTo>
                      <a:pt x="371" y="785"/>
                    </a:moveTo>
                    <a:lnTo>
                      <a:pt x="382" y="796"/>
                    </a:lnTo>
                    <a:lnTo>
                      <a:pt x="398" y="812"/>
                    </a:lnTo>
                    <a:lnTo>
                      <a:pt x="409" y="823"/>
                    </a:lnTo>
                    <a:lnTo>
                      <a:pt x="420" y="840"/>
                    </a:lnTo>
                    <a:lnTo>
                      <a:pt x="431" y="851"/>
                    </a:lnTo>
                    <a:lnTo>
                      <a:pt x="442" y="868"/>
                    </a:lnTo>
                    <a:lnTo>
                      <a:pt x="459" y="873"/>
                    </a:lnTo>
                    <a:lnTo>
                      <a:pt x="470" y="884"/>
                    </a:lnTo>
                    <a:lnTo>
                      <a:pt x="476" y="884"/>
                    </a:lnTo>
                    <a:lnTo>
                      <a:pt x="481" y="884"/>
                    </a:lnTo>
                    <a:lnTo>
                      <a:pt x="492" y="890"/>
                    </a:lnTo>
                    <a:lnTo>
                      <a:pt x="498" y="890"/>
                    </a:lnTo>
                    <a:lnTo>
                      <a:pt x="509" y="895"/>
                    </a:lnTo>
                    <a:lnTo>
                      <a:pt x="514" y="895"/>
                    </a:lnTo>
                    <a:lnTo>
                      <a:pt x="520" y="901"/>
                    </a:lnTo>
                    <a:lnTo>
                      <a:pt x="525" y="901"/>
                    </a:lnTo>
                    <a:lnTo>
                      <a:pt x="531" y="884"/>
                    </a:lnTo>
                    <a:lnTo>
                      <a:pt x="536" y="868"/>
                    </a:lnTo>
                    <a:lnTo>
                      <a:pt x="536" y="845"/>
                    </a:lnTo>
                    <a:lnTo>
                      <a:pt x="536" y="829"/>
                    </a:lnTo>
                    <a:lnTo>
                      <a:pt x="536" y="807"/>
                    </a:lnTo>
                    <a:lnTo>
                      <a:pt x="542" y="790"/>
                    </a:lnTo>
                    <a:lnTo>
                      <a:pt x="536" y="774"/>
                    </a:lnTo>
                    <a:lnTo>
                      <a:pt x="536" y="768"/>
                    </a:lnTo>
                    <a:lnTo>
                      <a:pt x="531" y="746"/>
                    </a:lnTo>
                    <a:lnTo>
                      <a:pt x="525" y="729"/>
                    </a:lnTo>
                    <a:lnTo>
                      <a:pt x="514" y="713"/>
                    </a:lnTo>
                    <a:lnTo>
                      <a:pt x="509" y="707"/>
                    </a:lnTo>
                    <a:lnTo>
                      <a:pt x="498" y="696"/>
                    </a:lnTo>
                    <a:lnTo>
                      <a:pt x="487" y="691"/>
                    </a:lnTo>
                    <a:lnTo>
                      <a:pt x="476" y="685"/>
                    </a:lnTo>
                    <a:lnTo>
                      <a:pt x="470" y="674"/>
                    </a:lnTo>
                    <a:lnTo>
                      <a:pt x="454" y="707"/>
                    </a:lnTo>
                    <a:lnTo>
                      <a:pt x="448" y="729"/>
                    </a:lnTo>
                    <a:lnTo>
                      <a:pt x="442" y="740"/>
                    </a:lnTo>
                    <a:lnTo>
                      <a:pt x="431" y="746"/>
                    </a:lnTo>
                    <a:lnTo>
                      <a:pt x="426" y="746"/>
                    </a:lnTo>
                    <a:lnTo>
                      <a:pt x="415" y="752"/>
                    </a:lnTo>
                    <a:lnTo>
                      <a:pt x="398" y="763"/>
                    </a:lnTo>
                    <a:lnTo>
                      <a:pt x="371" y="785"/>
                    </a:lnTo>
                    <a:close/>
                    <a:moveTo>
                      <a:pt x="548" y="702"/>
                    </a:moveTo>
                    <a:lnTo>
                      <a:pt x="559" y="597"/>
                    </a:lnTo>
                    <a:lnTo>
                      <a:pt x="548" y="597"/>
                    </a:lnTo>
                    <a:lnTo>
                      <a:pt x="542" y="597"/>
                    </a:lnTo>
                    <a:lnTo>
                      <a:pt x="531" y="602"/>
                    </a:lnTo>
                    <a:lnTo>
                      <a:pt x="520" y="608"/>
                    </a:lnTo>
                    <a:lnTo>
                      <a:pt x="509" y="619"/>
                    </a:lnTo>
                    <a:lnTo>
                      <a:pt x="498" y="630"/>
                    </a:lnTo>
                    <a:lnTo>
                      <a:pt x="492" y="636"/>
                    </a:lnTo>
                    <a:lnTo>
                      <a:pt x="487" y="647"/>
                    </a:lnTo>
                    <a:lnTo>
                      <a:pt x="481" y="652"/>
                    </a:lnTo>
                    <a:lnTo>
                      <a:pt x="487" y="663"/>
                    </a:lnTo>
                    <a:lnTo>
                      <a:pt x="498" y="674"/>
                    </a:lnTo>
                    <a:lnTo>
                      <a:pt x="509" y="685"/>
                    </a:lnTo>
                    <a:lnTo>
                      <a:pt x="520" y="691"/>
                    </a:lnTo>
                    <a:lnTo>
                      <a:pt x="531" y="702"/>
                    </a:lnTo>
                    <a:lnTo>
                      <a:pt x="542" y="702"/>
                    </a:lnTo>
                    <a:lnTo>
                      <a:pt x="548" y="702"/>
                    </a:lnTo>
                    <a:close/>
                    <a:moveTo>
                      <a:pt x="631" y="553"/>
                    </a:moveTo>
                    <a:lnTo>
                      <a:pt x="631" y="564"/>
                    </a:lnTo>
                    <a:lnTo>
                      <a:pt x="631" y="575"/>
                    </a:lnTo>
                    <a:lnTo>
                      <a:pt x="631" y="591"/>
                    </a:lnTo>
                    <a:lnTo>
                      <a:pt x="631" y="602"/>
                    </a:lnTo>
                    <a:lnTo>
                      <a:pt x="625" y="619"/>
                    </a:lnTo>
                    <a:lnTo>
                      <a:pt x="625" y="630"/>
                    </a:lnTo>
                    <a:lnTo>
                      <a:pt x="625" y="641"/>
                    </a:lnTo>
                    <a:lnTo>
                      <a:pt x="625" y="652"/>
                    </a:lnTo>
                    <a:lnTo>
                      <a:pt x="631" y="647"/>
                    </a:lnTo>
                    <a:lnTo>
                      <a:pt x="636" y="636"/>
                    </a:lnTo>
                    <a:lnTo>
                      <a:pt x="647" y="624"/>
                    </a:lnTo>
                    <a:lnTo>
                      <a:pt x="658" y="619"/>
                    </a:lnTo>
                    <a:lnTo>
                      <a:pt x="669" y="608"/>
                    </a:lnTo>
                    <a:lnTo>
                      <a:pt x="675" y="602"/>
                    </a:lnTo>
                    <a:lnTo>
                      <a:pt x="686" y="602"/>
                    </a:lnTo>
                    <a:lnTo>
                      <a:pt x="691" y="597"/>
                    </a:lnTo>
                    <a:lnTo>
                      <a:pt x="702" y="597"/>
                    </a:lnTo>
                    <a:lnTo>
                      <a:pt x="697" y="591"/>
                    </a:lnTo>
                    <a:lnTo>
                      <a:pt x="691" y="580"/>
                    </a:lnTo>
                    <a:lnTo>
                      <a:pt x="680" y="575"/>
                    </a:lnTo>
                    <a:lnTo>
                      <a:pt x="664" y="569"/>
                    </a:lnTo>
                    <a:lnTo>
                      <a:pt x="653" y="558"/>
                    </a:lnTo>
                    <a:lnTo>
                      <a:pt x="636" y="558"/>
                    </a:lnTo>
                    <a:lnTo>
                      <a:pt x="631" y="553"/>
                    </a:lnTo>
                    <a:close/>
                    <a:moveTo>
                      <a:pt x="619" y="785"/>
                    </a:moveTo>
                    <a:lnTo>
                      <a:pt x="636" y="768"/>
                    </a:lnTo>
                    <a:lnTo>
                      <a:pt x="653" y="746"/>
                    </a:lnTo>
                    <a:lnTo>
                      <a:pt x="675" y="724"/>
                    </a:lnTo>
                    <a:lnTo>
                      <a:pt x="691" y="696"/>
                    </a:lnTo>
                    <a:lnTo>
                      <a:pt x="708" y="674"/>
                    </a:lnTo>
                    <a:lnTo>
                      <a:pt x="730" y="647"/>
                    </a:lnTo>
                    <a:lnTo>
                      <a:pt x="747" y="624"/>
                    </a:lnTo>
                    <a:lnTo>
                      <a:pt x="763" y="608"/>
                    </a:lnTo>
                    <a:lnTo>
                      <a:pt x="752" y="608"/>
                    </a:lnTo>
                    <a:lnTo>
                      <a:pt x="747" y="602"/>
                    </a:lnTo>
                    <a:lnTo>
                      <a:pt x="741" y="602"/>
                    </a:lnTo>
                    <a:lnTo>
                      <a:pt x="736" y="602"/>
                    </a:lnTo>
                    <a:lnTo>
                      <a:pt x="730" y="602"/>
                    </a:lnTo>
                    <a:lnTo>
                      <a:pt x="725" y="597"/>
                    </a:lnTo>
                    <a:lnTo>
                      <a:pt x="719" y="597"/>
                    </a:lnTo>
                    <a:lnTo>
                      <a:pt x="708" y="602"/>
                    </a:lnTo>
                    <a:lnTo>
                      <a:pt x="702" y="608"/>
                    </a:lnTo>
                    <a:lnTo>
                      <a:pt x="691" y="619"/>
                    </a:lnTo>
                    <a:lnTo>
                      <a:pt x="675" y="630"/>
                    </a:lnTo>
                    <a:lnTo>
                      <a:pt x="664" y="647"/>
                    </a:lnTo>
                    <a:lnTo>
                      <a:pt x="653" y="663"/>
                    </a:lnTo>
                    <a:lnTo>
                      <a:pt x="642" y="674"/>
                    </a:lnTo>
                    <a:lnTo>
                      <a:pt x="631" y="685"/>
                    </a:lnTo>
                    <a:lnTo>
                      <a:pt x="631" y="696"/>
                    </a:lnTo>
                    <a:lnTo>
                      <a:pt x="625" y="707"/>
                    </a:lnTo>
                    <a:lnTo>
                      <a:pt x="625" y="718"/>
                    </a:lnTo>
                    <a:lnTo>
                      <a:pt x="619" y="729"/>
                    </a:lnTo>
                    <a:lnTo>
                      <a:pt x="619" y="740"/>
                    </a:lnTo>
                    <a:lnTo>
                      <a:pt x="619" y="752"/>
                    </a:lnTo>
                    <a:lnTo>
                      <a:pt x="619" y="763"/>
                    </a:lnTo>
                    <a:lnTo>
                      <a:pt x="619" y="774"/>
                    </a:lnTo>
                    <a:lnTo>
                      <a:pt x="619" y="785"/>
                    </a:lnTo>
                    <a:close/>
                    <a:moveTo>
                      <a:pt x="631" y="387"/>
                    </a:moveTo>
                    <a:lnTo>
                      <a:pt x="631" y="392"/>
                    </a:lnTo>
                    <a:lnTo>
                      <a:pt x="631" y="404"/>
                    </a:lnTo>
                    <a:lnTo>
                      <a:pt x="631" y="415"/>
                    </a:lnTo>
                    <a:lnTo>
                      <a:pt x="631" y="426"/>
                    </a:lnTo>
                    <a:lnTo>
                      <a:pt x="631" y="431"/>
                    </a:lnTo>
                    <a:lnTo>
                      <a:pt x="631" y="442"/>
                    </a:lnTo>
                    <a:lnTo>
                      <a:pt x="631" y="453"/>
                    </a:lnTo>
                    <a:lnTo>
                      <a:pt x="631" y="464"/>
                    </a:lnTo>
                    <a:lnTo>
                      <a:pt x="647" y="464"/>
                    </a:lnTo>
                    <a:lnTo>
                      <a:pt x="653" y="453"/>
                    </a:lnTo>
                    <a:lnTo>
                      <a:pt x="664" y="448"/>
                    </a:lnTo>
                    <a:lnTo>
                      <a:pt x="669" y="442"/>
                    </a:lnTo>
                    <a:lnTo>
                      <a:pt x="680" y="442"/>
                    </a:lnTo>
                    <a:lnTo>
                      <a:pt x="686" y="442"/>
                    </a:lnTo>
                    <a:lnTo>
                      <a:pt x="691" y="442"/>
                    </a:lnTo>
                    <a:lnTo>
                      <a:pt x="702" y="448"/>
                    </a:lnTo>
                    <a:lnTo>
                      <a:pt x="708" y="453"/>
                    </a:lnTo>
                    <a:lnTo>
                      <a:pt x="708" y="459"/>
                    </a:lnTo>
                    <a:lnTo>
                      <a:pt x="713" y="470"/>
                    </a:lnTo>
                    <a:lnTo>
                      <a:pt x="719" y="470"/>
                    </a:lnTo>
                    <a:lnTo>
                      <a:pt x="730" y="475"/>
                    </a:lnTo>
                    <a:lnTo>
                      <a:pt x="736" y="475"/>
                    </a:lnTo>
                    <a:lnTo>
                      <a:pt x="747" y="481"/>
                    </a:lnTo>
                    <a:lnTo>
                      <a:pt x="752" y="481"/>
                    </a:lnTo>
                    <a:lnTo>
                      <a:pt x="763" y="481"/>
                    </a:lnTo>
                    <a:lnTo>
                      <a:pt x="758" y="481"/>
                    </a:lnTo>
                    <a:lnTo>
                      <a:pt x="758" y="475"/>
                    </a:lnTo>
                    <a:lnTo>
                      <a:pt x="752" y="475"/>
                    </a:lnTo>
                    <a:lnTo>
                      <a:pt x="747" y="470"/>
                    </a:lnTo>
                    <a:lnTo>
                      <a:pt x="741" y="464"/>
                    </a:lnTo>
                    <a:lnTo>
                      <a:pt x="741" y="442"/>
                    </a:lnTo>
                    <a:lnTo>
                      <a:pt x="747" y="442"/>
                    </a:lnTo>
                    <a:lnTo>
                      <a:pt x="752" y="442"/>
                    </a:lnTo>
                    <a:lnTo>
                      <a:pt x="758" y="442"/>
                    </a:lnTo>
                    <a:lnTo>
                      <a:pt x="763" y="437"/>
                    </a:lnTo>
                    <a:lnTo>
                      <a:pt x="769" y="437"/>
                    </a:lnTo>
                    <a:lnTo>
                      <a:pt x="774" y="437"/>
                    </a:lnTo>
                    <a:lnTo>
                      <a:pt x="780" y="437"/>
                    </a:lnTo>
                    <a:lnTo>
                      <a:pt x="774" y="437"/>
                    </a:lnTo>
                    <a:lnTo>
                      <a:pt x="769" y="431"/>
                    </a:lnTo>
                    <a:lnTo>
                      <a:pt x="763" y="431"/>
                    </a:lnTo>
                    <a:lnTo>
                      <a:pt x="758" y="431"/>
                    </a:lnTo>
                    <a:lnTo>
                      <a:pt x="752" y="431"/>
                    </a:lnTo>
                    <a:lnTo>
                      <a:pt x="747" y="426"/>
                    </a:lnTo>
                    <a:lnTo>
                      <a:pt x="741" y="426"/>
                    </a:lnTo>
                    <a:lnTo>
                      <a:pt x="736" y="426"/>
                    </a:lnTo>
                    <a:lnTo>
                      <a:pt x="730" y="420"/>
                    </a:lnTo>
                    <a:lnTo>
                      <a:pt x="725" y="415"/>
                    </a:lnTo>
                    <a:lnTo>
                      <a:pt x="719" y="404"/>
                    </a:lnTo>
                    <a:lnTo>
                      <a:pt x="708" y="392"/>
                    </a:lnTo>
                    <a:lnTo>
                      <a:pt x="702" y="387"/>
                    </a:lnTo>
                    <a:lnTo>
                      <a:pt x="697" y="376"/>
                    </a:lnTo>
                    <a:lnTo>
                      <a:pt x="686" y="370"/>
                    </a:lnTo>
                    <a:lnTo>
                      <a:pt x="680" y="370"/>
                    </a:lnTo>
                    <a:lnTo>
                      <a:pt x="680" y="381"/>
                    </a:lnTo>
                    <a:lnTo>
                      <a:pt x="675" y="387"/>
                    </a:lnTo>
                    <a:lnTo>
                      <a:pt x="669" y="392"/>
                    </a:lnTo>
                    <a:lnTo>
                      <a:pt x="664" y="392"/>
                    </a:lnTo>
                    <a:lnTo>
                      <a:pt x="658" y="392"/>
                    </a:lnTo>
                    <a:lnTo>
                      <a:pt x="647" y="387"/>
                    </a:lnTo>
                    <a:lnTo>
                      <a:pt x="642" y="387"/>
                    </a:lnTo>
                    <a:lnTo>
                      <a:pt x="631" y="387"/>
                    </a:lnTo>
                    <a:close/>
                    <a:moveTo>
                      <a:pt x="520" y="144"/>
                    </a:moveTo>
                    <a:lnTo>
                      <a:pt x="509" y="149"/>
                    </a:lnTo>
                    <a:lnTo>
                      <a:pt x="503" y="155"/>
                    </a:lnTo>
                    <a:lnTo>
                      <a:pt x="498" y="155"/>
                    </a:lnTo>
                    <a:lnTo>
                      <a:pt x="487" y="160"/>
                    </a:lnTo>
                    <a:lnTo>
                      <a:pt x="481" y="160"/>
                    </a:lnTo>
                    <a:lnTo>
                      <a:pt x="476" y="166"/>
                    </a:lnTo>
                    <a:lnTo>
                      <a:pt x="465" y="166"/>
                    </a:lnTo>
                    <a:lnTo>
                      <a:pt x="459" y="166"/>
                    </a:lnTo>
                    <a:lnTo>
                      <a:pt x="448" y="149"/>
                    </a:lnTo>
                    <a:lnTo>
                      <a:pt x="409" y="194"/>
                    </a:lnTo>
                    <a:lnTo>
                      <a:pt x="415" y="205"/>
                    </a:lnTo>
                    <a:lnTo>
                      <a:pt x="415" y="210"/>
                    </a:lnTo>
                    <a:lnTo>
                      <a:pt x="420" y="216"/>
                    </a:lnTo>
                    <a:lnTo>
                      <a:pt x="426" y="210"/>
                    </a:lnTo>
                    <a:lnTo>
                      <a:pt x="437" y="210"/>
                    </a:lnTo>
                    <a:lnTo>
                      <a:pt x="454" y="199"/>
                    </a:lnTo>
                    <a:lnTo>
                      <a:pt x="470" y="194"/>
                    </a:lnTo>
                    <a:lnTo>
                      <a:pt x="481" y="188"/>
                    </a:lnTo>
                    <a:lnTo>
                      <a:pt x="487" y="183"/>
                    </a:lnTo>
                    <a:lnTo>
                      <a:pt x="498" y="183"/>
                    </a:lnTo>
                    <a:lnTo>
                      <a:pt x="509" y="183"/>
                    </a:lnTo>
                    <a:lnTo>
                      <a:pt x="520" y="183"/>
                    </a:lnTo>
                    <a:lnTo>
                      <a:pt x="525" y="183"/>
                    </a:lnTo>
                    <a:lnTo>
                      <a:pt x="536" y="183"/>
                    </a:lnTo>
                    <a:lnTo>
                      <a:pt x="536" y="177"/>
                    </a:lnTo>
                    <a:lnTo>
                      <a:pt x="536" y="171"/>
                    </a:lnTo>
                    <a:lnTo>
                      <a:pt x="531" y="171"/>
                    </a:lnTo>
                    <a:lnTo>
                      <a:pt x="525" y="166"/>
                    </a:lnTo>
                    <a:lnTo>
                      <a:pt x="520" y="160"/>
                    </a:lnTo>
                    <a:lnTo>
                      <a:pt x="520" y="155"/>
                    </a:lnTo>
                    <a:lnTo>
                      <a:pt x="520" y="144"/>
                    </a:lnTo>
                    <a:close/>
                    <a:moveTo>
                      <a:pt x="503" y="398"/>
                    </a:moveTo>
                    <a:lnTo>
                      <a:pt x="498" y="404"/>
                    </a:lnTo>
                    <a:lnTo>
                      <a:pt x="492" y="415"/>
                    </a:lnTo>
                    <a:lnTo>
                      <a:pt x="487" y="420"/>
                    </a:lnTo>
                    <a:lnTo>
                      <a:pt x="492" y="431"/>
                    </a:lnTo>
                    <a:lnTo>
                      <a:pt x="492" y="442"/>
                    </a:lnTo>
                    <a:lnTo>
                      <a:pt x="498" y="453"/>
                    </a:lnTo>
                    <a:lnTo>
                      <a:pt x="503" y="459"/>
                    </a:lnTo>
                    <a:lnTo>
                      <a:pt x="503" y="470"/>
                    </a:lnTo>
                    <a:lnTo>
                      <a:pt x="509" y="470"/>
                    </a:lnTo>
                    <a:lnTo>
                      <a:pt x="514" y="470"/>
                    </a:lnTo>
                    <a:lnTo>
                      <a:pt x="520" y="475"/>
                    </a:lnTo>
                    <a:lnTo>
                      <a:pt x="525" y="481"/>
                    </a:lnTo>
                    <a:lnTo>
                      <a:pt x="531" y="481"/>
                    </a:lnTo>
                    <a:lnTo>
                      <a:pt x="536" y="486"/>
                    </a:lnTo>
                    <a:lnTo>
                      <a:pt x="542" y="492"/>
                    </a:lnTo>
                    <a:lnTo>
                      <a:pt x="548" y="497"/>
                    </a:lnTo>
                    <a:lnTo>
                      <a:pt x="559" y="497"/>
                    </a:lnTo>
                    <a:lnTo>
                      <a:pt x="559" y="431"/>
                    </a:lnTo>
                    <a:lnTo>
                      <a:pt x="553" y="426"/>
                    </a:lnTo>
                    <a:lnTo>
                      <a:pt x="548" y="420"/>
                    </a:lnTo>
                    <a:lnTo>
                      <a:pt x="542" y="415"/>
                    </a:lnTo>
                    <a:lnTo>
                      <a:pt x="536" y="409"/>
                    </a:lnTo>
                    <a:lnTo>
                      <a:pt x="531" y="404"/>
                    </a:lnTo>
                    <a:lnTo>
                      <a:pt x="520" y="404"/>
                    </a:lnTo>
                    <a:lnTo>
                      <a:pt x="514" y="398"/>
                    </a:lnTo>
                    <a:lnTo>
                      <a:pt x="503" y="398"/>
                    </a:lnTo>
                    <a:close/>
                  </a:path>
                </a:pathLst>
              </a:custGeom>
              <a:solidFill>
                <a:srgbClr val="89CA03"/>
              </a:solidFill>
              <a:ln w="9525">
                <a:solidFill>
                  <a:schemeClr val="tx1"/>
                </a:solidFill>
                <a:round/>
                <a:headEnd/>
                <a:tailEnd/>
              </a:ln>
            </p:spPr>
            <p:txBody>
              <a:bodyPr/>
              <a:lstStyle/>
              <a:p>
                <a:endParaRPr lang="en-GB"/>
              </a:p>
            </p:txBody>
          </p:sp>
          <p:grpSp>
            <p:nvGrpSpPr>
              <p:cNvPr id="6177" name="Group 16"/>
              <p:cNvGrpSpPr>
                <a:grpSpLocks/>
              </p:cNvGrpSpPr>
              <p:nvPr/>
            </p:nvGrpSpPr>
            <p:grpSpPr bwMode="auto">
              <a:xfrm flipH="1">
                <a:off x="1656" y="2510"/>
                <a:ext cx="340" cy="295"/>
                <a:chOff x="2838" y="2408"/>
                <a:chExt cx="226" cy="169"/>
              </a:xfrm>
            </p:grpSpPr>
            <p:sp>
              <p:nvSpPr>
                <p:cNvPr id="6184" name="Freeform 17"/>
                <p:cNvSpPr>
                  <a:spLocks/>
                </p:cNvSpPr>
                <p:nvPr/>
              </p:nvSpPr>
              <p:spPr bwMode="auto">
                <a:xfrm>
                  <a:off x="2838" y="2408"/>
                  <a:ext cx="226" cy="142"/>
                </a:xfrm>
                <a:custGeom>
                  <a:avLst/>
                  <a:gdLst>
                    <a:gd name="T0" fmla="*/ 68 w 226"/>
                    <a:gd name="T1" fmla="*/ 142 h 142"/>
                    <a:gd name="T2" fmla="*/ 40 w 226"/>
                    <a:gd name="T3" fmla="*/ 132 h 142"/>
                    <a:gd name="T4" fmla="*/ 10 w 226"/>
                    <a:gd name="T5" fmla="*/ 120 h 142"/>
                    <a:gd name="T6" fmla="*/ 10 w 226"/>
                    <a:gd name="T7" fmla="*/ 100 h 142"/>
                    <a:gd name="T8" fmla="*/ 12 w 226"/>
                    <a:gd name="T9" fmla="*/ 68 h 142"/>
                    <a:gd name="T10" fmla="*/ 0 w 226"/>
                    <a:gd name="T11" fmla="*/ 34 h 142"/>
                    <a:gd name="T12" fmla="*/ 16 w 226"/>
                    <a:gd name="T13" fmla="*/ 18 h 142"/>
                    <a:gd name="T14" fmla="*/ 50 w 226"/>
                    <a:gd name="T15" fmla="*/ 2 h 142"/>
                    <a:gd name="T16" fmla="*/ 70 w 226"/>
                    <a:gd name="T17" fmla="*/ 26 h 142"/>
                    <a:gd name="T18" fmla="*/ 70 w 226"/>
                    <a:gd name="T19" fmla="*/ 50 h 142"/>
                    <a:gd name="T20" fmla="*/ 76 w 226"/>
                    <a:gd name="T21" fmla="*/ 18 h 142"/>
                    <a:gd name="T22" fmla="*/ 98 w 226"/>
                    <a:gd name="T23" fmla="*/ 0 h 142"/>
                    <a:gd name="T24" fmla="*/ 120 w 226"/>
                    <a:gd name="T25" fmla="*/ 2 h 142"/>
                    <a:gd name="T26" fmla="*/ 152 w 226"/>
                    <a:gd name="T27" fmla="*/ 28 h 142"/>
                    <a:gd name="T28" fmla="*/ 174 w 226"/>
                    <a:gd name="T29" fmla="*/ 34 h 142"/>
                    <a:gd name="T30" fmla="*/ 210 w 226"/>
                    <a:gd name="T31" fmla="*/ 62 h 142"/>
                    <a:gd name="T32" fmla="*/ 226 w 226"/>
                    <a:gd name="T33" fmla="*/ 86 h 142"/>
                    <a:gd name="T34" fmla="*/ 202 w 226"/>
                    <a:gd name="T35" fmla="*/ 114 h 142"/>
                    <a:gd name="T36" fmla="*/ 182 w 226"/>
                    <a:gd name="T37" fmla="*/ 138 h 142"/>
                    <a:gd name="T38" fmla="*/ 156 w 226"/>
                    <a:gd name="T39" fmla="*/ 138 h 142"/>
                    <a:gd name="T40" fmla="*/ 140 w 226"/>
                    <a:gd name="T41" fmla="*/ 132 h 142"/>
                    <a:gd name="T42" fmla="*/ 116 w 226"/>
                    <a:gd name="T43" fmla="*/ 138 h 142"/>
                    <a:gd name="T44" fmla="*/ 68 w 226"/>
                    <a:gd name="T45" fmla="*/ 14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5" name="Freeform 18"/>
                <p:cNvSpPr>
                  <a:spLocks/>
                </p:cNvSpPr>
                <p:nvPr/>
              </p:nvSpPr>
              <p:spPr bwMode="auto">
                <a:xfrm>
                  <a:off x="2880" y="2502"/>
                  <a:ext cx="117" cy="75"/>
                </a:xfrm>
                <a:custGeom>
                  <a:avLst/>
                  <a:gdLst>
                    <a:gd name="T0" fmla="*/ 48 w 117"/>
                    <a:gd name="T1" fmla="*/ 75 h 75"/>
                    <a:gd name="T2" fmla="*/ 57 w 117"/>
                    <a:gd name="T3" fmla="*/ 48 h 75"/>
                    <a:gd name="T4" fmla="*/ 81 w 117"/>
                    <a:gd name="T5" fmla="*/ 36 h 75"/>
                    <a:gd name="T6" fmla="*/ 117 w 117"/>
                    <a:gd name="T7" fmla="*/ 3 h 75"/>
                    <a:gd name="T8" fmla="*/ 81 w 117"/>
                    <a:gd name="T9" fmla="*/ 24 h 75"/>
                    <a:gd name="T10" fmla="*/ 63 w 117"/>
                    <a:gd name="T11" fmla="*/ 33 h 75"/>
                    <a:gd name="T12" fmla="*/ 72 w 117"/>
                    <a:gd name="T13" fmla="*/ 15 h 75"/>
                    <a:gd name="T14" fmla="*/ 57 w 117"/>
                    <a:gd name="T15" fmla="*/ 30 h 75"/>
                    <a:gd name="T16" fmla="*/ 21 w 117"/>
                    <a:gd name="T17" fmla="*/ 15 h 75"/>
                    <a:gd name="T18" fmla="*/ 0 w 117"/>
                    <a:gd name="T19" fmla="*/ 0 h 75"/>
                    <a:gd name="T20" fmla="*/ 21 w 117"/>
                    <a:gd name="T21" fmla="*/ 24 h 75"/>
                    <a:gd name="T22" fmla="*/ 42 w 117"/>
                    <a:gd name="T23" fmla="*/ 36 h 75"/>
                    <a:gd name="T24" fmla="*/ 44 w 117"/>
                    <a:gd name="T25" fmla="*/ 66 h 75"/>
                    <a:gd name="T26" fmla="*/ 30 w 117"/>
                    <a:gd name="T27" fmla="*/ 74 h 75"/>
                    <a:gd name="T28" fmla="*/ 48 w 117"/>
                    <a:gd name="T29" fmla="*/ 7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178" name="Freeform 19"/>
              <p:cNvSpPr>
                <a:spLocks/>
              </p:cNvSpPr>
              <p:nvPr/>
            </p:nvSpPr>
            <p:spPr bwMode="auto">
              <a:xfrm>
                <a:off x="2106" y="2268"/>
                <a:ext cx="324" cy="302"/>
              </a:xfrm>
              <a:custGeom>
                <a:avLst/>
                <a:gdLst>
                  <a:gd name="T0" fmla="*/ 303 w 786"/>
                  <a:gd name="T1" fmla="*/ 184 h 580"/>
                  <a:gd name="T2" fmla="*/ 267 w 786"/>
                  <a:gd name="T3" fmla="*/ 184 h 580"/>
                  <a:gd name="T4" fmla="*/ 221 w 786"/>
                  <a:gd name="T5" fmla="*/ 230 h 580"/>
                  <a:gd name="T6" fmla="*/ 267 w 786"/>
                  <a:gd name="T7" fmla="*/ 233 h 580"/>
                  <a:gd name="T8" fmla="*/ 296 w 786"/>
                  <a:gd name="T9" fmla="*/ 247 h 580"/>
                  <a:gd name="T10" fmla="*/ 308 w 786"/>
                  <a:gd name="T11" fmla="*/ 270 h 580"/>
                  <a:gd name="T12" fmla="*/ 303 w 786"/>
                  <a:gd name="T13" fmla="*/ 302 h 580"/>
                  <a:gd name="T14" fmla="*/ 281 w 786"/>
                  <a:gd name="T15" fmla="*/ 291 h 580"/>
                  <a:gd name="T16" fmla="*/ 219 w 786"/>
                  <a:gd name="T17" fmla="*/ 279 h 580"/>
                  <a:gd name="T18" fmla="*/ 144 w 786"/>
                  <a:gd name="T19" fmla="*/ 285 h 580"/>
                  <a:gd name="T20" fmla="*/ 94 w 786"/>
                  <a:gd name="T21" fmla="*/ 285 h 580"/>
                  <a:gd name="T22" fmla="*/ 48 w 786"/>
                  <a:gd name="T23" fmla="*/ 287 h 580"/>
                  <a:gd name="T24" fmla="*/ 34 w 786"/>
                  <a:gd name="T25" fmla="*/ 273 h 580"/>
                  <a:gd name="T26" fmla="*/ 53 w 786"/>
                  <a:gd name="T27" fmla="*/ 250 h 580"/>
                  <a:gd name="T28" fmla="*/ 89 w 786"/>
                  <a:gd name="T29" fmla="*/ 236 h 580"/>
                  <a:gd name="T30" fmla="*/ 80 w 786"/>
                  <a:gd name="T31" fmla="*/ 219 h 580"/>
                  <a:gd name="T32" fmla="*/ 39 w 786"/>
                  <a:gd name="T33" fmla="*/ 207 h 580"/>
                  <a:gd name="T34" fmla="*/ 9 w 786"/>
                  <a:gd name="T35" fmla="*/ 213 h 580"/>
                  <a:gd name="T36" fmla="*/ 25 w 786"/>
                  <a:gd name="T37" fmla="*/ 187 h 580"/>
                  <a:gd name="T38" fmla="*/ 64 w 786"/>
                  <a:gd name="T39" fmla="*/ 178 h 580"/>
                  <a:gd name="T40" fmla="*/ 101 w 786"/>
                  <a:gd name="T41" fmla="*/ 193 h 580"/>
                  <a:gd name="T42" fmla="*/ 64 w 786"/>
                  <a:gd name="T43" fmla="*/ 153 h 580"/>
                  <a:gd name="T44" fmla="*/ 28 w 786"/>
                  <a:gd name="T45" fmla="*/ 144 h 580"/>
                  <a:gd name="T46" fmla="*/ 21 w 786"/>
                  <a:gd name="T47" fmla="*/ 129 h 580"/>
                  <a:gd name="T48" fmla="*/ 55 w 786"/>
                  <a:gd name="T49" fmla="*/ 112 h 580"/>
                  <a:gd name="T50" fmla="*/ 82 w 786"/>
                  <a:gd name="T51" fmla="*/ 118 h 580"/>
                  <a:gd name="T52" fmla="*/ 114 w 786"/>
                  <a:gd name="T53" fmla="*/ 155 h 580"/>
                  <a:gd name="T54" fmla="*/ 126 w 786"/>
                  <a:gd name="T55" fmla="*/ 175 h 580"/>
                  <a:gd name="T56" fmla="*/ 103 w 786"/>
                  <a:gd name="T57" fmla="*/ 100 h 580"/>
                  <a:gd name="T58" fmla="*/ 96 w 786"/>
                  <a:gd name="T59" fmla="*/ 46 h 580"/>
                  <a:gd name="T60" fmla="*/ 107 w 786"/>
                  <a:gd name="T61" fmla="*/ 14 h 580"/>
                  <a:gd name="T62" fmla="*/ 128 w 786"/>
                  <a:gd name="T63" fmla="*/ 66 h 580"/>
                  <a:gd name="T64" fmla="*/ 139 w 786"/>
                  <a:gd name="T65" fmla="*/ 132 h 580"/>
                  <a:gd name="T66" fmla="*/ 150 w 786"/>
                  <a:gd name="T67" fmla="*/ 141 h 580"/>
                  <a:gd name="T68" fmla="*/ 153 w 786"/>
                  <a:gd name="T69" fmla="*/ 66 h 580"/>
                  <a:gd name="T70" fmla="*/ 155 w 786"/>
                  <a:gd name="T71" fmla="*/ 11 h 580"/>
                  <a:gd name="T72" fmla="*/ 180 w 786"/>
                  <a:gd name="T73" fmla="*/ 20 h 580"/>
                  <a:gd name="T74" fmla="*/ 189 w 786"/>
                  <a:gd name="T75" fmla="*/ 63 h 580"/>
                  <a:gd name="T76" fmla="*/ 176 w 786"/>
                  <a:gd name="T77" fmla="*/ 135 h 580"/>
                  <a:gd name="T78" fmla="*/ 174 w 786"/>
                  <a:gd name="T79" fmla="*/ 172 h 580"/>
                  <a:gd name="T80" fmla="*/ 201 w 786"/>
                  <a:gd name="T81" fmla="*/ 129 h 580"/>
                  <a:gd name="T82" fmla="*/ 230 w 786"/>
                  <a:gd name="T83" fmla="*/ 66 h 580"/>
                  <a:gd name="T84" fmla="*/ 251 w 786"/>
                  <a:gd name="T85" fmla="*/ 46 h 580"/>
                  <a:gd name="T86" fmla="*/ 262 w 786"/>
                  <a:gd name="T87" fmla="*/ 63 h 580"/>
                  <a:gd name="T88" fmla="*/ 247 w 786"/>
                  <a:gd name="T89" fmla="*/ 104 h 580"/>
                  <a:gd name="T90" fmla="*/ 223 w 786"/>
                  <a:gd name="T91" fmla="*/ 147 h 580"/>
                  <a:gd name="T92" fmla="*/ 235 w 786"/>
                  <a:gd name="T93" fmla="*/ 161 h 580"/>
                  <a:gd name="T94" fmla="*/ 281 w 786"/>
                  <a:gd name="T95" fmla="*/ 149 h 580"/>
                  <a:gd name="T96" fmla="*/ 312 w 786"/>
                  <a:gd name="T97" fmla="*/ 167 h 5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86" h="580">
                    <a:moveTo>
                      <a:pt x="786" y="359"/>
                    </a:moveTo>
                    <a:lnTo>
                      <a:pt x="764" y="359"/>
                    </a:lnTo>
                    <a:lnTo>
                      <a:pt x="736" y="353"/>
                    </a:lnTo>
                    <a:lnTo>
                      <a:pt x="708" y="348"/>
                    </a:lnTo>
                    <a:lnTo>
                      <a:pt x="681" y="342"/>
                    </a:lnTo>
                    <a:lnTo>
                      <a:pt x="647" y="353"/>
                    </a:lnTo>
                    <a:lnTo>
                      <a:pt x="614" y="364"/>
                    </a:lnTo>
                    <a:lnTo>
                      <a:pt x="576" y="398"/>
                    </a:lnTo>
                    <a:lnTo>
                      <a:pt x="537" y="442"/>
                    </a:lnTo>
                    <a:lnTo>
                      <a:pt x="570" y="442"/>
                    </a:lnTo>
                    <a:lnTo>
                      <a:pt x="609" y="442"/>
                    </a:lnTo>
                    <a:lnTo>
                      <a:pt x="647" y="447"/>
                    </a:lnTo>
                    <a:lnTo>
                      <a:pt x="686" y="458"/>
                    </a:lnTo>
                    <a:lnTo>
                      <a:pt x="708" y="464"/>
                    </a:lnTo>
                    <a:lnTo>
                      <a:pt x="719" y="475"/>
                    </a:lnTo>
                    <a:lnTo>
                      <a:pt x="736" y="486"/>
                    </a:lnTo>
                    <a:lnTo>
                      <a:pt x="742" y="502"/>
                    </a:lnTo>
                    <a:lnTo>
                      <a:pt x="747" y="519"/>
                    </a:lnTo>
                    <a:lnTo>
                      <a:pt x="747" y="536"/>
                    </a:lnTo>
                    <a:lnTo>
                      <a:pt x="747" y="558"/>
                    </a:lnTo>
                    <a:lnTo>
                      <a:pt x="736" y="580"/>
                    </a:lnTo>
                    <a:lnTo>
                      <a:pt x="730" y="580"/>
                    </a:lnTo>
                    <a:lnTo>
                      <a:pt x="708" y="569"/>
                    </a:lnTo>
                    <a:lnTo>
                      <a:pt x="681" y="558"/>
                    </a:lnTo>
                    <a:lnTo>
                      <a:pt x="636" y="547"/>
                    </a:lnTo>
                    <a:lnTo>
                      <a:pt x="587" y="536"/>
                    </a:lnTo>
                    <a:lnTo>
                      <a:pt x="531" y="536"/>
                    </a:lnTo>
                    <a:lnTo>
                      <a:pt x="459" y="541"/>
                    </a:lnTo>
                    <a:lnTo>
                      <a:pt x="388" y="558"/>
                    </a:lnTo>
                    <a:lnTo>
                      <a:pt x="349" y="547"/>
                    </a:lnTo>
                    <a:lnTo>
                      <a:pt x="310" y="541"/>
                    </a:lnTo>
                    <a:lnTo>
                      <a:pt x="271" y="541"/>
                    </a:lnTo>
                    <a:lnTo>
                      <a:pt x="227" y="547"/>
                    </a:lnTo>
                    <a:lnTo>
                      <a:pt x="188" y="547"/>
                    </a:lnTo>
                    <a:lnTo>
                      <a:pt x="150" y="552"/>
                    </a:lnTo>
                    <a:lnTo>
                      <a:pt x="117" y="552"/>
                    </a:lnTo>
                    <a:lnTo>
                      <a:pt x="83" y="552"/>
                    </a:lnTo>
                    <a:lnTo>
                      <a:pt x="83" y="536"/>
                    </a:lnTo>
                    <a:lnTo>
                      <a:pt x="83" y="525"/>
                    </a:lnTo>
                    <a:lnTo>
                      <a:pt x="89" y="508"/>
                    </a:lnTo>
                    <a:lnTo>
                      <a:pt x="100" y="497"/>
                    </a:lnTo>
                    <a:lnTo>
                      <a:pt x="128" y="480"/>
                    </a:lnTo>
                    <a:lnTo>
                      <a:pt x="155" y="469"/>
                    </a:lnTo>
                    <a:lnTo>
                      <a:pt x="188" y="458"/>
                    </a:lnTo>
                    <a:lnTo>
                      <a:pt x="216" y="453"/>
                    </a:lnTo>
                    <a:lnTo>
                      <a:pt x="233" y="453"/>
                    </a:lnTo>
                    <a:lnTo>
                      <a:pt x="238" y="453"/>
                    </a:lnTo>
                    <a:lnTo>
                      <a:pt x="194" y="420"/>
                    </a:lnTo>
                    <a:lnTo>
                      <a:pt x="155" y="403"/>
                    </a:lnTo>
                    <a:lnTo>
                      <a:pt x="122" y="398"/>
                    </a:lnTo>
                    <a:lnTo>
                      <a:pt x="94" y="398"/>
                    </a:lnTo>
                    <a:lnTo>
                      <a:pt x="67" y="398"/>
                    </a:lnTo>
                    <a:lnTo>
                      <a:pt x="45" y="403"/>
                    </a:lnTo>
                    <a:lnTo>
                      <a:pt x="23" y="409"/>
                    </a:lnTo>
                    <a:lnTo>
                      <a:pt x="0" y="409"/>
                    </a:lnTo>
                    <a:lnTo>
                      <a:pt x="28" y="381"/>
                    </a:lnTo>
                    <a:lnTo>
                      <a:pt x="61" y="359"/>
                    </a:lnTo>
                    <a:lnTo>
                      <a:pt x="94" y="348"/>
                    </a:lnTo>
                    <a:lnTo>
                      <a:pt x="122" y="342"/>
                    </a:lnTo>
                    <a:lnTo>
                      <a:pt x="155" y="342"/>
                    </a:lnTo>
                    <a:lnTo>
                      <a:pt x="183" y="348"/>
                    </a:lnTo>
                    <a:lnTo>
                      <a:pt x="216" y="359"/>
                    </a:lnTo>
                    <a:lnTo>
                      <a:pt x="244" y="370"/>
                    </a:lnTo>
                    <a:lnTo>
                      <a:pt x="222" y="331"/>
                    </a:lnTo>
                    <a:lnTo>
                      <a:pt x="188" y="309"/>
                    </a:lnTo>
                    <a:lnTo>
                      <a:pt x="155" y="293"/>
                    </a:lnTo>
                    <a:lnTo>
                      <a:pt x="128" y="282"/>
                    </a:lnTo>
                    <a:lnTo>
                      <a:pt x="94" y="276"/>
                    </a:lnTo>
                    <a:lnTo>
                      <a:pt x="67" y="276"/>
                    </a:lnTo>
                    <a:lnTo>
                      <a:pt x="39" y="270"/>
                    </a:lnTo>
                    <a:lnTo>
                      <a:pt x="17" y="270"/>
                    </a:lnTo>
                    <a:lnTo>
                      <a:pt x="50" y="248"/>
                    </a:lnTo>
                    <a:lnTo>
                      <a:pt x="78" y="232"/>
                    </a:lnTo>
                    <a:lnTo>
                      <a:pt x="105" y="221"/>
                    </a:lnTo>
                    <a:lnTo>
                      <a:pt x="133" y="215"/>
                    </a:lnTo>
                    <a:lnTo>
                      <a:pt x="155" y="215"/>
                    </a:lnTo>
                    <a:lnTo>
                      <a:pt x="177" y="221"/>
                    </a:lnTo>
                    <a:lnTo>
                      <a:pt x="199" y="226"/>
                    </a:lnTo>
                    <a:lnTo>
                      <a:pt x="216" y="237"/>
                    </a:lnTo>
                    <a:lnTo>
                      <a:pt x="249" y="265"/>
                    </a:lnTo>
                    <a:lnTo>
                      <a:pt x="277" y="298"/>
                    </a:lnTo>
                    <a:lnTo>
                      <a:pt x="299" y="342"/>
                    </a:lnTo>
                    <a:lnTo>
                      <a:pt x="321" y="386"/>
                    </a:lnTo>
                    <a:lnTo>
                      <a:pt x="305" y="337"/>
                    </a:lnTo>
                    <a:lnTo>
                      <a:pt x="288" y="287"/>
                    </a:lnTo>
                    <a:lnTo>
                      <a:pt x="266" y="243"/>
                    </a:lnTo>
                    <a:lnTo>
                      <a:pt x="249" y="193"/>
                    </a:lnTo>
                    <a:lnTo>
                      <a:pt x="238" y="149"/>
                    </a:lnTo>
                    <a:lnTo>
                      <a:pt x="233" y="105"/>
                    </a:lnTo>
                    <a:lnTo>
                      <a:pt x="233" y="88"/>
                    </a:lnTo>
                    <a:lnTo>
                      <a:pt x="238" y="66"/>
                    </a:lnTo>
                    <a:lnTo>
                      <a:pt x="249" y="44"/>
                    </a:lnTo>
                    <a:lnTo>
                      <a:pt x="260" y="27"/>
                    </a:lnTo>
                    <a:lnTo>
                      <a:pt x="282" y="55"/>
                    </a:lnTo>
                    <a:lnTo>
                      <a:pt x="299" y="88"/>
                    </a:lnTo>
                    <a:lnTo>
                      <a:pt x="310" y="127"/>
                    </a:lnTo>
                    <a:lnTo>
                      <a:pt x="321" y="166"/>
                    </a:lnTo>
                    <a:lnTo>
                      <a:pt x="327" y="210"/>
                    </a:lnTo>
                    <a:lnTo>
                      <a:pt x="338" y="254"/>
                    </a:lnTo>
                    <a:lnTo>
                      <a:pt x="343" y="287"/>
                    </a:lnTo>
                    <a:lnTo>
                      <a:pt x="354" y="320"/>
                    </a:lnTo>
                    <a:lnTo>
                      <a:pt x="365" y="270"/>
                    </a:lnTo>
                    <a:lnTo>
                      <a:pt x="371" y="221"/>
                    </a:lnTo>
                    <a:lnTo>
                      <a:pt x="371" y="171"/>
                    </a:lnTo>
                    <a:lnTo>
                      <a:pt x="371" y="127"/>
                    </a:lnTo>
                    <a:lnTo>
                      <a:pt x="365" y="88"/>
                    </a:lnTo>
                    <a:lnTo>
                      <a:pt x="371" y="50"/>
                    </a:lnTo>
                    <a:lnTo>
                      <a:pt x="376" y="22"/>
                    </a:lnTo>
                    <a:lnTo>
                      <a:pt x="393" y="0"/>
                    </a:lnTo>
                    <a:lnTo>
                      <a:pt x="421" y="16"/>
                    </a:lnTo>
                    <a:lnTo>
                      <a:pt x="437" y="38"/>
                    </a:lnTo>
                    <a:lnTo>
                      <a:pt x="448" y="61"/>
                    </a:lnTo>
                    <a:lnTo>
                      <a:pt x="454" y="77"/>
                    </a:lnTo>
                    <a:lnTo>
                      <a:pt x="459" y="121"/>
                    </a:lnTo>
                    <a:lnTo>
                      <a:pt x="448" y="166"/>
                    </a:lnTo>
                    <a:lnTo>
                      <a:pt x="437" y="210"/>
                    </a:lnTo>
                    <a:lnTo>
                      <a:pt x="426" y="259"/>
                    </a:lnTo>
                    <a:lnTo>
                      <a:pt x="421" y="282"/>
                    </a:lnTo>
                    <a:lnTo>
                      <a:pt x="421" y="304"/>
                    </a:lnTo>
                    <a:lnTo>
                      <a:pt x="421" y="331"/>
                    </a:lnTo>
                    <a:lnTo>
                      <a:pt x="426" y="353"/>
                    </a:lnTo>
                    <a:lnTo>
                      <a:pt x="459" y="298"/>
                    </a:lnTo>
                    <a:lnTo>
                      <a:pt x="487" y="248"/>
                    </a:lnTo>
                    <a:lnTo>
                      <a:pt x="509" y="199"/>
                    </a:lnTo>
                    <a:lnTo>
                      <a:pt x="537" y="160"/>
                    </a:lnTo>
                    <a:lnTo>
                      <a:pt x="559" y="127"/>
                    </a:lnTo>
                    <a:lnTo>
                      <a:pt x="581" y="99"/>
                    </a:lnTo>
                    <a:lnTo>
                      <a:pt x="598" y="94"/>
                    </a:lnTo>
                    <a:lnTo>
                      <a:pt x="609" y="88"/>
                    </a:lnTo>
                    <a:lnTo>
                      <a:pt x="625" y="88"/>
                    </a:lnTo>
                    <a:lnTo>
                      <a:pt x="647" y="88"/>
                    </a:lnTo>
                    <a:lnTo>
                      <a:pt x="636" y="121"/>
                    </a:lnTo>
                    <a:lnTo>
                      <a:pt x="625" y="154"/>
                    </a:lnTo>
                    <a:lnTo>
                      <a:pt x="614" y="177"/>
                    </a:lnTo>
                    <a:lnTo>
                      <a:pt x="598" y="199"/>
                    </a:lnTo>
                    <a:lnTo>
                      <a:pt x="581" y="221"/>
                    </a:lnTo>
                    <a:lnTo>
                      <a:pt x="565" y="248"/>
                    </a:lnTo>
                    <a:lnTo>
                      <a:pt x="542" y="282"/>
                    </a:lnTo>
                    <a:lnTo>
                      <a:pt x="526" y="331"/>
                    </a:lnTo>
                    <a:lnTo>
                      <a:pt x="542" y="320"/>
                    </a:lnTo>
                    <a:lnTo>
                      <a:pt x="570" y="309"/>
                    </a:lnTo>
                    <a:lnTo>
                      <a:pt x="603" y="298"/>
                    </a:lnTo>
                    <a:lnTo>
                      <a:pt x="642" y="287"/>
                    </a:lnTo>
                    <a:lnTo>
                      <a:pt x="681" y="287"/>
                    </a:lnTo>
                    <a:lnTo>
                      <a:pt x="725" y="298"/>
                    </a:lnTo>
                    <a:lnTo>
                      <a:pt x="742" y="309"/>
                    </a:lnTo>
                    <a:lnTo>
                      <a:pt x="758" y="320"/>
                    </a:lnTo>
                    <a:lnTo>
                      <a:pt x="775" y="337"/>
                    </a:lnTo>
                    <a:lnTo>
                      <a:pt x="786" y="359"/>
                    </a:lnTo>
                    <a:close/>
                  </a:path>
                </a:pathLst>
              </a:custGeom>
              <a:solidFill>
                <a:srgbClr val="008000"/>
              </a:solidFill>
              <a:ln w="9525">
                <a:solidFill>
                  <a:schemeClr val="tx1"/>
                </a:solidFill>
                <a:round/>
                <a:headEnd/>
                <a:tailEnd/>
              </a:ln>
            </p:spPr>
            <p:txBody>
              <a:bodyPr/>
              <a:lstStyle/>
              <a:p>
                <a:endParaRPr lang="en-GB"/>
              </a:p>
            </p:txBody>
          </p:sp>
          <p:grpSp>
            <p:nvGrpSpPr>
              <p:cNvPr id="6179" name="Group 20"/>
              <p:cNvGrpSpPr>
                <a:grpSpLocks/>
              </p:cNvGrpSpPr>
              <p:nvPr/>
            </p:nvGrpSpPr>
            <p:grpSpPr bwMode="auto">
              <a:xfrm>
                <a:off x="3678" y="2372"/>
                <a:ext cx="274" cy="181"/>
                <a:chOff x="2838" y="2408"/>
                <a:chExt cx="226" cy="169"/>
              </a:xfrm>
            </p:grpSpPr>
            <p:sp>
              <p:nvSpPr>
                <p:cNvPr id="6182" name="Freeform 21"/>
                <p:cNvSpPr>
                  <a:spLocks/>
                </p:cNvSpPr>
                <p:nvPr/>
              </p:nvSpPr>
              <p:spPr bwMode="auto">
                <a:xfrm>
                  <a:off x="2838" y="2408"/>
                  <a:ext cx="226" cy="142"/>
                </a:xfrm>
                <a:custGeom>
                  <a:avLst/>
                  <a:gdLst>
                    <a:gd name="T0" fmla="*/ 68 w 226"/>
                    <a:gd name="T1" fmla="*/ 142 h 142"/>
                    <a:gd name="T2" fmla="*/ 40 w 226"/>
                    <a:gd name="T3" fmla="*/ 132 h 142"/>
                    <a:gd name="T4" fmla="*/ 10 w 226"/>
                    <a:gd name="T5" fmla="*/ 120 h 142"/>
                    <a:gd name="T6" fmla="*/ 10 w 226"/>
                    <a:gd name="T7" fmla="*/ 100 h 142"/>
                    <a:gd name="T8" fmla="*/ 12 w 226"/>
                    <a:gd name="T9" fmla="*/ 68 h 142"/>
                    <a:gd name="T10" fmla="*/ 0 w 226"/>
                    <a:gd name="T11" fmla="*/ 34 h 142"/>
                    <a:gd name="T12" fmla="*/ 16 w 226"/>
                    <a:gd name="T13" fmla="*/ 18 h 142"/>
                    <a:gd name="T14" fmla="*/ 50 w 226"/>
                    <a:gd name="T15" fmla="*/ 2 h 142"/>
                    <a:gd name="T16" fmla="*/ 70 w 226"/>
                    <a:gd name="T17" fmla="*/ 26 h 142"/>
                    <a:gd name="T18" fmla="*/ 70 w 226"/>
                    <a:gd name="T19" fmla="*/ 50 h 142"/>
                    <a:gd name="T20" fmla="*/ 76 w 226"/>
                    <a:gd name="T21" fmla="*/ 18 h 142"/>
                    <a:gd name="T22" fmla="*/ 98 w 226"/>
                    <a:gd name="T23" fmla="*/ 0 h 142"/>
                    <a:gd name="T24" fmla="*/ 120 w 226"/>
                    <a:gd name="T25" fmla="*/ 2 h 142"/>
                    <a:gd name="T26" fmla="*/ 152 w 226"/>
                    <a:gd name="T27" fmla="*/ 28 h 142"/>
                    <a:gd name="T28" fmla="*/ 174 w 226"/>
                    <a:gd name="T29" fmla="*/ 34 h 142"/>
                    <a:gd name="T30" fmla="*/ 210 w 226"/>
                    <a:gd name="T31" fmla="*/ 62 h 142"/>
                    <a:gd name="T32" fmla="*/ 226 w 226"/>
                    <a:gd name="T33" fmla="*/ 86 h 142"/>
                    <a:gd name="T34" fmla="*/ 202 w 226"/>
                    <a:gd name="T35" fmla="*/ 114 h 142"/>
                    <a:gd name="T36" fmla="*/ 182 w 226"/>
                    <a:gd name="T37" fmla="*/ 138 h 142"/>
                    <a:gd name="T38" fmla="*/ 156 w 226"/>
                    <a:gd name="T39" fmla="*/ 138 h 142"/>
                    <a:gd name="T40" fmla="*/ 140 w 226"/>
                    <a:gd name="T41" fmla="*/ 132 h 142"/>
                    <a:gd name="T42" fmla="*/ 116 w 226"/>
                    <a:gd name="T43" fmla="*/ 138 h 142"/>
                    <a:gd name="T44" fmla="*/ 68 w 226"/>
                    <a:gd name="T45" fmla="*/ 14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3" name="Freeform 22"/>
                <p:cNvSpPr>
                  <a:spLocks/>
                </p:cNvSpPr>
                <p:nvPr/>
              </p:nvSpPr>
              <p:spPr bwMode="auto">
                <a:xfrm>
                  <a:off x="2880" y="2502"/>
                  <a:ext cx="117" cy="75"/>
                </a:xfrm>
                <a:custGeom>
                  <a:avLst/>
                  <a:gdLst>
                    <a:gd name="T0" fmla="*/ 48 w 117"/>
                    <a:gd name="T1" fmla="*/ 75 h 75"/>
                    <a:gd name="T2" fmla="*/ 57 w 117"/>
                    <a:gd name="T3" fmla="*/ 48 h 75"/>
                    <a:gd name="T4" fmla="*/ 81 w 117"/>
                    <a:gd name="T5" fmla="*/ 36 h 75"/>
                    <a:gd name="T6" fmla="*/ 117 w 117"/>
                    <a:gd name="T7" fmla="*/ 3 h 75"/>
                    <a:gd name="T8" fmla="*/ 81 w 117"/>
                    <a:gd name="T9" fmla="*/ 24 h 75"/>
                    <a:gd name="T10" fmla="*/ 63 w 117"/>
                    <a:gd name="T11" fmla="*/ 33 h 75"/>
                    <a:gd name="T12" fmla="*/ 72 w 117"/>
                    <a:gd name="T13" fmla="*/ 15 h 75"/>
                    <a:gd name="T14" fmla="*/ 57 w 117"/>
                    <a:gd name="T15" fmla="*/ 30 h 75"/>
                    <a:gd name="T16" fmla="*/ 21 w 117"/>
                    <a:gd name="T17" fmla="*/ 15 h 75"/>
                    <a:gd name="T18" fmla="*/ 0 w 117"/>
                    <a:gd name="T19" fmla="*/ 0 h 75"/>
                    <a:gd name="T20" fmla="*/ 21 w 117"/>
                    <a:gd name="T21" fmla="*/ 24 h 75"/>
                    <a:gd name="T22" fmla="*/ 42 w 117"/>
                    <a:gd name="T23" fmla="*/ 36 h 75"/>
                    <a:gd name="T24" fmla="*/ 44 w 117"/>
                    <a:gd name="T25" fmla="*/ 66 h 75"/>
                    <a:gd name="T26" fmla="*/ 30 w 117"/>
                    <a:gd name="T27" fmla="*/ 74 h 75"/>
                    <a:gd name="T28" fmla="*/ 48 w 117"/>
                    <a:gd name="T29" fmla="*/ 7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180" name="Freeform 23"/>
              <p:cNvSpPr>
                <a:spLocks noEditPoints="1"/>
              </p:cNvSpPr>
              <p:nvPr/>
            </p:nvSpPr>
            <p:spPr bwMode="auto">
              <a:xfrm>
                <a:off x="2940" y="1572"/>
                <a:ext cx="1013" cy="1116"/>
              </a:xfrm>
              <a:custGeom>
                <a:avLst/>
                <a:gdLst>
                  <a:gd name="T0" fmla="*/ 364 w 1140"/>
                  <a:gd name="T1" fmla="*/ 43 h 1270"/>
                  <a:gd name="T2" fmla="*/ 462 w 1140"/>
                  <a:gd name="T3" fmla="*/ 0 h 1270"/>
                  <a:gd name="T4" fmla="*/ 610 w 1140"/>
                  <a:gd name="T5" fmla="*/ 10 h 1270"/>
                  <a:gd name="T6" fmla="*/ 600 w 1140"/>
                  <a:gd name="T7" fmla="*/ 43 h 1270"/>
                  <a:gd name="T8" fmla="*/ 743 w 1140"/>
                  <a:gd name="T9" fmla="*/ 77 h 1270"/>
                  <a:gd name="T10" fmla="*/ 713 w 1140"/>
                  <a:gd name="T11" fmla="*/ 97 h 1270"/>
                  <a:gd name="T12" fmla="*/ 723 w 1140"/>
                  <a:gd name="T13" fmla="*/ 112 h 1270"/>
                  <a:gd name="T14" fmla="*/ 831 w 1140"/>
                  <a:gd name="T15" fmla="*/ 160 h 1270"/>
                  <a:gd name="T16" fmla="*/ 860 w 1140"/>
                  <a:gd name="T17" fmla="*/ 189 h 1270"/>
                  <a:gd name="T18" fmla="*/ 841 w 1140"/>
                  <a:gd name="T19" fmla="*/ 214 h 1270"/>
                  <a:gd name="T20" fmla="*/ 953 w 1140"/>
                  <a:gd name="T21" fmla="*/ 276 h 1270"/>
                  <a:gd name="T22" fmla="*/ 807 w 1140"/>
                  <a:gd name="T23" fmla="*/ 335 h 1270"/>
                  <a:gd name="T24" fmla="*/ 924 w 1140"/>
                  <a:gd name="T25" fmla="*/ 398 h 1270"/>
                  <a:gd name="T26" fmla="*/ 747 w 1140"/>
                  <a:gd name="T27" fmla="*/ 431 h 1270"/>
                  <a:gd name="T28" fmla="*/ 920 w 1140"/>
                  <a:gd name="T29" fmla="*/ 485 h 1270"/>
                  <a:gd name="T30" fmla="*/ 1008 w 1140"/>
                  <a:gd name="T31" fmla="*/ 510 h 1270"/>
                  <a:gd name="T32" fmla="*/ 693 w 1140"/>
                  <a:gd name="T33" fmla="*/ 543 h 1270"/>
                  <a:gd name="T34" fmla="*/ 522 w 1140"/>
                  <a:gd name="T35" fmla="*/ 908 h 1270"/>
                  <a:gd name="T36" fmla="*/ 522 w 1140"/>
                  <a:gd name="T37" fmla="*/ 1112 h 1270"/>
                  <a:gd name="T38" fmla="*/ 409 w 1140"/>
                  <a:gd name="T39" fmla="*/ 1058 h 1270"/>
                  <a:gd name="T40" fmla="*/ 374 w 1140"/>
                  <a:gd name="T41" fmla="*/ 781 h 1270"/>
                  <a:gd name="T42" fmla="*/ 295 w 1140"/>
                  <a:gd name="T43" fmla="*/ 718 h 1270"/>
                  <a:gd name="T44" fmla="*/ 192 w 1140"/>
                  <a:gd name="T45" fmla="*/ 737 h 1270"/>
                  <a:gd name="T46" fmla="*/ 89 w 1140"/>
                  <a:gd name="T47" fmla="*/ 733 h 1270"/>
                  <a:gd name="T48" fmla="*/ 163 w 1140"/>
                  <a:gd name="T49" fmla="*/ 679 h 1270"/>
                  <a:gd name="T50" fmla="*/ 187 w 1140"/>
                  <a:gd name="T51" fmla="*/ 664 h 1270"/>
                  <a:gd name="T52" fmla="*/ 178 w 1140"/>
                  <a:gd name="T53" fmla="*/ 645 h 1270"/>
                  <a:gd name="T54" fmla="*/ 89 w 1140"/>
                  <a:gd name="T55" fmla="*/ 577 h 1270"/>
                  <a:gd name="T56" fmla="*/ 182 w 1140"/>
                  <a:gd name="T57" fmla="*/ 524 h 1270"/>
                  <a:gd name="T58" fmla="*/ 124 w 1140"/>
                  <a:gd name="T59" fmla="*/ 480 h 1270"/>
                  <a:gd name="T60" fmla="*/ 0 w 1140"/>
                  <a:gd name="T61" fmla="*/ 437 h 1270"/>
                  <a:gd name="T62" fmla="*/ 241 w 1140"/>
                  <a:gd name="T63" fmla="*/ 398 h 1270"/>
                  <a:gd name="T64" fmla="*/ 419 w 1140"/>
                  <a:gd name="T65" fmla="*/ 368 h 1270"/>
                  <a:gd name="T66" fmla="*/ 374 w 1140"/>
                  <a:gd name="T67" fmla="*/ 339 h 1270"/>
                  <a:gd name="T68" fmla="*/ 305 w 1140"/>
                  <a:gd name="T69" fmla="*/ 266 h 1270"/>
                  <a:gd name="T70" fmla="*/ 231 w 1140"/>
                  <a:gd name="T71" fmla="*/ 233 h 1270"/>
                  <a:gd name="T72" fmla="*/ 251 w 1140"/>
                  <a:gd name="T73" fmla="*/ 185 h 1270"/>
                  <a:gd name="T74" fmla="*/ 236 w 1140"/>
                  <a:gd name="T75" fmla="*/ 145 h 1270"/>
                  <a:gd name="T76" fmla="*/ 364 w 1140"/>
                  <a:gd name="T77" fmla="*/ 68 h 1270"/>
                  <a:gd name="T78" fmla="*/ 423 w 1140"/>
                  <a:gd name="T79" fmla="*/ 776 h 1270"/>
                  <a:gd name="T80" fmla="*/ 477 w 1140"/>
                  <a:gd name="T81" fmla="*/ 728 h 1270"/>
                  <a:gd name="T82" fmla="*/ 423 w 1140"/>
                  <a:gd name="T83" fmla="*/ 602 h 1270"/>
                  <a:gd name="T84" fmla="*/ 492 w 1140"/>
                  <a:gd name="T85" fmla="*/ 529 h 1270"/>
                  <a:gd name="T86" fmla="*/ 438 w 1140"/>
                  <a:gd name="T87" fmla="*/ 592 h 1270"/>
                  <a:gd name="T88" fmla="*/ 555 w 1140"/>
                  <a:gd name="T89" fmla="*/ 543 h 1270"/>
                  <a:gd name="T90" fmla="*/ 615 w 1140"/>
                  <a:gd name="T91" fmla="*/ 529 h 1270"/>
                  <a:gd name="T92" fmla="*/ 580 w 1140"/>
                  <a:gd name="T93" fmla="*/ 655 h 1270"/>
                  <a:gd name="T94" fmla="*/ 650 w 1140"/>
                  <a:gd name="T95" fmla="*/ 529 h 1270"/>
                  <a:gd name="T96" fmla="*/ 555 w 1140"/>
                  <a:gd name="T97" fmla="*/ 612 h 1270"/>
                  <a:gd name="T98" fmla="*/ 555 w 1140"/>
                  <a:gd name="T99" fmla="*/ 359 h 1270"/>
                  <a:gd name="T100" fmla="*/ 600 w 1140"/>
                  <a:gd name="T101" fmla="*/ 388 h 1270"/>
                  <a:gd name="T102" fmla="*/ 669 w 1140"/>
                  <a:gd name="T103" fmla="*/ 422 h 1270"/>
                  <a:gd name="T104" fmla="*/ 659 w 1140"/>
                  <a:gd name="T105" fmla="*/ 388 h 1270"/>
                  <a:gd name="T106" fmla="*/ 674 w 1140"/>
                  <a:gd name="T107" fmla="*/ 378 h 1270"/>
                  <a:gd name="T108" fmla="*/ 610 w 1140"/>
                  <a:gd name="T109" fmla="*/ 330 h 1270"/>
                  <a:gd name="T110" fmla="*/ 452 w 1140"/>
                  <a:gd name="T111" fmla="*/ 131 h 1270"/>
                  <a:gd name="T112" fmla="*/ 369 w 1140"/>
                  <a:gd name="T113" fmla="*/ 185 h 1270"/>
                  <a:gd name="T114" fmla="*/ 462 w 1140"/>
                  <a:gd name="T115" fmla="*/ 160 h 1270"/>
                  <a:gd name="T116" fmla="*/ 458 w 1140"/>
                  <a:gd name="T117" fmla="*/ 126 h 1270"/>
                  <a:gd name="T118" fmla="*/ 458 w 1140"/>
                  <a:gd name="T119" fmla="*/ 417 h 1270"/>
                  <a:gd name="T120" fmla="*/ 483 w 1140"/>
                  <a:gd name="T121" fmla="*/ 368 h 1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40" h="1270">
                    <a:moveTo>
                      <a:pt x="432" y="66"/>
                    </a:moveTo>
                    <a:lnTo>
                      <a:pt x="426" y="66"/>
                    </a:lnTo>
                    <a:lnTo>
                      <a:pt x="421" y="66"/>
                    </a:lnTo>
                    <a:lnTo>
                      <a:pt x="410" y="66"/>
                    </a:lnTo>
                    <a:lnTo>
                      <a:pt x="404" y="66"/>
                    </a:lnTo>
                    <a:lnTo>
                      <a:pt x="399" y="60"/>
                    </a:lnTo>
                    <a:lnTo>
                      <a:pt x="393" y="60"/>
                    </a:lnTo>
                    <a:lnTo>
                      <a:pt x="388" y="55"/>
                    </a:lnTo>
                    <a:lnTo>
                      <a:pt x="388" y="49"/>
                    </a:lnTo>
                    <a:lnTo>
                      <a:pt x="399" y="49"/>
                    </a:lnTo>
                    <a:lnTo>
                      <a:pt x="410" y="49"/>
                    </a:lnTo>
                    <a:lnTo>
                      <a:pt x="421" y="44"/>
                    </a:lnTo>
                    <a:lnTo>
                      <a:pt x="432" y="38"/>
                    </a:lnTo>
                    <a:lnTo>
                      <a:pt x="443" y="38"/>
                    </a:lnTo>
                    <a:lnTo>
                      <a:pt x="454" y="33"/>
                    </a:lnTo>
                    <a:lnTo>
                      <a:pt x="460" y="27"/>
                    </a:lnTo>
                    <a:lnTo>
                      <a:pt x="471" y="22"/>
                    </a:lnTo>
                    <a:lnTo>
                      <a:pt x="482" y="16"/>
                    </a:lnTo>
                    <a:lnTo>
                      <a:pt x="487" y="11"/>
                    </a:lnTo>
                    <a:lnTo>
                      <a:pt x="498" y="5"/>
                    </a:lnTo>
                    <a:lnTo>
                      <a:pt x="509" y="5"/>
                    </a:lnTo>
                    <a:lnTo>
                      <a:pt x="520" y="0"/>
                    </a:lnTo>
                    <a:lnTo>
                      <a:pt x="537" y="0"/>
                    </a:lnTo>
                    <a:lnTo>
                      <a:pt x="548" y="5"/>
                    </a:lnTo>
                    <a:lnTo>
                      <a:pt x="559" y="5"/>
                    </a:lnTo>
                    <a:lnTo>
                      <a:pt x="576" y="5"/>
                    </a:lnTo>
                    <a:lnTo>
                      <a:pt x="592" y="5"/>
                    </a:lnTo>
                    <a:lnTo>
                      <a:pt x="609" y="5"/>
                    </a:lnTo>
                    <a:lnTo>
                      <a:pt x="625" y="5"/>
                    </a:lnTo>
                    <a:lnTo>
                      <a:pt x="642" y="5"/>
                    </a:lnTo>
                    <a:lnTo>
                      <a:pt x="659" y="5"/>
                    </a:lnTo>
                    <a:lnTo>
                      <a:pt x="675" y="5"/>
                    </a:lnTo>
                    <a:lnTo>
                      <a:pt x="686" y="11"/>
                    </a:lnTo>
                    <a:lnTo>
                      <a:pt x="681" y="16"/>
                    </a:lnTo>
                    <a:lnTo>
                      <a:pt x="675" y="22"/>
                    </a:lnTo>
                    <a:lnTo>
                      <a:pt x="670" y="22"/>
                    </a:lnTo>
                    <a:lnTo>
                      <a:pt x="664" y="27"/>
                    </a:lnTo>
                    <a:lnTo>
                      <a:pt x="659" y="27"/>
                    </a:lnTo>
                    <a:lnTo>
                      <a:pt x="653" y="33"/>
                    </a:lnTo>
                    <a:lnTo>
                      <a:pt x="653" y="38"/>
                    </a:lnTo>
                    <a:lnTo>
                      <a:pt x="653" y="44"/>
                    </a:lnTo>
                    <a:lnTo>
                      <a:pt x="659" y="44"/>
                    </a:lnTo>
                    <a:lnTo>
                      <a:pt x="664" y="49"/>
                    </a:lnTo>
                    <a:lnTo>
                      <a:pt x="675" y="49"/>
                    </a:lnTo>
                    <a:lnTo>
                      <a:pt x="686" y="55"/>
                    </a:lnTo>
                    <a:lnTo>
                      <a:pt x="692" y="55"/>
                    </a:lnTo>
                    <a:lnTo>
                      <a:pt x="703" y="60"/>
                    </a:lnTo>
                    <a:lnTo>
                      <a:pt x="708" y="66"/>
                    </a:lnTo>
                    <a:lnTo>
                      <a:pt x="708" y="77"/>
                    </a:lnTo>
                    <a:lnTo>
                      <a:pt x="725" y="82"/>
                    </a:lnTo>
                    <a:lnTo>
                      <a:pt x="747" y="82"/>
                    </a:lnTo>
                    <a:lnTo>
                      <a:pt x="769" y="82"/>
                    </a:lnTo>
                    <a:lnTo>
                      <a:pt x="791" y="88"/>
                    </a:lnTo>
                    <a:lnTo>
                      <a:pt x="814" y="88"/>
                    </a:lnTo>
                    <a:lnTo>
                      <a:pt x="836" y="88"/>
                    </a:lnTo>
                    <a:lnTo>
                      <a:pt x="858" y="88"/>
                    </a:lnTo>
                    <a:lnTo>
                      <a:pt x="874" y="88"/>
                    </a:lnTo>
                    <a:lnTo>
                      <a:pt x="874" y="94"/>
                    </a:lnTo>
                    <a:lnTo>
                      <a:pt x="869" y="99"/>
                    </a:lnTo>
                    <a:lnTo>
                      <a:pt x="858" y="99"/>
                    </a:lnTo>
                    <a:lnTo>
                      <a:pt x="847" y="105"/>
                    </a:lnTo>
                    <a:lnTo>
                      <a:pt x="836" y="110"/>
                    </a:lnTo>
                    <a:lnTo>
                      <a:pt x="825" y="110"/>
                    </a:lnTo>
                    <a:lnTo>
                      <a:pt x="814" y="110"/>
                    </a:lnTo>
                    <a:lnTo>
                      <a:pt x="802" y="110"/>
                    </a:lnTo>
                    <a:lnTo>
                      <a:pt x="802" y="116"/>
                    </a:lnTo>
                    <a:lnTo>
                      <a:pt x="797" y="116"/>
                    </a:lnTo>
                    <a:lnTo>
                      <a:pt x="797" y="121"/>
                    </a:lnTo>
                    <a:lnTo>
                      <a:pt x="797" y="127"/>
                    </a:lnTo>
                    <a:lnTo>
                      <a:pt x="797" y="132"/>
                    </a:lnTo>
                    <a:lnTo>
                      <a:pt x="802" y="127"/>
                    </a:lnTo>
                    <a:lnTo>
                      <a:pt x="808" y="127"/>
                    </a:lnTo>
                    <a:lnTo>
                      <a:pt x="814" y="127"/>
                    </a:lnTo>
                    <a:lnTo>
                      <a:pt x="819" y="127"/>
                    </a:lnTo>
                    <a:lnTo>
                      <a:pt x="825" y="127"/>
                    </a:lnTo>
                    <a:lnTo>
                      <a:pt x="830" y="132"/>
                    </a:lnTo>
                    <a:lnTo>
                      <a:pt x="847" y="143"/>
                    </a:lnTo>
                    <a:lnTo>
                      <a:pt x="858" y="149"/>
                    </a:lnTo>
                    <a:lnTo>
                      <a:pt x="863" y="154"/>
                    </a:lnTo>
                    <a:lnTo>
                      <a:pt x="880" y="160"/>
                    </a:lnTo>
                    <a:lnTo>
                      <a:pt x="891" y="165"/>
                    </a:lnTo>
                    <a:lnTo>
                      <a:pt x="913" y="171"/>
                    </a:lnTo>
                    <a:lnTo>
                      <a:pt x="935" y="182"/>
                    </a:lnTo>
                    <a:lnTo>
                      <a:pt x="963" y="193"/>
                    </a:lnTo>
                    <a:lnTo>
                      <a:pt x="963" y="198"/>
                    </a:lnTo>
                    <a:lnTo>
                      <a:pt x="968" y="198"/>
                    </a:lnTo>
                    <a:lnTo>
                      <a:pt x="974" y="204"/>
                    </a:lnTo>
                    <a:lnTo>
                      <a:pt x="979" y="204"/>
                    </a:lnTo>
                    <a:lnTo>
                      <a:pt x="979" y="210"/>
                    </a:lnTo>
                    <a:lnTo>
                      <a:pt x="985" y="210"/>
                    </a:lnTo>
                    <a:lnTo>
                      <a:pt x="985" y="215"/>
                    </a:lnTo>
                    <a:lnTo>
                      <a:pt x="985" y="221"/>
                    </a:lnTo>
                    <a:lnTo>
                      <a:pt x="979" y="215"/>
                    </a:lnTo>
                    <a:lnTo>
                      <a:pt x="968" y="215"/>
                    </a:lnTo>
                    <a:lnTo>
                      <a:pt x="957" y="215"/>
                    </a:lnTo>
                    <a:lnTo>
                      <a:pt x="946" y="215"/>
                    </a:lnTo>
                    <a:lnTo>
                      <a:pt x="935" y="221"/>
                    </a:lnTo>
                    <a:lnTo>
                      <a:pt x="924" y="226"/>
                    </a:lnTo>
                    <a:lnTo>
                      <a:pt x="919" y="232"/>
                    </a:lnTo>
                    <a:lnTo>
                      <a:pt x="919" y="243"/>
                    </a:lnTo>
                    <a:lnTo>
                      <a:pt x="924" y="243"/>
                    </a:lnTo>
                    <a:lnTo>
                      <a:pt x="930" y="243"/>
                    </a:lnTo>
                    <a:lnTo>
                      <a:pt x="941" y="243"/>
                    </a:lnTo>
                    <a:lnTo>
                      <a:pt x="946" y="243"/>
                    </a:lnTo>
                    <a:lnTo>
                      <a:pt x="952" y="248"/>
                    </a:lnTo>
                    <a:lnTo>
                      <a:pt x="957" y="248"/>
                    </a:lnTo>
                    <a:lnTo>
                      <a:pt x="963" y="248"/>
                    </a:lnTo>
                    <a:lnTo>
                      <a:pt x="974" y="254"/>
                    </a:lnTo>
                    <a:lnTo>
                      <a:pt x="985" y="265"/>
                    </a:lnTo>
                    <a:lnTo>
                      <a:pt x="1002" y="270"/>
                    </a:lnTo>
                    <a:lnTo>
                      <a:pt x="1024" y="281"/>
                    </a:lnTo>
                    <a:lnTo>
                      <a:pt x="1040" y="287"/>
                    </a:lnTo>
                    <a:lnTo>
                      <a:pt x="1057" y="298"/>
                    </a:lnTo>
                    <a:lnTo>
                      <a:pt x="1068" y="303"/>
                    </a:lnTo>
                    <a:lnTo>
                      <a:pt x="1073" y="314"/>
                    </a:lnTo>
                    <a:lnTo>
                      <a:pt x="1046" y="326"/>
                    </a:lnTo>
                    <a:lnTo>
                      <a:pt x="1024" y="331"/>
                    </a:lnTo>
                    <a:lnTo>
                      <a:pt x="996" y="337"/>
                    </a:lnTo>
                    <a:lnTo>
                      <a:pt x="974" y="337"/>
                    </a:lnTo>
                    <a:lnTo>
                      <a:pt x="946" y="342"/>
                    </a:lnTo>
                    <a:lnTo>
                      <a:pt x="924" y="348"/>
                    </a:lnTo>
                    <a:lnTo>
                      <a:pt x="902" y="353"/>
                    </a:lnTo>
                    <a:lnTo>
                      <a:pt x="880" y="364"/>
                    </a:lnTo>
                    <a:lnTo>
                      <a:pt x="885" y="370"/>
                    </a:lnTo>
                    <a:lnTo>
                      <a:pt x="896" y="375"/>
                    </a:lnTo>
                    <a:lnTo>
                      <a:pt x="908" y="381"/>
                    </a:lnTo>
                    <a:lnTo>
                      <a:pt x="919" y="386"/>
                    </a:lnTo>
                    <a:lnTo>
                      <a:pt x="935" y="392"/>
                    </a:lnTo>
                    <a:lnTo>
                      <a:pt x="957" y="397"/>
                    </a:lnTo>
                    <a:lnTo>
                      <a:pt x="974" y="408"/>
                    </a:lnTo>
                    <a:lnTo>
                      <a:pt x="991" y="414"/>
                    </a:lnTo>
                    <a:lnTo>
                      <a:pt x="1007" y="425"/>
                    </a:lnTo>
                    <a:lnTo>
                      <a:pt x="1018" y="430"/>
                    </a:lnTo>
                    <a:lnTo>
                      <a:pt x="1024" y="436"/>
                    </a:lnTo>
                    <a:lnTo>
                      <a:pt x="1029" y="442"/>
                    </a:lnTo>
                    <a:lnTo>
                      <a:pt x="1035" y="447"/>
                    </a:lnTo>
                    <a:lnTo>
                      <a:pt x="1040" y="453"/>
                    </a:lnTo>
                    <a:lnTo>
                      <a:pt x="1035" y="453"/>
                    </a:lnTo>
                    <a:lnTo>
                      <a:pt x="1029" y="458"/>
                    </a:lnTo>
                    <a:lnTo>
                      <a:pt x="1013" y="464"/>
                    </a:lnTo>
                    <a:lnTo>
                      <a:pt x="991" y="469"/>
                    </a:lnTo>
                    <a:lnTo>
                      <a:pt x="968" y="469"/>
                    </a:lnTo>
                    <a:lnTo>
                      <a:pt x="946" y="475"/>
                    </a:lnTo>
                    <a:lnTo>
                      <a:pt x="924" y="475"/>
                    </a:lnTo>
                    <a:lnTo>
                      <a:pt x="902" y="475"/>
                    </a:lnTo>
                    <a:lnTo>
                      <a:pt x="880" y="475"/>
                    </a:lnTo>
                    <a:lnTo>
                      <a:pt x="858" y="475"/>
                    </a:lnTo>
                    <a:lnTo>
                      <a:pt x="841" y="491"/>
                    </a:lnTo>
                    <a:lnTo>
                      <a:pt x="847" y="502"/>
                    </a:lnTo>
                    <a:lnTo>
                      <a:pt x="863" y="513"/>
                    </a:lnTo>
                    <a:lnTo>
                      <a:pt x="885" y="519"/>
                    </a:lnTo>
                    <a:lnTo>
                      <a:pt x="908" y="530"/>
                    </a:lnTo>
                    <a:lnTo>
                      <a:pt x="930" y="535"/>
                    </a:lnTo>
                    <a:lnTo>
                      <a:pt x="952" y="541"/>
                    </a:lnTo>
                    <a:lnTo>
                      <a:pt x="968" y="546"/>
                    </a:lnTo>
                    <a:lnTo>
                      <a:pt x="985" y="546"/>
                    </a:lnTo>
                    <a:lnTo>
                      <a:pt x="1007" y="552"/>
                    </a:lnTo>
                    <a:lnTo>
                      <a:pt x="1024" y="552"/>
                    </a:lnTo>
                    <a:lnTo>
                      <a:pt x="1035" y="552"/>
                    </a:lnTo>
                    <a:lnTo>
                      <a:pt x="1051" y="552"/>
                    </a:lnTo>
                    <a:lnTo>
                      <a:pt x="1062" y="552"/>
                    </a:lnTo>
                    <a:lnTo>
                      <a:pt x="1079" y="552"/>
                    </a:lnTo>
                    <a:lnTo>
                      <a:pt x="1096" y="552"/>
                    </a:lnTo>
                    <a:lnTo>
                      <a:pt x="1118" y="552"/>
                    </a:lnTo>
                    <a:lnTo>
                      <a:pt x="1123" y="558"/>
                    </a:lnTo>
                    <a:lnTo>
                      <a:pt x="1129" y="563"/>
                    </a:lnTo>
                    <a:lnTo>
                      <a:pt x="1134" y="569"/>
                    </a:lnTo>
                    <a:lnTo>
                      <a:pt x="1140" y="569"/>
                    </a:lnTo>
                    <a:lnTo>
                      <a:pt x="1140" y="574"/>
                    </a:lnTo>
                    <a:lnTo>
                      <a:pt x="1134" y="580"/>
                    </a:lnTo>
                    <a:lnTo>
                      <a:pt x="1123" y="585"/>
                    </a:lnTo>
                    <a:lnTo>
                      <a:pt x="1107" y="591"/>
                    </a:lnTo>
                    <a:lnTo>
                      <a:pt x="1073" y="591"/>
                    </a:lnTo>
                    <a:lnTo>
                      <a:pt x="1040" y="596"/>
                    </a:lnTo>
                    <a:lnTo>
                      <a:pt x="1013" y="602"/>
                    </a:lnTo>
                    <a:lnTo>
                      <a:pt x="979" y="607"/>
                    </a:lnTo>
                    <a:lnTo>
                      <a:pt x="946" y="613"/>
                    </a:lnTo>
                    <a:lnTo>
                      <a:pt x="908" y="613"/>
                    </a:lnTo>
                    <a:lnTo>
                      <a:pt x="863" y="607"/>
                    </a:lnTo>
                    <a:lnTo>
                      <a:pt x="814" y="596"/>
                    </a:lnTo>
                    <a:lnTo>
                      <a:pt x="780" y="618"/>
                    </a:lnTo>
                    <a:lnTo>
                      <a:pt x="753" y="646"/>
                    </a:lnTo>
                    <a:lnTo>
                      <a:pt x="731" y="674"/>
                    </a:lnTo>
                    <a:lnTo>
                      <a:pt x="708" y="707"/>
                    </a:lnTo>
                    <a:lnTo>
                      <a:pt x="686" y="734"/>
                    </a:lnTo>
                    <a:lnTo>
                      <a:pt x="664" y="767"/>
                    </a:lnTo>
                    <a:lnTo>
                      <a:pt x="642" y="801"/>
                    </a:lnTo>
                    <a:lnTo>
                      <a:pt x="620" y="828"/>
                    </a:lnTo>
                    <a:lnTo>
                      <a:pt x="614" y="850"/>
                    </a:lnTo>
                    <a:lnTo>
                      <a:pt x="609" y="895"/>
                    </a:lnTo>
                    <a:lnTo>
                      <a:pt x="598" y="961"/>
                    </a:lnTo>
                    <a:lnTo>
                      <a:pt x="587" y="1033"/>
                    </a:lnTo>
                    <a:lnTo>
                      <a:pt x="576" y="1104"/>
                    </a:lnTo>
                    <a:lnTo>
                      <a:pt x="565" y="1171"/>
                    </a:lnTo>
                    <a:lnTo>
                      <a:pt x="559" y="1215"/>
                    </a:lnTo>
                    <a:lnTo>
                      <a:pt x="559" y="1237"/>
                    </a:lnTo>
                    <a:lnTo>
                      <a:pt x="565" y="1243"/>
                    </a:lnTo>
                    <a:lnTo>
                      <a:pt x="565" y="1248"/>
                    </a:lnTo>
                    <a:lnTo>
                      <a:pt x="570" y="1254"/>
                    </a:lnTo>
                    <a:lnTo>
                      <a:pt x="576" y="1259"/>
                    </a:lnTo>
                    <a:lnTo>
                      <a:pt x="587" y="1265"/>
                    </a:lnTo>
                    <a:lnTo>
                      <a:pt x="592" y="1270"/>
                    </a:lnTo>
                    <a:lnTo>
                      <a:pt x="404" y="1270"/>
                    </a:lnTo>
                    <a:lnTo>
                      <a:pt x="415" y="1265"/>
                    </a:lnTo>
                    <a:lnTo>
                      <a:pt x="421" y="1259"/>
                    </a:lnTo>
                    <a:lnTo>
                      <a:pt x="426" y="1259"/>
                    </a:lnTo>
                    <a:lnTo>
                      <a:pt x="432" y="1254"/>
                    </a:lnTo>
                    <a:lnTo>
                      <a:pt x="443" y="1248"/>
                    </a:lnTo>
                    <a:lnTo>
                      <a:pt x="448" y="1243"/>
                    </a:lnTo>
                    <a:lnTo>
                      <a:pt x="454" y="1237"/>
                    </a:lnTo>
                    <a:lnTo>
                      <a:pt x="460" y="1204"/>
                    </a:lnTo>
                    <a:lnTo>
                      <a:pt x="471" y="1165"/>
                    </a:lnTo>
                    <a:lnTo>
                      <a:pt x="482" y="1127"/>
                    </a:lnTo>
                    <a:lnTo>
                      <a:pt x="493" y="1093"/>
                    </a:lnTo>
                    <a:lnTo>
                      <a:pt x="498" y="1055"/>
                    </a:lnTo>
                    <a:lnTo>
                      <a:pt x="509" y="1016"/>
                    </a:lnTo>
                    <a:lnTo>
                      <a:pt x="515" y="983"/>
                    </a:lnTo>
                    <a:lnTo>
                      <a:pt x="515" y="950"/>
                    </a:lnTo>
                    <a:lnTo>
                      <a:pt x="476" y="928"/>
                    </a:lnTo>
                    <a:lnTo>
                      <a:pt x="454" y="911"/>
                    </a:lnTo>
                    <a:lnTo>
                      <a:pt x="432" y="900"/>
                    </a:lnTo>
                    <a:lnTo>
                      <a:pt x="421" y="889"/>
                    </a:lnTo>
                    <a:lnTo>
                      <a:pt x="410" y="872"/>
                    </a:lnTo>
                    <a:lnTo>
                      <a:pt x="399" y="856"/>
                    </a:lnTo>
                    <a:lnTo>
                      <a:pt x="382" y="834"/>
                    </a:lnTo>
                    <a:lnTo>
                      <a:pt x="354" y="801"/>
                    </a:lnTo>
                    <a:lnTo>
                      <a:pt x="349" y="801"/>
                    </a:lnTo>
                    <a:lnTo>
                      <a:pt x="343" y="801"/>
                    </a:lnTo>
                    <a:lnTo>
                      <a:pt x="338" y="806"/>
                    </a:lnTo>
                    <a:lnTo>
                      <a:pt x="332" y="806"/>
                    </a:lnTo>
                    <a:lnTo>
                      <a:pt x="332" y="812"/>
                    </a:lnTo>
                    <a:lnTo>
                      <a:pt x="332" y="817"/>
                    </a:lnTo>
                    <a:lnTo>
                      <a:pt x="321" y="823"/>
                    </a:lnTo>
                    <a:lnTo>
                      <a:pt x="316" y="823"/>
                    </a:lnTo>
                    <a:lnTo>
                      <a:pt x="305" y="828"/>
                    </a:lnTo>
                    <a:lnTo>
                      <a:pt x="294" y="828"/>
                    </a:lnTo>
                    <a:lnTo>
                      <a:pt x="283" y="828"/>
                    </a:lnTo>
                    <a:lnTo>
                      <a:pt x="271" y="828"/>
                    </a:lnTo>
                    <a:lnTo>
                      <a:pt x="266" y="834"/>
                    </a:lnTo>
                    <a:lnTo>
                      <a:pt x="255" y="834"/>
                    </a:lnTo>
                    <a:lnTo>
                      <a:pt x="238" y="834"/>
                    </a:lnTo>
                    <a:lnTo>
                      <a:pt x="216" y="839"/>
                    </a:lnTo>
                    <a:lnTo>
                      <a:pt x="189" y="845"/>
                    </a:lnTo>
                    <a:lnTo>
                      <a:pt x="161" y="850"/>
                    </a:lnTo>
                    <a:lnTo>
                      <a:pt x="133" y="850"/>
                    </a:lnTo>
                    <a:lnTo>
                      <a:pt x="111" y="856"/>
                    </a:lnTo>
                    <a:lnTo>
                      <a:pt x="89" y="850"/>
                    </a:lnTo>
                    <a:lnTo>
                      <a:pt x="72" y="845"/>
                    </a:lnTo>
                    <a:lnTo>
                      <a:pt x="78" y="845"/>
                    </a:lnTo>
                    <a:lnTo>
                      <a:pt x="83" y="839"/>
                    </a:lnTo>
                    <a:lnTo>
                      <a:pt x="89" y="834"/>
                    </a:lnTo>
                    <a:lnTo>
                      <a:pt x="95" y="834"/>
                    </a:lnTo>
                    <a:lnTo>
                      <a:pt x="100" y="834"/>
                    </a:lnTo>
                    <a:lnTo>
                      <a:pt x="106" y="834"/>
                    </a:lnTo>
                    <a:lnTo>
                      <a:pt x="117" y="828"/>
                    </a:lnTo>
                    <a:lnTo>
                      <a:pt x="122" y="823"/>
                    </a:lnTo>
                    <a:lnTo>
                      <a:pt x="122" y="806"/>
                    </a:lnTo>
                    <a:lnTo>
                      <a:pt x="128" y="801"/>
                    </a:lnTo>
                    <a:lnTo>
                      <a:pt x="133" y="795"/>
                    </a:lnTo>
                    <a:lnTo>
                      <a:pt x="144" y="790"/>
                    </a:lnTo>
                    <a:lnTo>
                      <a:pt x="155" y="784"/>
                    </a:lnTo>
                    <a:lnTo>
                      <a:pt x="161" y="778"/>
                    </a:lnTo>
                    <a:lnTo>
                      <a:pt x="172" y="773"/>
                    </a:lnTo>
                    <a:lnTo>
                      <a:pt x="183" y="773"/>
                    </a:lnTo>
                    <a:lnTo>
                      <a:pt x="189" y="767"/>
                    </a:lnTo>
                    <a:lnTo>
                      <a:pt x="194" y="767"/>
                    </a:lnTo>
                    <a:lnTo>
                      <a:pt x="194" y="762"/>
                    </a:lnTo>
                    <a:lnTo>
                      <a:pt x="194" y="756"/>
                    </a:lnTo>
                    <a:lnTo>
                      <a:pt x="200" y="756"/>
                    </a:lnTo>
                    <a:lnTo>
                      <a:pt x="211" y="756"/>
                    </a:lnTo>
                    <a:lnTo>
                      <a:pt x="216" y="756"/>
                    </a:lnTo>
                    <a:lnTo>
                      <a:pt x="222" y="756"/>
                    </a:lnTo>
                    <a:lnTo>
                      <a:pt x="227" y="756"/>
                    </a:lnTo>
                    <a:lnTo>
                      <a:pt x="227" y="751"/>
                    </a:lnTo>
                    <a:lnTo>
                      <a:pt x="233" y="751"/>
                    </a:lnTo>
                    <a:lnTo>
                      <a:pt x="233" y="745"/>
                    </a:lnTo>
                    <a:lnTo>
                      <a:pt x="227" y="745"/>
                    </a:lnTo>
                    <a:lnTo>
                      <a:pt x="222" y="745"/>
                    </a:lnTo>
                    <a:lnTo>
                      <a:pt x="216" y="745"/>
                    </a:lnTo>
                    <a:lnTo>
                      <a:pt x="205" y="740"/>
                    </a:lnTo>
                    <a:lnTo>
                      <a:pt x="200" y="734"/>
                    </a:lnTo>
                    <a:lnTo>
                      <a:pt x="194" y="734"/>
                    </a:lnTo>
                    <a:lnTo>
                      <a:pt x="189" y="729"/>
                    </a:lnTo>
                    <a:lnTo>
                      <a:pt x="183" y="723"/>
                    </a:lnTo>
                    <a:lnTo>
                      <a:pt x="177" y="696"/>
                    </a:lnTo>
                    <a:lnTo>
                      <a:pt x="166" y="685"/>
                    </a:lnTo>
                    <a:lnTo>
                      <a:pt x="155" y="685"/>
                    </a:lnTo>
                    <a:lnTo>
                      <a:pt x="139" y="685"/>
                    </a:lnTo>
                    <a:lnTo>
                      <a:pt x="122" y="690"/>
                    </a:lnTo>
                    <a:lnTo>
                      <a:pt x="111" y="685"/>
                    </a:lnTo>
                    <a:lnTo>
                      <a:pt x="100" y="679"/>
                    </a:lnTo>
                    <a:lnTo>
                      <a:pt x="100" y="657"/>
                    </a:lnTo>
                    <a:lnTo>
                      <a:pt x="111" y="646"/>
                    </a:lnTo>
                    <a:lnTo>
                      <a:pt x="128" y="640"/>
                    </a:lnTo>
                    <a:lnTo>
                      <a:pt x="139" y="640"/>
                    </a:lnTo>
                    <a:lnTo>
                      <a:pt x="155" y="635"/>
                    </a:lnTo>
                    <a:lnTo>
                      <a:pt x="172" y="629"/>
                    </a:lnTo>
                    <a:lnTo>
                      <a:pt x="189" y="624"/>
                    </a:lnTo>
                    <a:lnTo>
                      <a:pt x="205" y="613"/>
                    </a:lnTo>
                    <a:lnTo>
                      <a:pt x="216" y="602"/>
                    </a:lnTo>
                    <a:lnTo>
                      <a:pt x="216" y="596"/>
                    </a:lnTo>
                    <a:lnTo>
                      <a:pt x="211" y="596"/>
                    </a:lnTo>
                    <a:lnTo>
                      <a:pt x="205" y="596"/>
                    </a:lnTo>
                    <a:lnTo>
                      <a:pt x="200" y="596"/>
                    </a:lnTo>
                    <a:lnTo>
                      <a:pt x="194" y="596"/>
                    </a:lnTo>
                    <a:lnTo>
                      <a:pt x="189" y="596"/>
                    </a:lnTo>
                    <a:lnTo>
                      <a:pt x="177" y="591"/>
                    </a:lnTo>
                    <a:lnTo>
                      <a:pt x="172" y="585"/>
                    </a:lnTo>
                    <a:lnTo>
                      <a:pt x="161" y="580"/>
                    </a:lnTo>
                    <a:lnTo>
                      <a:pt x="155" y="569"/>
                    </a:lnTo>
                    <a:lnTo>
                      <a:pt x="150" y="558"/>
                    </a:lnTo>
                    <a:lnTo>
                      <a:pt x="139" y="546"/>
                    </a:lnTo>
                    <a:lnTo>
                      <a:pt x="133" y="535"/>
                    </a:lnTo>
                    <a:lnTo>
                      <a:pt x="122" y="530"/>
                    </a:lnTo>
                    <a:lnTo>
                      <a:pt x="111" y="524"/>
                    </a:lnTo>
                    <a:lnTo>
                      <a:pt x="95" y="519"/>
                    </a:lnTo>
                    <a:lnTo>
                      <a:pt x="78" y="519"/>
                    </a:lnTo>
                    <a:lnTo>
                      <a:pt x="61" y="513"/>
                    </a:lnTo>
                    <a:lnTo>
                      <a:pt x="45" y="508"/>
                    </a:lnTo>
                    <a:lnTo>
                      <a:pt x="28" y="508"/>
                    </a:lnTo>
                    <a:lnTo>
                      <a:pt x="12" y="502"/>
                    </a:lnTo>
                    <a:lnTo>
                      <a:pt x="0" y="497"/>
                    </a:lnTo>
                    <a:lnTo>
                      <a:pt x="6" y="497"/>
                    </a:lnTo>
                    <a:lnTo>
                      <a:pt x="17" y="491"/>
                    </a:lnTo>
                    <a:lnTo>
                      <a:pt x="23" y="491"/>
                    </a:lnTo>
                    <a:lnTo>
                      <a:pt x="28" y="491"/>
                    </a:lnTo>
                    <a:lnTo>
                      <a:pt x="39" y="491"/>
                    </a:lnTo>
                    <a:lnTo>
                      <a:pt x="39" y="486"/>
                    </a:lnTo>
                    <a:lnTo>
                      <a:pt x="45" y="486"/>
                    </a:lnTo>
                    <a:lnTo>
                      <a:pt x="117" y="486"/>
                    </a:lnTo>
                    <a:lnTo>
                      <a:pt x="177" y="480"/>
                    </a:lnTo>
                    <a:lnTo>
                      <a:pt x="227" y="469"/>
                    </a:lnTo>
                    <a:lnTo>
                      <a:pt x="271" y="453"/>
                    </a:lnTo>
                    <a:lnTo>
                      <a:pt x="310" y="442"/>
                    </a:lnTo>
                    <a:lnTo>
                      <a:pt x="360" y="436"/>
                    </a:lnTo>
                    <a:lnTo>
                      <a:pt x="382" y="442"/>
                    </a:lnTo>
                    <a:lnTo>
                      <a:pt x="410" y="447"/>
                    </a:lnTo>
                    <a:lnTo>
                      <a:pt x="437" y="453"/>
                    </a:lnTo>
                    <a:lnTo>
                      <a:pt x="476" y="464"/>
                    </a:lnTo>
                    <a:lnTo>
                      <a:pt x="471" y="458"/>
                    </a:lnTo>
                    <a:lnTo>
                      <a:pt x="471" y="453"/>
                    </a:lnTo>
                    <a:lnTo>
                      <a:pt x="465" y="442"/>
                    </a:lnTo>
                    <a:lnTo>
                      <a:pt x="465" y="430"/>
                    </a:lnTo>
                    <a:lnTo>
                      <a:pt x="471" y="419"/>
                    </a:lnTo>
                    <a:lnTo>
                      <a:pt x="471" y="408"/>
                    </a:lnTo>
                    <a:lnTo>
                      <a:pt x="476" y="397"/>
                    </a:lnTo>
                    <a:lnTo>
                      <a:pt x="476" y="392"/>
                    </a:lnTo>
                    <a:lnTo>
                      <a:pt x="471" y="392"/>
                    </a:lnTo>
                    <a:lnTo>
                      <a:pt x="465" y="386"/>
                    </a:lnTo>
                    <a:lnTo>
                      <a:pt x="460" y="386"/>
                    </a:lnTo>
                    <a:lnTo>
                      <a:pt x="454" y="386"/>
                    </a:lnTo>
                    <a:lnTo>
                      <a:pt x="443" y="381"/>
                    </a:lnTo>
                    <a:lnTo>
                      <a:pt x="437" y="386"/>
                    </a:lnTo>
                    <a:lnTo>
                      <a:pt x="426" y="386"/>
                    </a:lnTo>
                    <a:lnTo>
                      <a:pt x="421" y="386"/>
                    </a:lnTo>
                    <a:lnTo>
                      <a:pt x="421" y="381"/>
                    </a:lnTo>
                    <a:lnTo>
                      <a:pt x="421" y="375"/>
                    </a:lnTo>
                    <a:lnTo>
                      <a:pt x="421" y="370"/>
                    </a:lnTo>
                    <a:lnTo>
                      <a:pt x="421" y="364"/>
                    </a:lnTo>
                    <a:lnTo>
                      <a:pt x="421" y="359"/>
                    </a:lnTo>
                    <a:lnTo>
                      <a:pt x="421" y="353"/>
                    </a:lnTo>
                    <a:lnTo>
                      <a:pt x="421" y="348"/>
                    </a:lnTo>
                    <a:lnTo>
                      <a:pt x="421" y="342"/>
                    </a:lnTo>
                    <a:lnTo>
                      <a:pt x="393" y="320"/>
                    </a:lnTo>
                    <a:lnTo>
                      <a:pt x="366" y="309"/>
                    </a:lnTo>
                    <a:lnTo>
                      <a:pt x="343" y="303"/>
                    </a:lnTo>
                    <a:lnTo>
                      <a:pt x="316" y="303"/>
                    </a:lnTo>
                    <a:lnTo>
                      <a:pt x="283" y="314"/>
                    </a:lnTo>
                    <a:lnTo>
                      <a:pt x="255" y="320"/>
                    </a:lnTo>
                    <a:lnTo>
                      <a:pt x="216" y="331"/>
                    </a:lnTo>
                    <a:lnTo>
                      <a:pt x="177" y="342"/>
                    </a:lnTo>
                    <a:lnTo>
                      <a:pt x="189" y="326"/>
                    </a:lnTo>
                    <a:lnTo>
                      <a:pt x="200" y="309"/>
                    </a:lnTo>
                    <a:lnTo>
                      <a:pt x="216" y="298"/>
                    </a:lnTo>
                    <a:lnTo>
                      <a:pt x="233" y="281"/>
                    </a:lnTo>
                    <a:lnTo>
                      <a:pt x="249" y="270"/>
                    </a:lnTo>
                    <a:lnTo>
                      <a:pt x="260" y="265"/>
                    </a:lnTo>
                    <a:lnTo>
                      <a:pt x="266" y="259"/>
                    </a:lnTo>
                    <a:lnTo>
                      <a:pt x="260" y="254"/>
                    </a:lnTo>
                    <a:lnTo>
                      <a:pt x="266" y="248"/>
                    </a:lnTo>
                    <a:lnTo>
                      <a:pt x="271" y="243"/>
                    </a:lnTo>
                    <a:lnTo>
                      <a:pt x="277" y="237"/>
                    </a:lnTo>
                    <a:lnTo>
                      <a:pt x="283" y="232"/>
                    </a:lnTo>
                    <a:lnTo>
                      <a:pt x="288" y="226"/>
                    </a:lnTo>
                    <a:lnTo>
                      <a:pt x="294" y="221"/>
                    </a:lnTo>
                    <a:lnTo>
                      <a:pt x="299" y="215"/>
                    </a:lnTo>
                    <a:lnTo>
                      <a:pt x="294" y="210"/>
                    </a:lnTo>
                    <a:lnTo>
                      <a:pt x="283" y="210"/>
                    </a:lnTo>
                    <a:lnTo>
                      <a:pt x="260" y="210"/>
                    </a:lnTo>
                    <a:lnTo>
                      <a:pt x="238" y="204"/>
                    </a:lnTo>
                    <a:lnTo>
                      <a:pt x="216" y="204"/>
                    </a:lnTo>
                    <a:lnTo>
                      <a:pt x="194" y="198"/>
                    </a:lnTo>
                    <a:lnTo>
                      <a:pt x="183" y="193"/>
                    </a:lnTo>
                    <a:lnTo>
                      <a:pt x="183" y="187"/>
                    </a:lnTo>
                    <a:lnTo>
                      <a:pt x="194" y="182"/>
                    </a:lnTo>
                    <a:lnTo>
                      <a:pt x="211" y="176"/>
                    </a:lnTo>
                    <a:lnTo>
                      <a:pt x="227" y="171"/>
                    </a:lnTo>
                    <a:lnTo>
                      <a:pt x="249" y="165"/>
                    </a:lnTo>
                    <a:lnTo>
                      <a:pt x="266" y="165"/>
                    </a:lnTo>
                    <a:lnTo>
                      <a:pt x="283" y="160"/>
                    </a:lnTo>
                    <a:lnTo>
                      <a:pt x="294" y="154"/>
                    </a:lnTo>
                    <a:lnTo>
                      <a:pt x="305" y="143"/>
                    </a:lnTo>
                    <a:lnTo>
                      <a:pt x="316" y="132"/>
                    </a:lnTo>
                    <a:lnTo>
                      <a:pt x="321" y="127"/>
                    </a:lnTo>
                    <a:lnTo>
                      <a:pt x="327" y="121"/>
                    </a:lnTo>
                    <a:lnTo>
                      <a:pt x="338" y="110"/>
                    </a:lnTo>
                    <a:lnTo>
                      <a:pt x="354" y="99"/>
                    </a:lnTo>
                    <a:lnTo>
                      <a:pt x="371" y="94"/>
                    </a:lnTo>
                    <a:lnTo>
                      <a:pt x="388" y="82"/>
                    </a:lnTo>
                    <a:lnTo>
                      <a:pt x="410" y="77"/>
                    </a:lnTo>
                    <a:lnTo>
                      <a:pt x="432" y="66"/>
                    </a:lnTo>
                    <a:close/>
                    <a:moveTo>
                      <a:pt x="371" y="790"/>
                    </a:moveTo>
                    <a:lnTo>
                      <a:pt x="382" y="801"/>
                    </a:lnTo>
                    <a:lnTo>
                      <a:pt x="393" y="812"/>
                    </a:lnTo>
                    <a:lnTo>
                      <a:pt x="404" y="828"/>
                    </a:lnTo>
                    <a:lnTo>
                      <a:pt x="415" y="839"/>
                    </a:lnTo>
                    <a:lnTo>
                      <a:pt x="432" y="856"/>
                    </a:lnTo>
                    <a:lnTo>
                      <a:pt x="443" y="867"/>
                    </a:lnTo>
                    <a:lnTo>
                      <a:pt x="454" y="878"/>
                    </a:lnTo>
                    <a:lnTo>
                      <a:pt x="471" y="883"/>
                    </a:lnTo>
                    <a:lnTo>
                      <a:pt x="476" y="883"/>
                    </a:lnTo>
                    <a:lnTo>
                      <a:pt x="482" y="889"/>
                    </a:lnTo>
                    <a:lnTo>
                      <a:pt x="487" y="889"/>
                    </a:lnTo>
                    <a:lnTo>
                      <a:pt x="498" y="895"/>
                    </a:lnTo>
                    <a:lnTo>
                      <a:pt x="504" y="895"/>
                    </a:lnTo>
                    <a:lnTo>
                      <a:pt x="515" y="900"/>
                    </a:lnTo>
                    <a:lnTo>
                      <a:pt x="520" y="900"/>
                    </a:lnTo>
                    <a:lnTo>
                      <a:pt x="526" y="900"/>
                    </a:lnTo>
                    <a:lnTo>
                      <a:pt x="531" y="889"/>
                    </a:lnTo>
                    <a:lnTo>
                      <a:pt x="531" y="867"/>
                    </a:lnTo>
                    <a:lnTo>
                      <a:pt x="537" y="850"/>
                    </a:lnTo>
                    <a:lnTo>
                      <a:pt x="537" y="828"/>
                    </a:lnTo>
                    <a:lnTo>
                      <a:pt x="537" y="806"/>
                    </a:lnTo>
                    <a:lnTo>
                      <a:pt x="537" y="790"/>
                    </a:lnTo>
                    <a:lnTo>
                      <a:pt x="537" y="778"/>
                    </a:lnTo>
                    <a:lnTo>
                      <a:pt x="537" y="767"/>
                    </a:lnTo>
                    <a:lnTo>
                      <a:pt x="531" y="745"/>
                    </a:lnTo>
                    <a:lnTo>
                      <a:pt x="520" y="729"/>
                    </a:lnTo>
                    <a:lnTo>
                      <a:pt x="515" y="718"/>
                    </a:lnTo>
                    <a:lnTo>
                      <a:pt x="504" y="707"/>
                    </a:lnTo>
                    <a:lnTo>
                      <a:pt x="498" y="701"/>
                    </a:lnTo>
                    <a:lnTo>
                      <a:pt x="487" y="690"/>
                    </a:lnTo>
                    <a:lnTo>
                      <a:pt x="476" y="685"/>
                    </a:lnTo>
                    <a:lnTo>
                      <a:pt x="465" y="679"/>
                    </a:lnTo>
                    <a:lnTo>
                      <a:pt x="454" y="712"/>
                    </a:lnTo>
                    <a:lnTo>
                      <a:pt x="448" y="729"/>
                    </a:lnTo>
                    <a:lnTo>
                      <a:pt x="437" y="740"/>
                    </a:lnTo>
                    <a:lnTo>
                      <a:pt x="432" y="745"/>
                    </a:lnTo>
                    <a:lnTo>
                      <a:pt x="421" y="751"/>
                    </a:lnTo>
                    <a:lnTo>
                      <a:pt x="410" y="756"/>
                    </a:lnTo>
                    <a:lnTo>
                      <a:pt x="393" y="767"/>
                    </a:lnTo>
                    <a:lnTo>
                      <a:pt x="371" y="790"/>
                    </a:lnTo>
                    <a:close/>
                    <a:moveTo>
                      <a:pt x="548" y="701"/>
                    </a:moveTo>
                    <a:lnTo>
                      <a:pt x="554" y="602"/>
                    </a:lnTo>
                    <a:lnTo>
                      <a:pt x="548" y="596"/>
                    </a:lnTo>
                    <a:lnTo>
                      <a:pt x="537" y="602"/>
                    </a:lnTo>
                    <a:lnTo>
                      <a:pt x="531" y="602"/>
                    </a:lnTo>
                    <a:lnTo>
                      <a:pt x="520" y="613"/>
                    </a:lnTo>
                    <a:lnTo>
                      <a:pt x="509" y="618"/>
                    </a:lnTo>
                    <a:lnTo>
                      <a:pt x="498" y="629"/>
                    </a:lnTo>
                    <a:lnTo>
                      <a:pt x="493" y="640"/>
                    </a:lnTo>
                    <a:lnTo>
                      <a:pt x="482" y="646"/>
                    </a:lnTo>
                    <a:lnTo>
                      <a:pt x="482" y="657"/>
                    </a:lnTo>
                    <a:lnTo>
                      <a:pt x="487" y="662"/>
                    </a:lnTo>
                    <a:lnTo>
                      <a:pt x="493" y="674"/>
                    </a:lnTo>
                    <a:lnTo>
                      <a:pt x="504" y="685"/>
                    </a:lnTo>
                    <a:lnTo>
                      <a:pt x="520" y="696"/>
                    </a:lnTo>
                    <a:lnTo>
                      <a:pt x="531" y="701"/>
                    </a:lnTo>
                    <a:lnTo>
                      <a:pt x="543" y="701"/>
                    </a:lnTo>
                    <a:lnTo>
                      <a:pt x="548" y="701"/>
                    </a:lnTo>
                    <a:close/>
                    <a:moveTo>
                      <a:pt x="625" y="558"/>
                    </a:moveTo>
                    <a:lnTo>
                      <a:pt x="625" y="569"/>
                    </a:lnTo>
                    <a:lnTo>
                      <a:pt x="625" y="580"/>
                    </a:lnTo>
                    <a:lnTo>
                      <a:pt x="625" y="591"/>
                    </a:lnTo>
                    <a:lnTo>
                      <a:pt x="625" y="607"/>
                    </a:lnTo>
                    <a:lnTo>
                      <a:pt x="625" y="618"/>
                    </a:lnTo>
                    <a:lnTo>
                      <a:pt x="625" y="629"/>
                    </a:lnTo>
                    <a:lnTo>
                      <a:pt x="625" y="646"/>
                    </a:lnTo>
                    <a:lnTo>
                      <a:pt x="625" y="657"/>
                    </a:lnTo>
                    <a:lnTo>
                      <a:pt x="631" y="646"/>
                    </a:lnTo>
                    <a:lnTo>
                      <a:pt x="637" y="635"/>
                    </a:lnTo>
                    <a:lnTo>
                      <a:pt x="648" y="629"/>
                    </a:lnTo>
                    <a:lnTo>
                      <a:pt x="659" y="618"/>
                    </a:lnTo>
                    <a:lnTo>
                      <a:pt x="664" y="613"/>
                    </a:lnTo>
                    <a:lnTo>
                      <a:pt x="675" y="607"/>
                    </a:lnTo>
                    <a:lnTo>
                      <a:pt x="686" y="602"/>
                    </a:lnTo>
                    <a:lnTo>
                      <a:pt x="692" y="602"/>
                    </a:lnTo>
                    <a:lnTo>
                      <a:pt x="697" y="596"/>
                    </a:lnTo>
                    <a:lnTo>
                      <a:pt x="697" y="591"/>
                    </a:lnTo>
                    <a:lnTo>
                      <a:pt x="692" y="585"/>
                    </a:lnTo>
                    <a:lnTo>
                      <a:pt x="681" y="574"/>
                    </a:lnTo>
                    <a:lnTo>
                      <a:pt x="664" y="569"/>
                    </a:lnTo>
                    <a:lnTo>
                      <a:pt x="648" y="563"/>
                    </a:lnTo>
                    <a:lnTo>
                      <a:pt x="637" y="558"/>
                    </a:lnTo>
                    <a:lnTo>
                      <a:pt x="625" y="558"/>
                    </a:lnTo>
                    <a:close/>
                    <a:moveTo>
                      <a:pt x="620" y="790"/>
                    </a:moveTo>
                    <a:lnTo>
                      <a:pt x="637" y="767"/>
                    </a:lnTo>
                    <a:lnTo>
                      <a:pt x="653" y="745"/>
                    </a:lnTo>
                    <a:lnTo>
                      <a:pt x="670" y="723"/>
                    </a:lnTo>
                    <a:lnTo>
                      <a:pt x="692" y="701"/>
                    </a:lnTo>
                    <a:lnTo>
                      <a:pt x="708" y="674"/>
                    </a:lnTo>
                    <a:lnTo>
                      <a:pt x="725" y="651"/>
                    </a:lnTo>
                    <a:lnTo>
                      <a:pt x="742" y="629"/>
                    </a:lnTo>
                    <a:lnTo>
                      <a:pt x="764" y="607"/>
                    </a:lnTo>
                    <a:lnTo>
                      <a:pt x="753" y="607"/>
                    </a:lnTo>
                    <a:lnTo>
                      <a:pt x="747" y="607"/>
                    </a:lnTo>
                    <a:lnTo>
                      <a:pt x="742" y="607"/>
                    </a:lnTo>
                    <a:lnTo>
                      <a:pt x="736" y="602"/>
                    </a:lnTo>
                    <a:lnTo>
                      <a:pt x="731" y="602"/>
                    </a:lnTo>
                    <a:lnTo>
                      <a:pt x="725" y="602"/>
                    </a:lnTo>
                    <a:lnTo>
                      <a:pt x="719" y="602"/>
                    </a:lnTo>
                    <a:lnTo>
                      <a:pt x="708" y="602"/>
                    </a:lnTo>
                    <a:lnTo>
                      <a:pt x="697" y="607"/>
                    </a:lnTo>
                    <a:lnTo>
                      <a:pt x="686" y="618"/>
                    </a:lnTo>
                    <a:lnTo>
                      <a:pt x="675" y="629"/>
                    </a:lnTo>
                    <a:lnTo>
                      <a:pt x="664" y="646"/>
                    </a:lnTo>
                    <a:lnTo>
                      <a:pt x="648" y="662"/>
                    </a:lnTo>
                    <a:lnTo>
                      <a:pt x="642" y="679"/>
                    </a:lnTo>
                    <a:lnTo>
                      <a:pt x="631" y="690"/>
                    </a:lnTo>
                    <a:lnTo>
                      <a:pt x="625" y="696"/>
                    </a:lnTo>
                    <a:lnTo>
                      <a:pt x="625" y="707"/>
                    </a:lnTo>
                    <a:lnTo>
                      <a:pt x="620" y="718"/>
                    </a:lnTo>
                    <a:lnTo>
                      <a:pt x="620" y="729"/>
                    </a:lnTo>
                    <a:lnTo>
                      <a:pt x="620" y="740"/>
                    </a:lnTo>
                    <a:lnTo>
                      <a:pt x="620" y="756"/>
                    </a:lnTo>
                    <a:lnTo>
                      <a:pt x="620" y="767"/>
                    </a:lnTo>
                    <a:lnTo>
                      <a:pt x="620" y="778"/>
                    </a:lnTo>
                    <a:lnTo>
                      <a:pt x="620" y="790"/>
                    </a:lnTo>
                    <a:close/>
                    <a:moveTo>
                      <a:pt x="625" y="386"/>
                    </a:moveTo>
                    <a:lnTo>
                      <a:pt x="625" y="397"/>
                    </a:lnTo>
                    <a:lnTo>
                      <a:pt x="625" y="408"/>
                    </a:lnTo>
                    <a:lnTo>
                      <a:pt x="625" y="414"/>
                    </a:lnTo>
                    <a:lnTo>
                      <a:pt x="625" y="425"/>
                    </a:lnTo>
                    <a:lnTo>
                      <a:pt x="625" y="436"/>
                    </a:lnTo>
                    <a:lnTo>
                      <a:pt x="625" y="442"/>
                    </a:lnTo>
                    <a:lnTo>
                      <a:pt x="625" y="453"/>
                    </a:lnTo>
                    <a:lnTo>
                      <a:pt x="625" y="464"/>
                    </a:lnTo>
                    <a:lnTo>
                      <a:pt x="648" y="464"/>
                    </a:lnTo>
                    <a:lnTo>
                      <a:pt x="653" y="458"/>
                    </a:lnTo>
                    <a:lnTo>
                      <a:pt x="664" y="447"/>
                    </a:lnTo>
                    <a:lnTo>
                      <a:pt x="670" y="447"/>
                    </a:lnTo>
                    <a:lnTo>
                      <a:pt x="675" y="442"/>
                    </a:lnTo>
                    <a:lnTo>
                      <a:pt x="686" y="442"/>
                    </a:lnTo>
                    <a:lnTo>
                      <a:pt x="692" y="447"/>
                    </a:lnTo>
                    <a:lnTo>
                      <a:pt x="697" y="447"/>
                    </a:lnTo>
                    <a:lnTo>
                      <a:pt x="708" y="453"/>
                    </a:lnTo>
                    <a:lnTo>
                      <a:pt x="708" y="464"/>
                    </a:lnTo>
                    <a:lnTo>
                      <a:pt x="714" y="469"/>
                    </a:lnTo>
                    <a:lnTo>
                      <a:pt x="719" y="475"/>
                    </a:lnTo>
                    <a:lnTo>
                      <a:pt x="731" y="475"/>
                    </a:lnTo>
                    <a:lnTo>
                      <a:pt x="736" y="480"/>
                    </a:lnTo>
                    <a:lnTo>
                      <a:pt x="747" y="480"/>
                    </a:lnTo>
                    <a:lnTo>
                      <a:pt x="753" y="480"/>
                    </a:lnTo>
                    <a:lnTo>
                      <a:pt x="758" y="480"/>
                    </a:lnTo>
                    <a:lnTo>
                      <a:pt x="753" y="480"/>
                    </a:lnTo>
                    <a:lnTo>
                      <a:pt x="753" y="475"/>
                    </a:lnTo>
                    <a:lnTo>
                      <a:pt x="747" y="475"/>
                    </a:lnTo>
                    <a:lnTo>
                      <a:pt x="747" y="469"/>
                    </a:lnTo>
                    <a:lnTo>
                      <a:pt x="742" y="469"/>
                    </a:lnTo>
                    <a:lnTo>
                      <a:pt x="742" y="464"/>
                    </a:lnTo>
                    <a:lnTo>
                      <a:pt x="742" y="442"/>
                    </a:lnTo>
                    <a:lnTo>
                      <a:pt x="747" y="442"/>
                    </a:lnTo>
                    <a:lnTo>
                      <a:pt x="753" y="442"/>
                    </a:lnTo>
                    <a:lnTo>
                      <a:pt x="758" y="442"/>
                    </a:lnTo>
                    <a:lnTo>
                      <a:pt x="764" y="442"/>
                    </a:lnTo>
                    <a:lnTo>
                      <a:pt x="769" y="436"/>
                    </a:lnTo>
                    <a:lnTo>
                      <a:pt x="775" y="436"/>
                    </a:lnTo>
                    <a:lnTo>
                      <a:pt x="769" y="436"/>
                    </a:lnTo>
                    <a:lnTo>
                      <a:pt x="764" y="436"/>
                    </a:lnTo>
                    <a:lnTo>
                      <a:pt x="758" y="430"/>
                    </a:lnTo>
                    <a:lnTo>
                      <a:pt x="753" y="430"/>
                    </a:lnTo>
                    <a:lnTo>
                      <a:pt x="747" y="430"/>
                    </a:lnTo>
                    <a:lnTo>
                      <a:pt x="742" y="430"/>
                    </a:lnTo>
                    <a:lnTo>
                      <a:pt x="736" y="425"/>
                    </a:lnTo>
                    <a:lnTo>
                      <a:pt x="731" y="419"/>
                    </a:lnTo>
                    <a:lnTo>
                      <a:pt x="719" y="414"/>
                    </a:lnTo>
                    <a:lnTo>
                      <a:pt x="714" y="403"/>
                    </a:lnTo>
                    <a:lnTo>
                      <a:pt x="708" y="397"/>
                    </a:lnTo>
                    <a:lnTo>
                      <a:pt x="703" y="386"/>
                    </a:lnTo>
                    <a:lnTo>
                      <a:pt x="692" y="381"/>
                    </a:lnTo>
                    <a:lnTo>
                      <a:pt x="686" y="375"/>
                    </a:lnTo>
                    <a:lnTo>
                      <a:pt x="681" y="370"/>
                    </a:lnTo>
                    <a:lnTo>
                      <a:pt x="675" y="381"/>
                    </a:lnTo>
                    <a:lnTo>
                      <a:pt x="675" y="386"/>
                    </a:lnTo>
                    <a:lnTo>
                      <a:pt x="670" y="392"/>
                    </a:lnTo>
                    <a:lnTo>
                      <a:pt x="664" y="392"/>
                    </a:lnTo>
                    <a:lnTo>
                      <a:pt x="659" y="392"/>
                    </a:lnTo>
                    <a:lnTo>
                      <a:pt x="648" y="392"/>
                    </a:lnTo>
                    <a:lnTo>
                      <a:pt x="637" y="386"/>
                    </a:lnTo>
                    <a:lnTo>
                      <a:pt x="625" y="386"/>
                    </a:lnTo>
                    <a:close/>
                    <a:moveTo>
                      <a:pt x="515" y="143"/>
                    </a:moveTo>
                    <a:lnTo>
                      <a:pt x="509" y="149"/>
                    </a:lnTo>
                    <a:lnTo>
                      <a:pt x="504" y="154"/>
                    </a:lnTo>
                    <a:lnTo>
                      <a:pt x="493" y="160"/>
                    </a:lnTo>
                    <a:lnTo>
                      <a:pt x="487" y="160"/>
                    </a:lnTo>
                    <a:lnTo>
                      <a:pt x="482" y="165"/>
                    </a:lnTo>
                    <a:lnTo>
                      <a:pt x="471" y="165"/>
                    </a:lnTo>
                    <a:lnTo>
                      <a:pt x="465" y="171"/>
                    </a:lnTo>
                    <a:lnTo>
                      <a:pt x="454" y="171"/>
                    </a:lnTo>
                    <a:lnTo>
                      <a:pt x="448" y="154"/>
                    </a:lnTo>
                    <a:lnTo>
                      <a:pt x="404" y="193"/>
                    </a:lnTo>
                    <a:lnTo>
                      <a:pt x="410" y="204"/>
                    </a:lnTo>
                    <a:lnTo>
                      <a:pt x="415" y="210"/>
                    </a:lnTo>
                    <a:lnTo>
                      <a:pt x="421" y="215"/>
                    </a:lnTo>
                    <a:lnTo>
                      <a:pt x="426" y="215"/>
                    </a:lnTo>
                    <a:lnTo>
                      <a:pt x="437" y="210"/>
                    </a:lnTo>
                    <a:lnTo>
                      <a:pt x="448" y="204"/>
                    </a:lnTo>
                    <a:lnTo>
                      <a:pt x="471" y="193"/>
                    </a:lnTo>
                    <a:lnTo>
                      <a:pt x="476" y="187"/>
                    </a:lnTo>
                    <a:lnTo>
                      <a:pt x="487" y="182"/>
                    </a:lnTo>
                    <a:lnTo>
                      <a:pt x="498" y="182"/>
                    </a:lnTo>
                    <a:lnTo>
                      <a:pt x="509" y="182"/>
                    </a:lnTo>
                    <a:lnTo>
                      <a:pt x="520" y="182"/>
                    </a:lnTo>
                    <a:lnTo>
                      <a:pt x="526" y="187"/>
                    </a:lnTo>
                    <a:lnTo>
                      <a:pt x="531" y="187"/>
                    </a:lnTo>
                    <a:lnTo>
                      <a:pt x="537" y="187"/>
                    </a:lnTo>
                    <a:lnTo>
                      <a:pt x="537" y="176"/>
                    </a:lnTo>
                    <a:lnTo>
                      <a:pt x="531" y="176"/>
                    </a:lnTo>
                    <a:lnTo>
                      <a:pt x="531" y="171"/>
                    </a:lnTo>
                    <a:lnTo>
                      <a:pt x="526" y="171"/>
                    </a:lnTo>
                    <a:lnTo>
                      <a:pt x="520" y="165"/>
                    </a:lnTo>
                    <a:lnTo>
                      <a:pt x="520" y="160"/>
                    </a:lnTo>
                    <a:lnTo>
                      <a:pt x="515" y="154"/>
                    </a:lnTo>
                    <a:lnTo>
                      <a:pt x="515" y="143"/>
                    </a:lnTo>
                    <a:close/>
                    <a:moveTo>
                      <a:pt x="504" y="397"/>
                    </a:moveTo>
                    <a:lnTo>
                      <a:pt x="493" y="403"/>
                    </a:lnTo>
                    <a:lnTo>
                      <a:pt x="487" y="414"/>
                    </a:lnTo>
                    <a:lnTo>
                      <a:pt x="487" y="425"/>
                    </a:lnTo>
                    <a:lnTo>
                      <a:pt x="487" y="436"/>
                    </a:lnTo>
                    <a:lnTo>
                      <a:pt x="493" y="447"/>
                    </a:lnTo>
                    <a:lnTo>
                      <a:pt x="493" y="453"/>
                    </a:lnTo>
                    <a:lnTo>
                      <a:pt x="498" y="464"/>
                    </a:lnTo>
                    <a:lnTo>
                      <a:pt x="504" y="469"/>
                    </a:lnTo>
                    <a:lnTo>
                      <a:pt x="509" y="469"/>
                    </a:lnTo>
                    <a:lnTo>
                      <a:pt x="515" y="475"/>
                    </a:lnTo>
                    <a:lnTo>
                      <a:pt x="520" y="475"/>
                    </a:lnTo>
                    <a:lnTo>
                      <a:pt x="526" y="480"/>
                    </a:lnTo>
                    <a:lnTo>
                      <a:pt x="531" y="486"/>
                    </a:lnTo>
                    <a:lnTo>
                      <a:pt x="537" y="491"/>
                    </a:lnTo>
                    <a:lnTo>
                      <a:pt x="543" y="491"/>
                    </a:lnTo>
                    <a:lnTo>
                      <a:pt x="548" y="497"/>
                    </a:lnTo>
                    <a:lnTo>
                      <a:pt x="559" y="497"/>
                    </a:lnTo>
                    <a:lnTo>
                      <a:pt x="559" y="430"/>
                    </a:lnTo>
                    <a:lnTo>
                      <a:pt x="554" y="425"/>
                    </a:lnTo>
                    <a:lnTo>
                      <a:pt x="548" y="425"/>
                    </a:lnTo>
                    <a:lnTo>
                      <a:pt x="543" y="419"/>
                    </a:lnTo>
                    <a:lnTo>
                      <a:pt x="537" y="414"/>
                    </a:lnTo>
                    <a:lnTo>
                      <a:pt x="526" y="408"/>
                    </a:lnTo>
                    <a:lnTo>
                      <a:pt x="520" y="403"/>
                    </a:lnTo>
                    <a:lnTo>
                      <a:pt x="509" y="403"/>
                    </a:lnTo>
                    <a:lnTo>
                      <a:pt x="504" y="397"/>
                    </a:lnTo>
                    <a:close/>
                  </a:path>
                </a:pathLst>
              </a:custGeom>
              <a:solidFill>
                <a:srgbClr val="339966"/>
              </a:solidFill>
              <a:ln w="9525">
                <a:solidFill>
                  <a:schemeClr val="tx1"/>
                </a:solidFill>
                <a:round/>
                <a:headEnd/>
                <a:tailEnd/>
              </a:ln>
            </p:spPr>
            <p:txBody>
              <a:bodyPr/>
              <a:lstStyle/>
              <a:p>
                <a:endParaRPr lang="en-GB"/>
              </a:p>
            </p:txBody>
          </p:sp>
          <p:sp>
            <p:nvSpPr>
              <p:cNvPr id="6181" name="Freeform 24"/>
              <p:cNvSpPr>
                <a:spLocks/>
              </p:cNvSpPr>
              <p:nvPr/>
            </p:nvSpPr>
            <p:spPr bwMode="auto">
              <a:xfrm>
                <a:off x="2952" y="2484"/>
                <a:ext cx="589" cy="302"/>
              </a:xfrm>
              <a:custGeom>
                <a:avLst/>
                <a:gdLst>
                  <a:gd name="T0" fmla="*/ 552 w 786"/>
                  <a:gd name="T1" fmla="*/ 184 h 580"/>
                  <a:gd name="T2" fmla="*/ 485 w 786"/>
                  <a:gd name="T3" fmla="*/ 184 h 580"/>
                  <a:gd name="T4" fmla="*/ 402 w 786"/>
                  <a:gd name="T5" fmla="*/ 230 h 580"/>
                  <a:gd name="T6" fmla="*/ 485 w 786"/>
                  <a:gd name="T7" fmla="*/ 233 h 580"/>
                  <a:gd name="T8" fmla="*/ 539 w 786"/>
                  <a:gd name="T9" fmla="*/ 247 h 580"/>
                  <a:gd name="T10" fmla="*/ 560 w 786"/>
                  <a:gd name="T11" fmla="*/ 270 h 580"/>
                  <a:gd name="T12" fmla="*/ 552 w 786"/>
                  <a:gd name="T13" fmla="*/ 302 h 580"/>
                  <a:gd name="T14" fmla="*/ 510 w 786"/>
                  <a:gd name="T15" fmla="*/ 291 h 580"/>
                  <a:gd name="T16" fmla="*/ 398 w 786"/>
                  <a:gd name="T17" fmla="*/ 279 h 580"/>
                  <a:gd name="T18" fmla="*/ 262 w 786"/>
                  <a:gd name="T19" fmla="*/ 285 h 580"/>
                  <a:gd name="T20" fmla="*/ 170 w 786"/>
                  <a:gd name="T21" fmla="*/ 285 h 580"/>
                  <a:gd name="T22" fmla="*/ 88 w 786"/>
                  <a:gd name="T23" fmla="*/ 287 h 580"/>
                  <a:gd name="T24" fmla="*/ 62 w 786"/>
                  <a:gd name="T25" fmla="*/ 273 h 580"/>
                  <a:gd name="T26" fmla="*/ 96 w 786"/>
                  <a:gd name="T27" fmla="*/ 250 h 580"/>
                  <a:gd name="T28" fmla="*/ 162 w 786"/>
                  <a:gd name="T29" fmla="*/ 236 h 580"/>
                  <a:gd name="T30" fmla="*/ 145 w 786"/>
                  <a:gd name="T31" fmla="*/ 219 h 580"/>
                  <a:gd name="T32" fmla="*/ 70 w 786"/>
                  <a:gd name="T33" fmla="*/ 207 h 580"/>
                  <a:gd name="T34" fmla="*/ 17 w 786"/>
                  <a:gd name="T35" fmla="*/ 213 h 580"/>
                  <a:gd name="T36" fmla="*/ 46 w 786"/>
                  <a:gd name="T37" fmla="*/ 187 h 580"/>
                  <a:gd name="T38" fmla="*/ 116 w 786"/>
                  <a:gd name="T39" fmla="*/ 178 h 580"/>
                  <a:gd name="T40" fmla="*/ 183 w 786"/>
                  <a:gd name="T41" fmla="*/ 193 h 580"/>
                  <a:gd name="T42" fmla="*/ 116 w 786"/>
                  <a:gd name="T43" fmla="*/ 153 h 580"/>
                  <a:gd name="T44" fmla="*/ 50 w 786"/>
                  <a:gd name="T45" fmla="*/ 144 h 580"/>
                  <a:gd name="T46" fmla="*/ 37 w 786"/>
                  <a:gd name="T47" fmla="*/ 129 h 580"/>
                  <a:gd name="T48" fmla="*/ 100 w 786"/>
                  <a:gd name="T49" fmla="*/ 112 h 580"/>
                  <a:gd name="T50" fmla="*/ 149 w 786"/>
                  <a:gd name="T51" fmla="*/ 118 h 580"/>
                  <a:gd name="T52" fmla="*/ 208 w 786"/>
                  <a:gd name="T53" fmla="*/ 155 h 580"/>
                  <a:gd name="T54" fmla="*/ 229 w 786"/>
                  <a:gd name="T55" fmla="*/ 175 h 580"/>
                  <a:gd name="T56" fmla="*/ 187 w 786"/>
                  <a:gd name="T57" fmla="*/ 100 h 580"/>
                  <a:gd name="T58" fmla="*/ 175 w 786"/>
                  <a:gd name="T59" fmla="*/ 46 h 580"/>
                  <a:gd name="T60" fmla="*/ 195 w 786"/>
                  <a:gd name="T61" fmla="*/ 14 h 580"/>
                  <a:gd name="T62" fmla="*/ 232 w 786"/>
                  <a:gd name="T63" fmla="*/ 66 h 580"/>
                  <a:gd name="T64" fmla="*/ 253 w 786"/>
                  <a:gd name="T65" fmla="*/ 132 h 580"/>
                  <a:gd name="T66" fmla="*/ 274 w 786"/>
                  <a:gd name="T67" fmla="*/ 141 h 580"/>
                  <a:gd name="T68" fmla="*/ 278 w 786"/>
                  <a:gd name="T69" fmla="*/ 66 h 580"/>
                  <a:gd name="T70" fmla="*/ 282 w 786"/>
                  <a:gd name="T71" fmla="*/ 11 h 580"/>
                  <a:gd name="T72" fmla="*/ 327 w 786"/>
                  <a:gd name="T73" fmla="*/ 20 h 580"/>
                  <a:gd name="T74" fmla="*/ 344 w 786"/>
                  <a:gd name="T75" fmla="*/ 63 h 580"/>
                  <a:gd name="T76" fmla="*/ 319 w 786"/>
                  <a:gd name="T77" fmla="*/ 135 h 580"/>
                  <a:gd name="T78" fmla="*/ 315 w 786"/>
                  <a:gd name="T79" fmla="*/ 172 h 580"/>
                  <a:gd name="T80" fmla="*/ 365 w 786"/>
                  <a:gd name="T81" fmla="*/ 129 h 580"/>
                  <a:gd name="T82" fmla="*/ 419 w 786"/>
                  <a:gd name="T83" fmla="*/ 66 h 580"/>
                  <a:gd name="T84" fmla="*/ 456 w 786"/>
                  <a:gd name="T85" fmla="*/ 46 h 580"/>
                  <a:gd name="T86" fmla="*/ 477 w 786"/>
                  <a:gd name="T87" fmla="*/ 63 h 580"/>
                  <a:gd name="T88" fmla="*/ 448 w 786"/>
                  <a:gd name="T89" fmla="*/ 104 h 580"/>
                  <a:gd name="T90" fmla="*/ 406 w 786"/>
                  <a:gd name="T91" fmla="*/ 147 h 580"/>
                  <a:gd name="T92" fmla="*/ 427 w 786"/>
                  <a:gd name="T93" fmla="*/ 161 h 580"/>
                  <a:gd name="T94" fmla="*/ 510 w 786"/>
                  <a:gd name="T95" fmla="*/ 149 h 580"/>
                  <a:gd name="T96" fmla="*/ 568 w 786"/>
                  <a:gd name="T97" fmla="*/ 167 h 5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86" h="580">
                    <a:moveTo>
                      <a:pt x="786" y="359"/>
                    </a:moveTo>
                    <a:lnTo>
                      <a:pt x="764" y="359"/>
                    </a:lnTo>
                    <a:lnTo>
                      <a:pt x="736" y="353"/>
                    </a:lnTo>
                    <a:lnTo>
                      <a:pt x="708" y="348"/>
                    </a:lnTo>
                    <a:lnTo>
                      <a:pt x="681" y="342"/>
                    </a:lnTo>
                    <a:lnTo>
                      <a:pt x="647" y="353"/>
                    </a:lnTo>
                    <a:lnTo>
                      <a:pt x="614" y="364"/>
                    </a:lnTo>
                    <a:lnTo>
                      <a:pt x="576" y="398"/>
                    </a:lnTo>
                    <a:lnTo>
                      <a:pt x="537" y="442"/>
                    </a:lnTo>
                    <a:lnTo>
                      <a:pt x="570" y="442"/>
                    </a:lnTo>
                    <a:lnTo>
                      <a:pt x="609" y="442"/>
                    </a:lnTo>
                    <a:lnTo>
                      <a:pt x="647" y="447"/>
                    </a:lnTo>
                    <a:lnTo>
                      <a:pt x="686" y="458"/>
                    </a:lnTo>
                    <a:lnTo>
                      <a:pt x="708" y="464"/>
                    </a:lnTo>
                    <a:lnTo>
                      <a:pt x="719" y="475"/>
                    </a:lnTo>
                    <a:lnTo>
                      <a:pt x="736" y="486"/>
                    </a:lnTo>
                    <a:lnTo>
                      <a:pt x="742" y="502"/>
                    </a:lnTo>
                    <a:lnTo>
                      <a:pt x="747" y="519"/>
                    </a:lnTo>
                    <a:lnTo>
                      <a:pt x="747" y="536"/>
                    </a:lnTo>
                    <a:lnTo>
                      <a:pt x="747" y="558"/>
                    </a:lnTo>
                    <a:lnTo>
                      <a:pt x="736" y="580"/>
                    </a:lnTo>
                    <a:lnTo>
                      <a:pt x="730" y="580"/>
                    </a:lnTo>
                    <a:lnTo>
                      <a:pt x="708" y="569"/>
                    </a:lnTo>
                    <a:lnTo>
                      <a:pt x="681" y="558"/>
                    </a:lnTo>
                    <a:lnTo>
                      <a:pt x="636" y="547"/>
                    </a:lnTo>
                    <a:lnTo>
                      <a:pt x="587" y="536"/>
                    </a:lnTo>
                    <a:lnTo>
                      <a:pt x="531" y="536"/>
                    </a:lnTo>
                    <a:lnTo>
                      <a:pt x="459" y="541"/>
                    </a:lnTo>
                    <a:lnTo>
                      <a:pt x="388" y="558"/>
                    </a:lnTo>
                    <a:lnTo>
                      <a:pt x="349" y="547"/>
                    </a:lnTo>
                    <a:lnTo>
                      <a:pt x="310" y="541"/>
                    </a:lnTo>
                    <a:lnTo>
                      <a:pt x="271" y="541"/>
                    </a:lnTo>
                    <a:lnTo>
                      <a:pt x="227" y="547"/>
                    </a:lnTo>
                    <a:lnTo>
                      <a:pt x="188" y="547"/>
                    </a:lnTo>
                    <a:lnTo>
                      <a:pt x="150" y="552"/>
                    </a:lnTo>
                    <a:lnTo>
                      <a:pt x="117" y="552"/>
                    </a:lnTo>
                    <a:lnTo>
                      <a:pt x="83" y="552"/>
                    </a:lnTo>
                    <a:lnTo>
                      <a:pt x="83" y="536"/>
                    </a:lnTo>
                    <a:lnTo>
                      <a:pt x="83" y="525"/>
                    </a:lnTo>
                    <a:lnTo>
                      <a:pt x="89" y="508"/>
                    </a:lnTo>
                    <a:lnTo>
                      <a:pt x="100" y="497"/>
                    </a:lnTo>
                    <a:lnTo>
                      <a:pt x="128" y="480"/>
                    </a:lnTo>
                    <a:lnTo>
                      <a:pt x="155" y="469"/>
                    </a:lnTo>
                    <a:lnTo>
                      <a:pt x="188" y="458"/>
                    </a:lnTo>
                    <a:lnTo>
                      <a:pt x="216" y="453"/>
                    </a:lnTo>
                    <a:lnTo>
                      <a:pt x="233" y="453"/>
                    </a:lnTo>
                    <a:lnTo>
                      <a:pt x="238" y="453"/>
                    </a:lnTo>
                    <a:lnTo>
                      <a:pt x="194" y="420"/>
                    </a:lnTo>
                    <a:lnTo>
                      <a:pt x="155" y="403"/>
                    </a:lnTo>
                    <a:lnTo>
                      <a:pt x="122" y="398"/>
                    </a:lnTo>
                    <a:lnTo>
                      <a:pt x="94" y="398"/>
                    </a:lnTo>
                    <a:lnTo>
                      <a:pt x="67" y="398"/>
                    </a:lnTo>
                    <a:lnTo>
                      <a:pt x="45" y="403"/>
                    </a:lnTo>
                    <a:lnTo>
                      <a:pt x="23" y="409"/>
                    </a:lnTo>
                    <a:lnTo>
                      <a:pt x="0" y="409"/>
                    </a:lnTo>
                    <a:lnTo>
                      <a:pt x="28" y="381"/>
                    </a:lnTo>
                    <a:lnTo>
                      <a:pt x="61" y="359"/>
                    </a:lnTo>
                    <a:lnTo>
                      <a:pt x="94" y="348"/>
                    </a:lnTo>
                    <a:lnTo>
                      <a:pt x="122" y="342"/>
                    </a:lnTo>
                    <a:lnTo>
                      <a:pt x="155" y="342"/>
                    </a:lnTo>
                    <a:lnTo>
                      <a:pt x="183" y="348"/>
                    </a:lnTo>
                    <a:lnTo>
                      <a:pt x="216" y="359"/>
                    </a:lnTo>
                    <a:lnTo>
                      <a:pt x="244" y="370"/>
                    </a:lnTo>
                    <a:lnTo>
                      <a:pt x="222" y="331"/>
                    </a:lnTo>
                    <a:lnTo>
                      <a:pt x="188" y="309"/>
                    </a:lnTo>
                    <a:lnTo>
                      <a:pt x="155" y="293"/>
                    </a:lnTo>
                    <a:lnTo>
                      <a:pt x="128" y="282"/>
                    </a:lnTo>
                    <a:lnTo>
                      <a:pt x="94" y="276"/>
                    </a:lnTo>
                    <a:lnTo>
                      <a:pt x="67" y="276"/>
                    </a:lnTo>
                    <a:lnTo>
                      <a:pt x="39" y="270"/>
                    </a:lnTo>
                    <a:lnTo>
                      <a:pt x="17" y="270"/>
                    </a:lnTo>
                    <a:lnTo>
                      <a:pt x="50" y="248"/>
                    </a:lnTo>
                    <a:lnTo>
                      <a:pt x="78" y="232"/>
                    </a:lnTo>
                    <a:lnTo>
                      <a:pt x="105" y="221"/>
                    </a:lnTo>
                    <a:lnTo>
                      <a:pt x="133" y="215"/>
                    </a:lnTo>
                    <a:lnTo>
                      <a:pt x="155" y="215"/>
                    </a:lnTo>
                    <a:lnTo>
                      <a:pt x="177" y="221"/>
                    </a:lnTo>
                    <a:lnTo>
                      <a:pt x="199" y="226"/>
                    </a:lnTo>
                    <a:lnTo>
                      <a:pt x="216" y="237"/>
                    </a:lnTo>
                    <a:lnTo>
                      <a:pt x="249" y="265"/>
                    </a:lnTo>
                    <a:lnTo>
                      <a:pt x="277" y="298"/>
                    </a:lnTo>
                    <a:lnTo>
                      <a:pt x="299" y="342"/>
                    </a:lnTo>
                    <a:lnTo>
                      <a:pt x="321" y="386"/>
                    </a:lnTo>
                    <a:lnTo>
                      <a:pt x="305" y="337"/>
                    </a:lnTo>
                    <a:lnTo>
                      <a:pt x="288" y="287"/>
                    </a:lnTo>
                    <a:lnTo>
                      <a:pt x="266" y="243"/>
                    </a:lnTo>
                    <a:lnTo>
                      <a:pt x="249" y="193"/>
                    </a:lnTo>
                    <a:lnTo>
                      <a:pt x="238" y="149"/>
                    </a:lnTo>
                    <a:lnTo>
                      <a:pt x="233" y="105"/>
                    </a:lnTo>
                    <a:lnTo>
                      <a:pt x="233" y="88"/>
                    </a:lnTo>
                    <a:lnTo>
                      <a:pt x="238" y="66"/>
                    </a:lnTo>
                    <a:lnTo>
                      <a:pt x="249" y="44"/>
                    </a:lnTo>
                    <a:lnTo>
                      <a:pt x="260" y="27"/>
                    </a:lnTo>
                    <a:lnTo>
                      <a:pt x="282" y="55"/>
                    </a:lnTo>
                    <a:lnTo>
                      <a:pt x="299" y="88"/>
                    </a:lnTo>
                    <a:lnTo>
                      <a:pt x="310" y="127"/>
                    </a:lnTo>
                    <a:lnTo>
                      <a:pt x="321" y="166"/>
                    </a:lnTo>
                    <a:lnTo>
                      <a:pt x="327" y="210"/>
                    </a:lnTo>
                    <a:lnTo>
                      <a:pt x="338" y="254"/>
                    </a:lnTo>
                    <a:lnTo>
                      <a:pt x="343" y="287"/>
                    </a:lnTo>
                    <a:lnTo>
                      <a:pt x="354" y="320"/>
                    </a:lnTo>
                    <a:lnTo>
                      <a:pt x="365" y="270"/>
                    </a:lnTo>
                    <a:lnTo>
                      <a:pt x="371" y="221"/>
                    </a:lnTo>
                    <a:lnTo>
                      <a:pt x="371" y="171"/>
                    </a:lnTo>
                    <a:lnTo>
                      <a:pt x="371" y="127"/>
                    </a:lnTo>
                    <a:lnTo>
                      <a:pt x="365" y="88"/>
                    </a:lnTo>
                    <a:lnTo>
                      <a:pt x="371" y="50"/>
                    </a:lnTo>
                    <a:lnTo>
                      <a:pt x="376" y="22"/>
                    </a:lnTo>
                    <a:lnTo>
                      <a:pt x="393" y="0"/>
                    </a:lnTo>
                    <a:lnTo>
                      <a:pt x="421" y="16"/>
                    </a:lnTo>
                    <a:lnTo>
                      <a:pt x="437" y="38"/>
                    </a:lnTo>
                    <a:lnTo>
                      <a:pt x="448" y="61"/>
                    </a:lnTo>
                    <a:lnTo>
                      <a:pt x="454" y="77"/>
                    </a:lnTo>
                    <a:lnTo>
                      <a:pt x="459" y="121"/>
                    </a:lnTo>
                    <a:lnTo>
                      <a:pt x="448" y="166"/>
                    </a:lnTo>
                    <a:lnTo>
                      <a:pt x="437" y="210"/>
                    </a:lnTo>
                    <a:lnTo>
                      <a:pt x="426" y="259"/>
                    </a:lnTo>
                    <a:lnTo>
                      <a:pt x="421" y="282"/>
                    </a:lnTo>
                    <a:lnTo>
                      <a:pt x="421" y="304"/>
                    </a:lnTo>
                    <a:lnTo>
                      <a:pt x="421" y="331"/>
                    </a:lnTo>
                    <a:lnTo>
                      <a:pt x="426" y="353"/>
                    </a:lnTo>
                    <a:lnTo>
                      <a:pt x="459" y="298"/>
                    </a:lnTo>
                    <a:lnTo>
                      <a:pt x="487" y="248"/>
                    </a:lnTo>
                    <a:lnTo>
                      <a:pt x="509" y="199"/>
                    </a:lnTo>
                    <a:lnTo>
                      <a:pt x="537" y="160"/>
                    </a:lnTo>
                    <a:lnTo>
                      <a:pt x="559" y="127"/>
                    </a:lnTo>
                    <a:lnTo>
                      <a:pt x="581" y="99"/>
                    </a:lnTo>
                    <a:lnTo>
                      <a:pt x="598" y="94"/>
                    </a:lnTo>
                    <a:lnTo>
                      <a:pt x="609" y="88"/>
                    </a:lnTo>
                    <a:lnTo>
                      <a:pt x="625" y="88"/>
                    </a:lnTo>
                    <a:lnTo>
                      <a:pt x="647" y="88"/>
                    </a:lnTo>
                    <a:lnTo>
                      <a:pt x="636" y="121"/>
                    </a:lnTo>
                    <a:lnTo>
                      <a:pt x="625" y="154"/>
                    </a:lnTo>
                    <a:lnTo>
                      <a:pt x="614" y="177"/>
                    </a:lnTo>
                    <a:lnTo>
                      <a:pt x="598" y="199"/>
                    </a:lnTo>
                    <a:lnTo>
                      <a:pt x="581" y="221"/>
                    </a:lnTo>
                    <a:lnTo>
                      <a:pt x="565" y="248"/>
                    </a:lnTo>
                    <a:lnTo>
                      <a:pt x="542" y="282"/>
                    </a:lnTo>
                    <a:lnTo>
                      <a:pt x="526" y="331"/>
                    </a:lnTo>
                    <a:lnTo>
                      <a:pt x="542" y="320"/>
                    </a:lnTo>
                    <a:lnTo>
                      <a:pt x="570" y="309"/>
                    </a:lnTo>
                    <a:lnTo>
                      <a:pt x="603" y="298"/>
                    </a:lnTo>
                    <a:lnTo>
                      <a:pt x="642" y="287"/>
                    </a:lnTo>
                    <a:lnTo>
                      <a:pt x="681" y="287"/>
                    </a:lnTo>
                    <a:lnTo>
                      <a:pt x="725" y="298"/>
                    </a:lnTo>
                    <a:lnTo>
                      <a:pt x="742" y="309"/>
                    </a:lnTo>
                    <a:lnTo>
                      <a:pt x="758" y="320"/>
                    </a:lnTo>
                    <a:lnTo>
                      <a:pt x="775" y="337"/>
                    </a:lnTo>
                    <a:lnTo>
                      <a:pt x="786" y="359"/>
                    </a:lnTo>
                    <a:close/>
                  </a:path>
                </a:pathLst>
              </a:custGeom>
              <a:solidFill>
                <a:srgbClr val="339933"/>
              </a:solidFill>
              <a:ln w="9525">
                <a:solidFill>
                  <a:schemeClr val="tx1"/>
                </a:solidFill>
                <a:round/>
                <a:headEnd/>
                <a:tailEnd/>
              </a:ln>
            </p:spPr>
            <p:txBody>
              <a:bodyPr/>
              <a:lstStyle/>
              <a:p>
                <a:endParaRPr lang="en-GB"/>
              </a:p>
            </p:txBody>
          </p:sp>
        </p:grpSp>
        <p:sp>
          <p:nvSpPr>
            <p:cNvPr id="6167" name="Line 25"/>
            <p:cNvSpPr>
              <a:spLocks noChangeShapeType="1"/>
            </p:cNvSpPr>
            <p:nvPr/>
          </p:nvSpPr>
          <p:spPr bwMode="auto">
            <a:xfrm>
              <a:off x="3492" y="3084"/>
              <a:ext cx="0" cy="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27354" name="Group 26"/>
          <p:cNvGrpSpPr>
            <a:grpSpLocks/>
          </p:cNvGrpSpPr>
          <p:nvPr/>
        </p:nvGrpSpPr>
        <p:grpSpPr bwMode="auto">
          <a:xfrm>
            <a:off x="3643313" y="4908550"/>
            <a:ext cx="2546350" cy="963613"/>
            <a:chOff x="2485" y="3047"/>
            <a:chExt cx="1737" cy="607"/>
          </a:xfrm>
        </p:grpSpPr>
        <p:sp>
          <p:nvSpPr>
            <p:cNvPr id="6163" name="Freeform 27"/>
            <p:cNvSpPr>
              <a:spLocks/>
            </p:cNvSpPr>
            <p:nvPr/>
          </p:nvSpPr>
          <p:spPr bwMode="auto">
            <a:xfrm>
              <a:off x="2572" y="3118"/>
              <a:ext cx="678" cy="514"/>
            </a:xfrm>
            <a:custGeom>
              <a:avLst/>
              <a:gdLst>
                <a:gd name="T0" fmla="*/ 678 w 717"/>
                <a:gd name="T1" fmla="*/ 0 h 681"/>
                <a:gd name="T2" fmla="*/ 434 w 717"/>
                <a:gd name="T3" fmla="*/ 307 h 681"/>
                <a:gd name="T4" fmla="*/ 587 w 717"/>
                <a:gd name="T5" fmla="*/ 297 h 681"/>
                <a:gd name="T6" fmla="*/ 145 w 717"/>
                <a:gd name="T7" fmla="*/ 514 h 681"/>
                <a:gd name="T8" fmla="*/ 0 w 717"/>
                <a:gd name="T9" fmla="*/ 293 h 681"/>
                <a:gd name="T10" fmla="*/ 145 w 717"/>
                <a:gd name="T11" fmla="*/ 300 h 681"/>
                <a:gd name="T12" fmla="*/ 375 w 717"/>
                <a:gd name="T13" fmla="*/ 7 h 681"/>
                <a:gd name="T14" fmla="*/ 678 w 717"/>
                <a:gd name="T15" fmla="*/ 0 h 6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681">
                  <a:moveTo>
                    <a:pt x="717" y="0"/>
                  </a:moveTo>
                  <a:lnTo>
                    <a:pt x="459" y="407"/>
                  </a:lnTo>
                  <a:lnTo>
                    <a:pt x="621" y="393"/>
                  </a:lnTo>
                  <a:lnTo>
                    <a:pt x="153" y="681"/>
                  </a:lnTo>
                  <a:lnTo>
                    <a:pt x="0" y="388"/>
                  </a:lnTo>
                  <a:lnTo>
                    <a:pt x="153" y="398"/>
                  </a:lnTo>
                  <a:lnTo>
                    <a:pt x="397" y="9"/>
                  </a:lnTo>
                  <a:lnTo>
                    <a:pt x="717" y="0"/>
                  </a:lnTo>
                </a:path>
              </a:pathLst>
            </a:custGeom>
            <a:solidFill>
              <a:srgbClr val="000099"/>
            </a:solidFill>
            <a:ln w="0">
              <a:solidFill>
                <a:srgbClr val="333300"/>
              </a:solidFill>
              <a:prstDash val="solid"/>
              <a:round/>
              <a:headEnd/>
              <a:tailEnd/>
            </a:ln>
          </p:spPr>
          <p:txBody>
            <a:bodyPr/>
            <a:lstStyle/>
            <a:p>
              <a:endParaRPr lang="en-GB"/>
            </a:p>
          </p:txBody>
        </p:sp>
        <p:sp>
          <p:nvSpPr>
            <p:cNvPr id="6164" name="Freeform 28"/>
            <p:cNvSpPr>
              <a:spLocks/>
            </p:cNvSpPr>
            <p:nvPr/>
          </p:nvSpPr>
          <p:spPr bwMode="auto">
            <a:xfrm>
              <a:off x="2485" y="3047"/>
              <a:ext cx="612" cy="587"/>
            </a:xfrm>
            <a:custGeom>
              <a:avLst/>
              <a:gdLst>
                <a:gd name="T0" fmla="*/ 612 w 647"/>
                <a:gd name="T1" fmla="*/ 127 h 777"/>
                <a:gd name="T2" fmla="*/ 434 w 647"/>
                <a:gd name="T3" fmla="*/ 366 h 777"/>
                <a:gd name="T4" fmla="*/ 597 w 647"/>
                <a:gd name="T5" fmla="*/ 362 h 777"/>
                <a:gd name="T6" fmla="*/ 145 w 647"/>
                <a:gd name="T7" fmla="*/ 587 h 777"/>
                <a:gd name="T8" fmla="*/ 0 w 647"/>
                <a:gd name="T9" fmla="*/ 354 h 777"/>
                <a:gd name="T10" fmla="*/ 172 w 647"/>
                <a:gd name="T11" fmla="*/ 354 h 777"/>
                <a:gd name="T12" fmla="*/ 347 w 647"/>
                <a:gd name="T13" fmla="*/ 136 h 777"/>
                <a:gd name="T14" fmla="*/ 347 w 647"/>
                <a:gd name="T15" fmla="*/ 0 h 777"/>
                <a:gd name="T16" fmla="*/ 612 w 647"/>
                <a:gd name="T17" fmla="*/ 0 h 777"/>
                <a:gd name="T18" fmla="*/ 612 w 647"/>
                <a:gd name="T19" fmla="*/ 127 h 7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 h="777">
                  <a:moveTo>
                    <a:pt x="647" y="168"/>
                  </a:moveTo>
                  <a:lnTo>
                    <a:pt x="459" y="484"/>
                  </a:lnTo>
                  <a:lnTo>
                    <a:pt x="631" y="479"/>
                  </a:lnTo>
                  <a:lnTo>
                    <a:pt x="153" y="777"/>
                  </a:lnTo>
                  <a:lnTo>
                    <a:pt x="0" y="469"/>
                  </a:lnTo>
                  <a:lnTo>
                    <a:pt x="182" y="469"/>
                  </a:lnTo>
                  <a:lnTo>
                    <a:pt x="367" y="180"/>
                  </a:lnTo>
                  <a:lnTo>
                    <a:pt x="367" y="0"/>
                  </a:lnTo>
                  <a:lnTo>
                    <a:pt x="647" y="0"/>
                  </a:lnTo>
                  <a:lnTo>
                    <a:pt x="647" y="168"/>
                  </a:lnTo>
                  <a:close/>
                </a:path>
              </a:pathLst>
            </a:custGeom>
            <a:solidFill>
              <a:srgbClr val="0099FF"/>
            </a:solidFill>
            <a:ln w="6350" cmpd="sng">
              <a:solidFill>
                <a:schemeClr val="tx1"/>
              </a:solidFill>
              <a:prstDash val="solid"/>
              <a:round/>
              <a:headEnd/>
              <a:tailEnd/>
            </a:ln>
          </p:spPr>
          <p:txBody>
            <a:bodyPr/>
            <a:lstStyle/>
            <a:p>
              <a:endParaRPr lang="en-GB"/>
            </a:p>
          </p:txBody>
        </p:sp>
        <p:sp>
          <p:nvSpPr>
            <p:cNvPr id="6165" name="Rectangle 29"/>
            <p:cNvSpPr>
              <a:spLocks noChangeArrowheads="1"/>
            </p:cNvSpPr>
            <p:nvPr/>
          </p:nvSpPr>
          <p:spPr bwMode="auto">
            <a:xfrm>
              <a:off x="3291" y="3385"/>
              <a:ext cx="931" cy="269"/>
            </a:xfrm>
            <a:prstGeom prst="rect">
              <a:avLst/>
            </a:prstGeom>
            <a:noFill/>
            <a:ln>
              <a:noFill/>
            </a:ln>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a:solidFill>
                    <a:srgbClr val="000099"/>
                  </a:solidFill>
                  <a:latin typeface="Tahoma" pitchFamily="34" charset="0"/>
                </a:rPr>
                <a:t>interflow</a:t>
              </a:r>
              <a:endParaRPr lang="en-US" sz="2800">
                <a:latin typeface="Tahoma" pitchFamily="34" charset="0"/>
              </a:endParaRPr>
            </a:p>
          </p:txBody>
        </p:sp>
      </p:grpSp>
      <p:grpSp>
        <p:nvGrpSpPr>
          <p:cNvPr id="227358" name="Group 30"/>
          <p:cNvGrpSpPr>
            <a:grpSpLocks/>
          </p:cNvGrpSpPr>
          <p:nvPr/>
        </p:nvGrpSpPr>
        <p:grpSpPr bwMode="auto">
          <a:xfrm>
            <a:off x="849313" y="5229225"/>
            <a:ext cx="2058987" cy="647700"/>
            <a:chOff x="580" y="3249"/>
            <a:chExt cx="1405" cy="408"/>
          </a:xfrm>
        </p:grpSpPr>
        <p:sp>
          <p:nvSpPr>
            <p:cNvPr id="6159" name="Rectangle 31"/>
            <p:cNvSpPr>
              <a:spLocks noChangeArrowheads="1"/>
            </p:cNvSpPr>
            <p:nvPr/>
          </p:nvSpPr>
          <p:spPr bwMode="auto">
            <a:xfrm>
              <a:off x="580" y="3339"/>
              <a:ext cx="9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a:solidFill>
                    <a:srgbClr val="0000B4"/>
                  </a:solidFill>
                  <a:latin typeface="Tahoma" pitchFamily="34" charset="0"/>
                </a:rPr>
                <a:t>baseflow</a:t>
              </a:r>
              <a:endParaRPr lang="en-US" sz="2800">
                <a:latin typeface="Tahoma" pitchFamily="34" charset="0"/>
              </a:endParaRPr>
            </a:p>
          </p:txBody>
        </p:sp>
        <p:grpSp>
          <p:nvGrpSpPr>
            <p:cNvPr id="6160" name="Group 32"/>
            <p:cNvGrpSpPr>
              <a:grpSpLocks/>
            </p:cNvGrpSpPr>
            <p:nvPr/>
          </p:nvGrpSpPr>
          <p:grpSpPr bwMode="auto">
            <a:xfrm>
              <a:off x="1486" y="3249"/>
              <a:ext cx="499" cy="408"/>
              <a:chOff x="2688" y="3450"/>
              <a:chExt cx="589" cy="678"/>
            </a:xfrm>
          </p:grpSpPr>
          <p:sp>
            <p:nvSpPr>
              <p:cNvPr id="6161" name="Freeform 33"/>
              <p:cNvSpPr>
                <a:spLocks/>
              </p:cNvSpPr>
              <p:nvPr/>
            </p:nvSpPr>
            <p:spPr bwMode="auto">
              <a:xfrm>
                <a:off x="2725" y="3552"/>
                <a:ext cx="552" cy="569"/>
              </a:xfrm>
              <a:custGeom>
                <a:avLst/>
                <a:gdLst>
                  <a:gd name="T0" fmla="*/ 552 w 556"/>
                  <a:gd name="T1" fmla="*/ 0 h 526"/>
                  <a:gd name="T2" fmla="*/ 352 w 556"/>
                  <a:gd name="T3" fmla="*/ 339 h 526"/>
                  <a:gd name="T4" fmla="*/ 476 w 556"/>
                  <a:gd name="T5" fmla="*/ 326 h 526"/>
                  <a:gd name="T6" fmla="*/ 112 w 556"/>
                  <a:gd name="T7" fmla="*/ 569 h 526"/>
                  <a:gd name="T8" fmla="*/ 0 w 556"/>
                  <a:gd name="T9" fmla="*/ 326 h 526"/>
                  <a:gd name="T10" fmla="*/ 118 w 556"/>
                  <a:gd name="T11" fmla="*/ 332 h 526"/>
                  <a:gd name="T12" fmla="*/ 306 w 556"/>
                  <a:gd name="T13" fmla="*/ 6 h 526"/>
                  <a:gd name="T14" fmla="*/ 552 w 556"/>
                  <a:gd name="T15" fmla="*/ 0 h 5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6" h="526">
                    <a:moveTo>
                      <a:pt x="556" y="0"/>
                    </a:moveTo>
                    <a:lnTo>
                      <a:pt x="355" y="313"/>
                    </a:lnTo>
                    <a:lnTo>
                      <a:pt x="479" y="301"/>
                    </a:lnTo>
                    <a:lnTo>
                      <a:pt x="113" y="526"/>
                    </a:lnTo>
                    <a:lnTo>
                      <a:pt x="0" y="301"/>
                    </a:lnTo>
                    <a:lnTo>
                      <a:pt x="119" y="307"/>
                    </a:lnTo>
                    <a:lnTo>
                      <a:pt x="308" y="6"/>
                    </a:lnTo>
                    <a:lnTo>
                      <a:pt x="556" y="0"/>
                    </a:lnTo>
                  </a:path>
                </a:pathLst>
              </a:custGeom>
              <a:solidFill>
                <a:srgbClr val="000099"/>
              </a:solidFill>
              <a:ln w="0">
                <a:solidFill>
                  <a:srgbClr val="333300"/>
                </a:solidFill>
                <a:prstDash val="solid"/>
                <a:round/>
                <a:headEnd/>
                <a:tailEnd/>
              </a:ln>
            </p:spPr>
            <p:txBody>
              <a:bodyPr/>
              <a:lstStyle/>
              <a:p>
                <a:endParaRPr lang="en-GB"/>
              </a:p>
            </p:txBody>
          </p:sp>
          <p:sp>
            <p:nvSpPr>
              <p:cNvPr id="6162" name="Freeform 34"/>
              <p:cNvSpPr>
                <a:spLocks/>
              </p:cNvSpPr>
              <p:nvPr/>
            </p:nvSpPr>
            <p:spPr bwMode="auto">
              <a:xfrm>
                <a:off x="2688" y="3450"/>
                <a:ext cx="499" cy="678"/>
              </a:xfrm>
              <a:custGeom>
                <a:avLst/>
                <a:gdLst>
                  <a:gd name="T0" fmla="*/ 499 w 647"/>
                  <a:gd name="T1" fmla="*/ 147 h 777"/>
                  <a:gd name="T2" fmla="*/ 354 w 647"/>
                  <a:gd name="T3" fmla="*/ 422 h 777"/>
                  <a:gd name="T4" fmla="*/ 487 w 647"/>
                  <a:gd name="T5" fmla="*/ 418 h 777"/>
                  <a:gd name="T6" fmla="*/ 118 w 647"/>
                  <a:gd name="T7" fmla="*/ 678 h 777"/>
                  <a:gd name="T8" fmla="*/ 0 w 647"/>
                  <a:gd name="T9" fmla="*/ 409 h 777"/>
                  <a:gd name="T10" fmla="*/ 140 w 647"/>
                  <a:gd name="T11" fmla="*/ 409 h 777"/>
                  <a:gd name="T12" fmla="*/ 283 w 647"/>
                  <a:gd name="T13" fmla="*/ 157 h 777"/>
                  <a:gd name="T14" fmla="*/ 283 w 647"/>
                  <a:gd name="T15" fmla="*/ 0 h 777"/>
                  <a:gd name="T16" fmla="*/ 499 w 647"/>
                  <a:gd name="T17" fmla="*/ 0 h 777"/>
                  <a:gd name="T18" fmla="*/ 499 w 647"/>
                  <a:gd name="T19" fmla="*/ 147 h 7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 h="777">
                    <a:moveTo>
                      <a:pt x="647" y="168"/>
                    </a:moveTo>
                    <a:lnTo>
                      <a:pt x="459" y="484"/>
                    </a:lnTo>
                    <a:lnTo>
                      <a:pt x="631" y="479"/>
                    </a:lnTo>
                    <a:lnTo>
                      <a:pt x="153" y="777"/>
                    </a:lnTo>
                    <a:lnTo>
                      <a:pt x="0" y="469"/>
                    </a:lnTo>
                    <a:lnTo>
                      <a:pt x="182" y="469"/>
                    </a:lnTo>
                    <a:lnTo>
                      <a:pt x="367" y="180"/>
                    </a:lnTo>
                    <a:lnTo>
                      <a:pt x="367" y="0"/>
                    </a:lnTo>
                    <a:lnTo>
                      <a:pt x="647" y="0"/>
                    </a:lnTo>
                    <a:lnTo>
                      <a:pt x="647" y="168"/>
                    </a:lnTo>
                    <a:close/>
                  </a:path>
                </a:pathLst>
              </a:custGeom>
              <a:solidFill>
                <a:srgbClr val="000099"/>
              </a:solidFill>
              <a:ln w="6350" cmpd="sng">
                <a:solidFill>
                  <a:schemeClr val="tx1"/>
                </a:solidFill>
                <a:prstDash val="solid"/>
                <a:round/>
                <a:headEnd/>
                <a:tailEnd/>
              </a:ln>
            </p:spPr>
            <p:txBody>
              <a:bodyPr/>
              <a:lstStyle/>
              <a:p>
                <a:endParaRPr lang="en-GB"/>
              </a:p>
            </p:txBody>
          </p:sp>
        </p:grpSp>
      </p:grpSp>
      <p:grpSp>
        <p:nvGrpSpPr>
          <p:cNvPr id="227363" name="Group 35"/>
          <p:cNvGrpSpPr>
            <a:grpSpLocks/>
          </p:cNvGrpSpPr>
          <p:nvPr/>
        </p:nvGrpSpPr>
        <p:grpSpPr bwMode="auto">
          <a:xfrm>
            <a:off x="1371600" y="3744913"/>
            <a:ext cx="2008188" cy="933450"/>
            <a:chOff x="312" y="2388"/>
            <a:chExt cx="1370" cy="588"/>
          </a:xfrm>
        </p:grpSpPr>
        <p:grpSp>
          <p:nvGrpSpPr>
            <p:cNvPr id="6155" name="Group 36"/>
            <p:cNvGrpSpPr>
              <a:grpSpLocks/>
            </p:cNvGrpSpPr>
            <p:nvPr/>
          </p:nvGrpSpPr>
          <p:grpSpPr bwMode="auto">
            <a:xfrm>
              <a:off x="1404" y="2730"/>
              <a:ext cx="278" cy="246"/>
              <a:chOff x="2016" y="2976"/>
              <a:chExt cx="260" cy="307"/>
            </a:xfrm>
          </p:grpSpPr>
          <p:sp>
            <p:nvSpPr>
              <p:cNvPr id="6157" name="Freeform 37"/>
              <p:cNvSpPr>
                <a:spLocks/>
              </p:cNvSpPr>
              <p:nvPr/>
            </p:nvSpPr>
            <p:spPr bwMode="auto">
              <a:xfrm>
                <a:off x="2016" y="3024"/>
                <a:ext cx="260" cy="259"/>
              </a:xfrm>
              <a:custGeom>
                <a:avLst/>
                <a:gdLst>
                  <a:gd name="T0" fmla="*/ 260 w 291"/>
                  <a:gd name="T1" fmla="*/ 4 h 278"/>
                  <a:gd name="T2" fmla="*/ 158 w 291"/>
                  <a:gd name="T3" fmla="*/ 157 h 278"/>
                  <a:gd name="T4" fmla="*/ 219 w 291"/>
                  <a:gd name="T5" fmla="*/ 153 h 278"/>
                  <a:gd name="T6" fmla="*/ 46 w 291"/>
                  <a:gd name="T7" fmla="*/ 259 h 278"/>
                  <a:gd name="T8" fmla="*/ 0 w 291"/>
                  <a:gd name="T9" fmla="*/ 141 h 278"/>
                  <a:gd name="T10" fmla="*/ 53 w 291"/>
                  <a:gd name="T11" fmla="*/ 145 h 278"/>
                  <a:gd name="T12" fmla="*/ 147 w 291"/>
                  <a:gd name="T13" fmla="*/ 0 h 278"/>
                  <a:gd name="T14" fmla="*/ 260 w 291"/>
                  <a:gd name="T15" fmla="*/ 4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1" h="278">
                    <a:moveTo>
                      <a:pt x="291" y="4"/>
                    </a:moveTo>
                    <a:lnTo>
                      <a:pt x="177" y="168"/>
                    </a:lnTo>
                    <a:lnTo>
                      <a:pt x="245" y="164"/>
                    </a:lnTo>
                    <a:lnTo>
                      <a:pt x="51" y="278"/>
                    </a:lnTo>
                    <a:lnTo>
                      <a:pt x="0" y="151"/>
                    </a:lnTo>
                    <a:lnTo>
                      <a:pt x="59" y="156"/>
                    </a:lnTo>
                    <a:lnTo>
                      <a:pt x="164" y="0"/>
                    </a:lnTo>
                    <a:lnTo>
                      <a:pt x="291" y="4"/>
                    </a:lnTo>
                  </a:path>
                </a:pathLst>
              </a:custGeom>
              <a:solidFill>
                <a:srgbClr val="0066FF"/>
              </a:solidFill>
              <a:ln w="0">
                <a:solidFill>
                  <a:srgbClr val="333300"/>
                </a:solidFill>
                <a:prstDash val="solid"/>
                <a:round/>
                <a:headEnd/>
                <a:tailEnd/>
              </a:ln>
            </p:spPr>
            <p:txBody>
              <a:bodyPr/>
              <a:lstStyle/>
              <a:p>
                <a:endParaRPr lang="en-GB"/>
              </a:p>
            </p:txBody>
          </p:sp>
          <p:sp>
            <p:nvSpPr>
              <p:cNvPr id="6158" name="Freeform 38"/>
              <p:cNvSpPr>
                <a:spLocks/>
              </p:cNvSpPr>
              <p:nvPr/>
            </p:nvSpPr>
            <p:spPr bwMode="auto">
              <a:xfrm>
                <a:off x="2016" y="2976"/>
                <a:ext cx="256" cy="271"/>
              </a:xfrm>
              <a:custGeom>
                <a:avLst/>
                <a:gdLst>
                  <a:gd name="T0" fmla="*/ 256 w 287"/>
                  <a:gd name="T1" fmla="*/ 8 h 291"/>
                  <a:gd name="T2" fmla="*/ 158 w 287"/>
                  <a:gd name="T3" fmla="*/ 161 h 291"/>
                  <a:gd name="T4" fmla="*/ 219 w 287"/>
                  <a:gd name="T5" fmla="*/ 165 h 291"/>
                  <a:gd name="T6" fmla="*/ 45 w 287"/>
                  <a:gd name="T7" fmla="*/ 271 h 291"/>
                  <a:gd name="T8" fmla="*/ 0 w 287"/>
                  <a:gd name="T9" fmla="*/ 145 h 291"/>
                  <a:gd name="T10" fmla="*/ 64 w 287"/>
                  <a:gd name="T11" fmla="*/ 149 h 291"/>
                  <a:gd name="T12" fmla="*/ 151 w 287"/>
                  <a:gd name="T13" fmla="*/ 0 h 291"/>
                  <a:gd name="T14" fmla="*/ 256 w 287"/>
                  <a:gd name="T15" fmla="*/ 8 h 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7" h="291">
                    <a:moveTo>
                      <a:pt x="287" y="9"/>
                    </a:moveTo>
                    <a:lnTo>
                      <a:pt x="177" y="173"/>
                    </a:lnTo>
                    <a:lnTo>
                      <a:pt x="245" y="177"/>
                    </a:lnTo>
                    <a:lnTo>
                      <a:pt x="51" y="291"/>
                    </a:lnTo>
                    <a:lnTo>
                      <a:pt x="0" y="156"/>
                    </a:lnTo>
                    <a:lnTo>
                      <a:pt x="72" y="160"/>
                    </a:lnTo>
                    <a:lnTo>
                      <a:pt x="169" y="0"/>
                    </a:lnTo>
                    <a:lnTo>
                      <a:pt x="287" y="9"/>
                    </a:lnTo>
                  </a:path>
                </a:pathLst>
              </a:custGeom>
              <a:solidFill>
                <a:srgbClr val="0000B4"/>
              </a:solidFill>
              <a:ln w="0">
                <a:solidFill>
                  <a:srgbClr val="333300"/>
                </a:solidFill>
                <a:prstDash val="solid"/>
                <a:round/>
                <a:headEnd/>
                <a:tailEnd/>
              </a:ln>
            </p:spPr>
            <p:txBody>
              <a:bodyPr/>
              <a:lstStyle/>
              <a:p>
                <a:endParaRPr lang="en-GB"/>
              </a:p>
            </p:txBody>
          </p:sp>
        </p:grpSp>
        <p:sp>
          <p:nvSpPr>
            <p:cNvPr id="6156" name="Rectangle 39"/>
            <p:cNvSpPr>
              <a:spLocks noChangeArrowheads="1"/>
            </p:cNvSpPr>
            <p:nvPr/>
          </p:nvSpPr>
          <p:spPr bwMode="auto">
            <a:xfrm>
              <a:off x="312" y="2388"/>
              <a:ext cx="12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a:solidFill>
                    <a:srgbClr val="0000B4"/>
                  </a:solidFill>
                  <a:latin typeface="Tahoma" pitchFamily="34" charset="0"/>
                </a:rPr>
                <a:t>surface flow</a:t>
              </a:r>
            </a:p>
          </p:txBody>
        </p:sp>
      </p:grpSp>
      <p:grpSp>
        <p:nvGrpSpPr>
          <p:cNvPr id="227368" name="Group 40"/>
          <p:cNvGrpSpPr>
            <a:grpSpLocks/>
          </p:cNvGrpSpPr>
          <p:nvPr/>
        </p:nvGrpSpPr>
        <p:grpSpPr bwMode="auto">
          <a:xfrm>
            <a:off x="4976813" y="1339850"/>
            <a:ext cx="3505200" cy="1447800"/>
            <a:chOff x="3396" y="799"/>
            <a:chExt cx="2392" cy="912"/>
          </a:xfrm>
        </p:grpSpPr>
        <p:sp>
          <p:nvSpPr>
            <p:cNvPr id="6152" name="Freeform 41"/>
            <p:cNvSpPr>
              <a:spLocks/>
            </p:cNvSpPr>
            <p:nvPr/>
          </p:nvSpPr>
          <p:spPr bwMode="auto">
            <a:xfrm>
              <a:off x="3418" y="1080"/>
              <a:ext cx="554" cy="631"/>
            </a:xfrm>
            <a:custGeom>
              <a:avLst/>
              <a:gdLst>
                <a:gd name="T0" fmla="*/ 155 w 586"/>
                <a:gd name="T1" fmla="*/ 631 h 671"/>
                <a:gd name="T2" fmla="*/ 155 w 586"/>
                <a:gd name="T3" fmla="*/ 274 h 671"/>
                <a:gd name="T4" fmla="*/ 0 w 586"/>
                <a:gd name="T5" fmla="*/ 283 h 671"/>
                <a:gd name="T6" fmla="*/ 265 w 586"/>
                <a:gd name="T7" fmla="*/ 0 h 671"/>
                <a:gd name="T8" fmla="*/ 554 w 586"/>
                <a:gd name="T9" fmla="*/ 278 h 671"/>
                <a:gd name="T10" fmla="*/ 399 w 586"/>
                <a:gd name="T11" fmla="*/ 278 h 671"/>
                <a:gd name="T12" fmla="*/ 399 w 586"/>
                <a:gd name="T13" fmla="*/ 631 h 671"/>
                <a:gd name="T14" fmla="*/ 155 w 586"/>
                <a:gd name="T15" fmla="*/ 631 h 6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6" h="671">
                  <a:moveTo>
                    <a:pt x="164" y="671"/>
                  </a:moveTo>
                  <a:lnTo>
                    <a:pt x="164" y="291"/>
                  </a:lnTo>
                  <a:lnTo>
                    <a:pt x="0" y="301"/>
                  </a:lnTo>
                  <a:lnTo>
                    <a:pt x="280" y="0"/>
                  </a:lnTo>
                  <a:lnTo>
                    <a:pt x="586" y="296"/>
                  </a:lnTo>
                  <a:lnTo>
                    <a:pt x="422" y="296"/>
                  </a:lnTo>
                  <a:lnTo>
                    <a:pt x="422" y="671"/>
                  </a:lnTo>
                  <a:lnTo>
                    <a:pt x="164" y="671"/>
                  </a:lnTo>
                </a:path>
              </a:pathLst>
            </a:custGeom>
            <a:solidFill>
              <a:srgbClr val="0000B4"/>
            </a:solidFill>
            <a:ln w="0">
              <a:solidFill>
                <a:schemeClr val="tx1"/>
              </a:solidFill>
              <a:prstDash val="solid"/>
              <a:round/>
              <a:headEnd/>
              <a:tailEnd/>
            </a:ln>
          </p:spPr>
          <p:txBody>
            <a:bodyPr/>
            <a:lstStyle/>
            <a:p>
              <a:endParaRPr lang="en-GB"/>
            </a:p>
          </p:txBody>
        </p:sp>
        <p:sp>
          <p:nvSpPr>
            <p:cNvPr id="6153" name="Rectangle 42"/>
            <p:cNvSpPr>
              <a:spLocks noChangeArrowheads="1"/>
            </p:cNvSpPr>
            <p:nvPr/>
          </p:nvSpPr>
          <p:spPr bwMode="auto">
            <a:xfrm>
              <a:off x="3719" y="799"/>
              <a:ext cx="206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a:solidFill>
                    <a:srgbClr val="0000B4"/>
                  </a:solidFill>
                  <a:latin typeface="Tahoma" pitchFamily="34" charset="0"/>
                </a:rPr>
                <a:t>evapotranspiration</a:t>
              </a:r>
              <a:r>
                <a:rPr lang="en-US" sz="2800">
                  <a:solidFill>
                    <a:srgbClr val="FFFF00"/>
                  </a:solidFill>
                  <a:latin typeface="Tahoma" pitchFamily="34" charset="0"/>
                </a:rPr>
                <a:t> </a:t>
              </a:r>
              <a:endParaRPr lang="en-US" sz="2400">
                <a:latin typeface="Tahoma" pitchFamily="34" charset="0"/>
              </a:endParaRPr>
            </a:p>
          </p:txBody>
        </p:sp>
        <p:sp>
          <p:nvSpPr>
            <p:cNvPr id="6154" name="Freeform 43"/>
            <p:cNvSpPr>
              <a:spLocks/>
            </p:cNvSpPr>
            <p:nvPr/>
          </p:nvSpPr>
          <p:spPr bwMode="auto">
            <a:xfrm>
              <a:off x="3396" y="1039"/>
              <a:ext cx="545" cy="633"/>
            </a:xfrm>
            <a:custGeom>
              <a:avLst/>
              <a:gdLst>
                <a:gd name="T0" fmla="*/ 145 w 576"/>
                <a:gd name="T1" fmla="*/ 633 h 672"/>
                <a:gd name="T2" fmla="*/ 145 w 576"/>
                <a:gd name="T3" fmla="*/ 279 h 672"/>
                <a:gd name="T4" fmla="*/ 0 w 576"/>
                <a:gd name="T5" fmla="*/ 279 h 672"/>
                <a:gd name="T6" fmla="*/ 259 w 576"/>
                <a:gd name="T7" fmla="*/ 0 h 672"/>
                <a:gd name="T8" fmla="*/ 545 w 576"/>
                <a:gd name="T9" fmla="*/ 279 h 672"/>
                <a:gd name="T10" fmla="*/ 395 w 576"/>
                <a:gd name="T11" fmla="*/ 279 h 672"/>
                <a:gd name="T12" fmla="*/ 395 w 576"/>
                <a:gd name="T13" fmla="*/ 633 h 672"/>
                <a:gd name="T14" fmla="*/ 145 w 576"/>
                <a:gd name="T15" fmla="*/ 633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153" y="672"/>
                  </a:moveTo>
                  <a:lnTo>
                    <a:pt x="153" y="296"/>
                  </a:lnTo>
                  <a:lnTo>
                    <a:pt x="0" y="296"/>
                  </a:lnTo>
                  <a:lnTo>
                    <a:pt x="274" y="0"/>
                  </a:lnTo>
                  <a:lnTo>
                    <a:pt x="576" y="296"/>
                  </a:lnTo>
                  <a:lnTo>
                    <a:pt x="417" y="296"/>
                  </a:lnTo>
                  <a:lnTo>
                    <a:pt x="417" y="672"/>
                  </a:lnTo>
                  <a:lnTo>
                    <a:pt x="153" y="672"/>
                  </a:lnTo>
                  <a:close/>
                </a:path>
              </a:pathLst>
            </a:custGeom>
            <a:solidFill>
              <a:srgbClr val="00FFFF"/>
            </a:solidFill>
            <a:ln w="9525">
              <a:solidFill>
                <a:schemeClr val="tx1"/>
              </a:solidFill>
              <a:round/>
              <a:headEnd/>
              <a:tailEnd/>
            </a:ln>
          </p:spPr>
          <p:txBody>
            <a:bodyPr/>
            <a:lstStyle/>
            <a:p>
              <a:endParaRPr lang="en-GB"/>
            </a:p>
          </p:txBody>
        </p:sp>
      </p:grpSp>
      <p:sp>
        <p:nvSpPr>
          <p:cNvPr id="6151" name="Rectangle 44"/>
          <p:cNvSpPr>
            <a:spLocks noChangeArrowheads="1"/>
          </p:cNvSpPr>
          <p:nvPr/>
        </p:nvSpPr>
        <p:spPr bwMode="auto">
          <a:xfrm>
            <a:off x="457200" y="274638"/>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GB" sz="3600">
                <a:solidFill>
                  <a:srgbClr val="669900"/>
                </a:solidFill>
                <a:latin typeface="Tahoma" pitchFamily="34" charset="0"/>
              </a:rPr>
              <a:t>Natural catchment (greenfield)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wipe(up)">
                                      <p:cBhvr>
                                        <p:cTn id="7" dur="500"/>
                                        <p:tgtEl>
                                          <p:spTgt spid="227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7354"/>
                                        </p:tgtEl>
                                        <p:attrNameLst>
                                          <p:attrName>style.visibility</p:attrName>
                                        </p:attrNameLst>
                                      </p:cBhvr>
                                      <p:to>
                                        <p:strVal val="visible"/>
                                      </p:to>
                                    </p:set>
                                    <p:animEffect transition="in" filter="wipe(up)">
                                      <p:cBhvr>
                                        <p:cTn id="12" dur="500"/>
                                        <p:tgtEl>
                                          <p:spTgt spid="227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27368"/>
                                        </p:tgtEl>
                                        <p:attrNameLst>
                                          <p:attrName>style.visibility</p:attrName>
                                        </p:attrNameLst>
                                      </p:cBhvr>
                                      <p:to>
                                        <p:strVal val="visible"/>
                                      </p:to>
                                    </p:set>
                                    <p:animEffect transition="in" filter="wipe(up)">
                                      <p:cBhvr>
                                        <p:cTn id="17" dur="500"/>
                                        <p:tgtEl>
                                          <p:spTgt spid="2273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27358"/>
                                        </p:tgtEl>
                                        <p:attrNameLst>
                                          <p:attrName>style.visibility</p:attrName>
                                        </p:attrNameLst>
                                      </p:cBhvr>
                                      <p:to>
                                        <p:strVal val="visible"/>
                                      </p:to>
                                    </p:set>
                                    <p:animEffect transition="in" filter="wipe(up)">
                                      <p:cBhvr>
                                        <p:cTn id="22" dur="500"/>
                                        <p:tgtEl>
                                          <p:spTgt spid="2273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27363"/>
                                        </p:tgtEl>
                                        <p:attrNameLst>
                                          <p:attrName>style.visibility</p:attrName>
                                        </p:attrNameLst>
                                      </p:cBhvr>
                                      <p:to>
                                        <p:strVal val="visible"/>
                                      </p:to>
                                    </p:set>
                                    <p:animEffect transition="in" filter="wipe(up)">
                                      <p:cBhvr>
                                        <p:cTn id="27" dur="500"/>
                                        <p:tgtEl>
                                          <p:spTgt spid="227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379" name="Group 3"/>
          <p:cNvGrpSpPr>
            <a:grpSpLocks/>
          </p:cNvGrpSpPr>
          <p:nvPr/>
        </p:nvGrpSpPr>
        <p:grpSpPr bwMode="auto">
          <a:xfrm>
            <a:off x="984250" y="1341438"/>
            <a:ext cx="5422900" cy="4038600"/>
            <a:chOff x="1044" y="912"/>
            <a:chExt cx="3701" cy="2544"/>
          </a:xfrm>
        </p:grpSpPr>
        <p:sp>
          <p:nvSpPr>
            <p:cNvPr id="7191" name="Freeform 4"/>
            <p:cNvSpPr>
              <a:spLocks/>
            </p:cNvSpPr>
            <p:nvPr/>
          </p:nvSpPr>
          <p:spPr bwMode="auto">
            <a:xfrm>
              <a:off x="1044" y="2196"/>
              <a:ext cx="3696" cy="1260"/>
            </a:xfrm>
            <a:custGeom>
              <a:avLst/>
              <a:gdLst>
                <a:gd name="T0" fmla="*/ 0 w 3696"/>
                <a:gd name="T1" fmla="*/ 1260 h 1260"/>
                <a:gd name="T2" fmla="*/ 2448 w 3696"/>
                <a:gd name="T3" fmla="*/ 1260 h 1260"/>
                <a:gd name="T4" fmla="*/ 3696 w 3696"/>
                <a:gd name="T5" fmla="*/ 204 h 1260"/>
                <a:gd name="T6" fmla="*/ 3696 w 3696"/>
                <a:gd name="T7" fmla="*/ 0 h 1260"/>
                <a:gd name="T8" fmla="*/ 1304 w 3696"/>
                <a:gd name="T9" fmla="*/ 60 h 1260"/>
                <a:gd name="T10" fmla="*/ 0 w 3696"/>
                <a:gd name="T11" fmla="*/ 1068 h 1260"/>
                <a:gd name="T12" fmla="*/ 0 w 3696"/>
                <a:gd name="T13" fmla="*/ 1260 h 12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6" h="1260">
                  <a:moveTo>
                    <a:pt x="0" y="1260"/>
                  </a:moveTo>
                  <a:lnTo>
                    <a:pt x="2448" y="1260"/>
                  </a:lnTo>
                  <a:lnTo>
                    <a:pt x="3696" y="204"/>
                  </a:lnTo>
                  <a:lnTo>
                    <a:pt x="3696" y="0"/>
                  </a:lnTo>
                  <a:lnTo>
                    <a:pt x="1304" y="60"/>
                  </a:lnTo>
                  <a:lnTo>
                    <a:pt x="0" y="1068"/>
                  </a:lnTo>
                  <a:lnTo>
                    <a:pt x="0" y="1260"/>
                  </a:lnTo>
                  <a:close/>
                </a:path>
              </a:pathLst>
            </a:custGeom>
            <a:gradFill rotWithShape="0">
              <a:gsLst>
                <a:gs pos="0">
                  <a:srgbClr val="7D7D5D"/>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92" name="Freeform 5"/>
            <p:cNvSpPr>
              <a:spLocks/>
            </p:cNvSpPr>
            <p:nvPr/>
          </p:nvSpPr>
          <p:spPr bwMode="auto">
            <a:xfrm>
              <a:off x="1044" y="2028"/>
              <a:ext cx="3696" cy="1236"/>
            </a:xfrm>
            <a:custGeom>
              <a:avLst/>
              <a:gdLst>
                <a:gd name="T0" fmla="*/ 0 w 3696"/>
                <a:gd name="T1" fmla="*/ 1236 h 1236"/>
                <a:gd name="T2" fmla="*/ 2464 w 3696"/>
                <a:gd name="T3" fmla="*/ 1236 h 1236"/>
                <a:gd name="T4" fmla="*/ 3696 w 3696"/>
                <a:gd name="T5" fmla="*/ 180 h 1236"/>
                <a:gd name="T6" fmla="*/ 3696 w 3696"/>
                <a:gd name="T7" fmla="*/ 0 h 1236"/>
                <a:gd name="T8" fmla="*/ 3336 w 3696"/>
                <a:gd name="T9" fmla="*/ 54 h 1236"/>
                <a:gd name="T10" fmla="*/ 2592 w 3696"/>
                <a:gd name="T11" fmla="*/ 84 h 1236"/>
                <a:gd name="T12" fmla="*/ 1304 w 3696"/>
                <a:gd name="T13" fmla="*/ 36 h 1236"/>
                <a:gd name="T14" fmla="*/ 666 w 3696"/>
                <a:gd name="T15" fmla="*/ 600 h 1236"/>
                <a:gd name="T16" fmla="*/ 0 w 3696"/>
                <a:gd name="T17" fmla="*/ 1044 h 1236"/>
                <a:gd name="T18" fmla="*/ 0 w 3696"/>
                <a:gd name="T19" fmla="*/ 1236 h 1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96" h="1236">
                  <a:moveTo>
                    <a:pt x="0" y="1236"/>
                  </a:moveTo>
                  <a:lnTo>
                    <a:pt x="2464" y="1236"/>
                  </a:lnTo>
                  <a:lnTo>
                    <a:pt x="3696" y="180"/>
                  </a:lnTo>
                  <a:lnTo>
                    <a:pt x="3696" y="0"/>
                  </a:lnTo>
                  <a:lnTo>
                    <a:pt x="3336" y="54"/>
                  </a:lnTo>
                  <a:lnTo>
                    <a:pt x="2592" y="84"/>
                  </a:lnTo>
                  <a:lnTo>
                    <a:pt x="1304" y="36"/>
                  </a:lnTo>
                  <a:lnTo>
                    <a:pt x="666" y="600"/>
                  </a:lnTo>
                  <a:lnTo>
                    <a:pt x="0" y="1044"/>
                  </a:lnTo>
                  <a:lnTo>
                    <a:pt x="0" y="1236"/>
                  </a:lnTo>
                  <a:close/>
                </a:path>
              </a:pathLst>
            </a:custGeom>
            <a:gradFill rotWithShape="0">
              <a:gsLst>
                <a:gs pos="0">
                  <a:srgbClr val="996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93" name="Freeform 6"/>
            <p:cNvSpPr>
              <a:spLocks/>
            </p:cNvSpPr>
            <p:nvPr/>
          </p:nvSpPr>
          <p:spPr bwMode="auto">
            <a:xfrm>
              <a:off x="1044" y="2016"/>
              <a:ext cx="3690" cy="1068"/>
            </a:xfrm>
            <a:custGeom>
              <a:avLst/>
              <a:gdLst>
                <a:gd name="T0" fmla="*/ 1276 w 3690"/>
                <a:gd name="T1" fmla="*/ 32 h 1068"/>
                <a:gd name="T2" fmla="*/ 1082 w 3690"/>
                <a:gd name="T3" fmla="*/ 228 h 1068"/>
                <a:gd name="T4" fmla="*/ 821 w 3690"/>
                <a:gd name="T5" fmla="*/ 489 h 1068"/>
                <a:gd name="T6" fmla="*/ 612 w 3690"/>
                <a:gd name="T7" fmla="*/ 600 h 1068"/>
                <a:gd name="T8" fmla="*/ 312 w 3690"/>
                <a:gd name="T9" fmla="*/ 841 h 1068"/>
                <a:gd name="T10" fmla="*/ 0 w 3690"/>
                <a:gd name="T11" fmla="*/ 1068 h 1068"/>
                <a:gd name="T12" fmla="*/ 336 w 3690"/>
                <a:gd name="T13" fmla="*/ 1032 h 1068"/>
                <a:gd name="T14" fmla="*/ 821 w 3690"/>
                <a:gd name="T15" fmla="*/ 1036 h 1068"/>
                <a:gd name="T16" fmla="*/ 1395 w 3690"/>
                <a:gd name="T17" fmla="*/ 1023 h 1068"/>
                <a:gd name="T18" fmla="*/ 1903 w 3690"/>
                <a:gd name="T19" fmla="*/ 1023 h 1068"/>
                <a:gd name="T20" fmla="*/ 2412 w 3690"/>
                <a:gd name="T21" fmla="*/ 1036 h 1068"/>
                <a:gd name="T22" fmla="*/ 2764 w 3690"/>
                <a:gd name="T23" fmla="*/ 789 h 1068"/>
                <a:gd name="T24" fmla="*/ 2976 w 3690"/>
                <a:gd name="T25" fmla="*/ 624 h 1068"/>
                <a:gd name="T26" fmla="*/ 3216 w 3690"/>
                <a:gd name="T27" fmla="*/ 408 h 1068"/>
                <a:gd name="T28" fmla="*/ 3403 w 3690"/>
                <a:gd name="T29" fmla="*/ 228 h 1068"/>
                <a:gd name="T30" fmla="*/ 3690 w 3690"/>
                <a:gd name="T31" fmla="*/ 6 h 1068"/>
                <a:gd name="T32" fmla="*/ 2999 w 3690"/>
                <a:gd name="T33" fmla="*/ 32 h 1068"/>
                <a:gd name="T34" fmla="*/ 2604 w 3690"/>
                <a:gd name="T35" fmla="*/ 48 h 1068"/>
                <a:gd name="T36" fmla="*/ 1872 w 3690"/>
                <a:gd name="T37" fmla="*/ 0 h 1068"/>
                <a:gd name="T38" fmla="*/ 1276 w 3690"/>
                <a:gd name="T39" fmla="*/ 32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0" h="1068">
                  <a:moveTo>
                    <a:pt x="1276" y="32"/>
                  </a:moveTo>
                  <a:lnTo>
                    <a:pt x="1082" y="228"/>
                  </a:lnTo>
                  <a:lnTo>
                    <a:pt x="821" y="489"/>
                  </a:lnTo>
                  <a:lnTo>
                    <a:pt x="612" y="600"/>
                  </a:lnTo>
                  <a:lnTo>
                    <a:pt x="312" y="841"/>
                  </a:lnTo>
                  <a:lnTo>
                    <a:pt x="0" y="1068"/>
                  </a:lnTo>
                  <a:lnTo>
                    <a:pt x="336" y="1032"/>
                  </a:lnTo>
                  <a:lnTo>
                    <a:pt x="821" y="1036"/>
                  </a:lnTo>
                  <a:lnTo>
                    <a:pt x="1395" y="1023"/>
                  </a:lnTo>
                  <a:lnTo>
                    <a:pt x="1903" y="1023"/>
                  </a:lnTo>
                  <a:lnTo>
                    <a:pt x="2412" y="1036"/>
                  </a:lnTo>
                  <a:lnTo>
                    <a:pt x="2764" y="789"/>
                  </a:lnTo>
                  <a:lnTo>
                    <a:pt x="2976" y="624"/>
                  </a:lnTo>
                  <a:lnTo>
                    <a:pt x="3216" y="408"/>
                  </a:lnTo>
                  <a:lnTo>
                    <a:pt x="3403" y="228"/>
                  </a:lnTo>
                  <a:lnTo>
                    <a:pt x="3690" y="6"/>
                  </a:lnTo>
                  <a:lnTo>
                    <a:pt x="2999" y="32"/>
                  </a:lnTo>
                  <a:lnTo>
                    <a:pt x="2604" y="48"/>
                  </a:lnTo>
                  <a:lnTo>
                    <a:pt x="1872" y="0"/>
                  </a:lnTo>
                  <a:lnTo>
                    <a:pt x="1276" y="32"/>
                  </a:lnTo>
                  <a:close/>
                </a:path>
              </a:pathLst>
            </a:custGeom>
            <a:gradFill rotWithShape="0">
              <a:gsLst>
                <a:gs pos="0">
                  <a:srgbClr val="89CA03"/>
                </a:gs>
                <a:gs pos="100000">
                  <a:srgbClr val="3F5D01"/>
                </a:gs>
              </a:gsLst>
              <a:lin ang="5400000" scaled="1"/>
            </a:gradFill>
            <a:ln w="9525">
              <a:solidFill>
                <a:schemeClr val="tx1"/>
              </a:solidFill>
              <a:round/>
              <a:headEnd/>
              <a:tailEnd/>
            </a:ln>
          </p:spPr>
          <p:txBody>
            <a:bodyPr/>
            <a:lstStyle/>
            <a:p>
              <a:endParaRPr lang="en-GB"/>
            </a:p>
          </p:txBody>
        </p:sp>
        <p:sp>
          <p:nvSpPr>
            <p:cNvPr id="7194" name="Freeform 7"/>
            <p:cNvSpPr>
              <a:spLocks noEditPoints="1"/>
            </p:cNvSpPr>
            <p:nvPr/>
          </p:nvSpPr>
          <p:spPr bwMode="auto">
            <a:xfrm>
              <a:off x="3828" y="1224"/>
              <a:ext cx="917" cy="1020"/>
            </a:xfrm>
            <a:custGeom>
              <a:avLst/>
              <a:gdLst>
                <a:gd name="T0" fmla="*/ 330 w 1140"/>
                <a:gd name="T1" fmla="*/ 39 h 1270"/>
                <a:gd name="T2" fmla="*/ 418 w 1140"/>
                <a:gd name="T3" fmla="*/ 0 h 1270"/>
                <a:gd name="T4" fmla="*/ 552 w 1140"/>
                <a:gd name="T5" fmla="*/ 9 h 1270"/>
                <a:gd name="T6" fmla="*/ 543 w 1140"/>
                <a:gd name="T7" fmla="*/ 39 h 1270"/>
                <a:gd name="T8" fmla="*/ 672 w 1140"/>
                <a:gd name="T9" fmla="*/ 71 h 1270"/>
                <a:gd name="T10" fmla="*/ 645 w 1140"/>
                <a:gd name="T11" fmla="*/ 88 h 1270"/>
                <a:gd name="T12" fmla="*/ 655 w 1140"/>
                <a:gd name="T13" fmla="*/ 102 h 1270"/>
                <a:gd name="T14" fmla="*/ 752 w 1140"/>
                <a:gd name="T15" fmla="*/ 146 h 1270"/>
                <a:gd name="T16" fmla="*/ 779 w 1140"/>
                <a:gd name="T17" fmla="*/ 173 h 1270"/>
                <a:gd name="T18" fmla="*/ 761 w 1140"/>
                <a:gd name="T19" fmla="*/ 195 h 1270"/>
                <a:gd name="T20" fmla="*/ 863 w 1140"/>
                <a:gd name="T21" fmla="*/ 252 h 1270"/>
                <a:gd name="T22" fmla="*/ 730 w 1140"/>
                <a:gd name="T23" fmla="*/ 306 h 1270"/>
                <a:gd name="T24" fmla="*/ 837 w 1140"/>
                <a:gd name="T25" fmla="*/ 364 h 1270"/>
                <a:gd name="T26" fmla="*/ 676 w 1140"/>
                <a:gd name="T27" fmla="*/ 394 h 1270"/>
                <a:gd name="T28" fmla="*/ 833 w 1140"/>
                <a:gd name="T29" fmla="*/ 443 h 1270"/>
                <a:gd name="T30" fmla="*/ 912 w 1140"/>
                <a:gd name="T31" fmla="*/ 466 h 1270"/>
                <a:gd name="T32" fmla="*/ 627 w 1140"/>
                <a:gd name="T33" fmla="*/ 496 h 1270"/>
                <a:gd name="T34" fmla="*/ 472 w 1140"/>
                <a:gd name="T35" fmla="*/ 830 h 1270"/>
                <a:gd name="T36" fmla="*/ 472 w 1140"/>
                <a:gd name="T37" fmla="*/ 1016 h 1270"/>
                <a:gd name="T38" fmla="*/ 370 w 1140"/>
                <a:gd name="T39" fmla="*/ 967 h 1270"/>
                <a:gd name="T40" fmla="*/ 339 w 1140"/>
                <a:gd name="T41" fmla="*/ 714 h 1270"/>
                <a:gd name="T42" fmla="*/ 267 w 1140"/>
                <a:gd name="T43" fmla="*/ 656 h 1270"/>
                <a:gd name="T44" fmla="*/ 174 w 1140"/>
                <a:gd name="T45" fmla="*/ 674 h 1270"/>
                <a:gd name="T46" fmla="*/ 80 w 1140"/>
                <a:gd name="T47" fmla="*/ 670 h 1270"/>
                <a:gd name="T48" fmla="*/ 147 w 1140"/>
                <a:gd name="T49" fmla="*/ 621 h 1270"/>
                <a:gd name="T50" fmla="*/ 170 w 1140"/>
                <a:gd name="T51" fmla="*/ 607 h 1270"/>
                <a:gd name="T52" fmla="*/ 161 w 1140"/>
                <a:gd name="T53" fmla="*/ 590 h 1270"/>
                <a:gd name="T54" fmla="*/ 80 w 1140"/>
                <a:gd name="T55" fmla="*/ 528 h 1270"/>
                <a:gd name="T56" fmla="*/ 165 w 1140"/>
                <a:gd name="T57" fmla="*/ 479 h 1270"/>
                <a:gd name="T58" fmla="*/ 112 w 1140"/>
                <a:gd name="T59" fmla="*/ 439 h 1270"/>
                <a:gd name="T60" fmla="*/ 0 w 1140"/>
                <a:gd name="T61" fmla="*/ 399 h 1270"/>
                <a:gd name="T62" fmla="*/ 218 w 1140"/>
                <a:gd name="T63" fmla="*/ 364 h 1270"/>
                <a:gd name="T64" fmla="*/ 379 w 1140"/>
                <a:gd name="T65" fmla="*/ 337 h 1270"/>
                <a:gd name="T66" fmla="*/ 339 w 1140"/>
                <a:gd name="T67" fmla="*/ 310 h 1270"/>
                <a:gd name="T68" fmla="*/ 276 w 1140"/>
                <a:gd name="T69" fmla="*/ 243 h 1270"/>
                <a:gd name="T70" fmla="*/ 209 w 1140"/>
                <a:gd name="T71" fmla="*/ 213 h 1270"/>
                <a:gd name="T72" fmla="*/ 228 w 1140"/>
                <a:gd name="T73" fmla="*/ 169 h 1270"/>
                <a:gd name="T74" fmla="*/ 214 w 1140"/>
                <a:gd name="T75" fmla="*/ 133 h 1270"/>
                <a:gd name="T76" fmla="*/ 330 w 1140"/>
                <a:gd name="T77" fmla="*/ 62 h 1270"/>
                <a:gd name="T78" fmla="*/ 383 w 1140"/>
                <a:gd name="T79" fmla="*/ 709 h 1270"/>
                <a:gd name="T80" fmla="*/ 432 w 1140"/>
                <a:gd name="T81" fmla="*/ 665 h 1270"/>
                <a:gd name="T82" fmla="*/ 383 w 1140"/>
                <a:gd name="T83" fmla="*/ 550 h 1270"/>
                <a:gd name="T84" fmla="*/ 446 w 1140"/>
                <a:gd name="T85" fmla="*/ 483 h 1270"/>
                <a:gd name="T86" fmla="*/ 397 w 1140"/>
                <a:gd name="T87" fmla="*/ 541 h 1270"/>
                <a:gd name="T88" fmla="*/ 503 w 1140"/>
                <a:gd name="T89" fmla="*/ 496 h 1270"/>
                <a:gd name="T90" fmla="*/ 557 w 1140"/>
                <a:gd name="T91" fmla="*/ 483 h 1270"/>
                <a:gd name="T92" fmla="*/ 525 w 1140"/>
                <a:gd name="T93" fmla="*/ 598 h 1270"/>
                <a:gd name="T94" fmla="*/ 588 w 1140"/>
                <a:gd name="T95" fmla="*/ 483 h 1270"/>
                <a:gd name="T96" fmla="*/ 503 w 1140"/>
                <a:gd name="T97" fmla="*/ 559 h 1270"/>
                <a:gd name="T98" fmla="*/ 503 w 1140"/>
                <a:gd name="T99" fmla="*/ 328 h 1270"/>
                <a:gd name="T100" fmla="*/ 543 w 1140"/>
                <a:gd name="T101" fmla="*/ 355 h 1270"/>
                <a:gd name="T102" fmla="*/ 606 w 1140"/>
                <a:gd name="T103" fmla="*/ 386 h 1270"/>
                <a:gd name="T104" fmla="*/ 597 w 1140"/>
                <a:gd name="T105" fmla="*/ 355 h 1270"/>
                <a:gd name="T106" fmla="*/ 610 w 1140"/>
                <a:gd name="T107" fmla="*/ 345 h 1270"/>
                <a:gd name="T108" fmla="*/ 552 w 1140"/>
                <a:gd name="T109" fmla="*/ 301 h 1270"/>
                <a:gd name="T110" fmla="*/ 409 w 1140"/>
                <a:gd name="T111" fmla="*/ 120 h 1270"/>
                <a:gd name="T112" fmla="*/ 334 w 1140"/>
                <a:gd name="T113" fmla="*/ 169 h 1270"/>
                <a:gd name="T114" fmla="*/ 418 w 1140"/>
                <a:gd name="T115" fmla="*/ 146 h 1270"/>
                <a:gd name="T116" fmla="*/ 414 w 1140"/>
                <a:gd name="T117" fmla="*/ 115 h 1270"/>
                <a:gd name="T118" fmla="*/ 414 w 1140"/>
                <a:gd name="T119" fmla="*/ 381 h 1270"/>
                <a:gd name="T120" fmla="*/ 437 w 1140"/>
                <a:gd name="T121" fmla="*/ 337 h 1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40" h="1270">
                  <a:moveTo>
                    <a:pt x="432" y="66"/>
                  </a:moveTo>
                  <a:lnTo>
                    <a:pt x="426" y="66"/>
                  </a:lnTo>
                  <a:lnTo>
                    <a:pt x="421" y="66"/>
                  </a:lnTo>
                  <a:lnTo>
                    <a:pt x="410" y="66"/>
                  </a:lnTo>
                  <a:lnTo>
                    <a:pt x="404" y="66"/>
                  </a:lnTo>
                  <a:lnTo>
                    <a:pt x="399" y="60"/>
                  </a:lnTo>
                  <a:lnTo>
                    <a:pt x="393" y="60"/>
                  </a:lnTo>
                  <a:lnTo>
                    <a:pt x="388" y="55"/>
                  </a:lnTo>
                  <a:lnTo>
                    <a:pt x="388" y="49"/>
                  </a:lnTo>
                  <a:lnTo>
                    <a:pt x="399" y="49"/>
                  </a:lnTo>
                  <a:lnTo>
                    <a:pt x="410" y="49"/>
                  </a:lnTo>
                  <a:lnTo>
                    <a:pt x="421" y="44"/>
                  </a:lnTo>
                  <a:lnTo>
                    <a:pt x="432" y="38"/>
                  </a:lnTo>
                  <a:lnTo>
                    <a:pt x="443" y="38"/>
                  </a:lnTo>
                  <a:lnTo>
                    <a:pt x="454" y="33"/>
                  </a:lnTo>
                  <a:lnTo>
                    <a:pt x="460" y="27"/>
                  </a:lnTo>
                  <a:lnTo>
                    <a:pt x="471" y="22"/>
                  </a:lnTo>
                  <a:lnTo>
                    <a:pt x="482" y="16"/>
                  </a:lnTo>
                  <a:lnTo>
                    <a:pt x="487" y="11"/>
                  </a:lnTo>
                  <a:lnTo>
                    <a:pt x="498" y="5"/>
                  </a:lnTo>
                  <a:lnTo>
                    <a:pt x="509" y="5"/>
                  </a:lnTo>
                  <a:lnTo>
                    <a:pt x="520" y="0"/>
                  </a:lnTo>
                  <a:lnTo>
                    <a:pt x="537" y="0"/>
                  </a:lnTo>
                  <a:lnTo>
                    <a:pt x="548" y="5"/>
                  </a:lnTo>
                  <a:lnTo>
                    <a:pt x="559" y="5"/>
                  </a:lnTo>
                  <a:lnTo>
                    <a:pt x="576" y="5"/>
                  </a:lnTo>
                  <a:lnTo>
                    <a:pt x="592" y="5"/>
                  </a:lnTo>
                  <a:lnTo>
                    <a:pt x="609" y="5"/>
                  </a:lnTo>
                  <a:lnTo>
                    <a:pt x="625" y="5"/>
                  </a:lnTo>
                  <a:lnTo>
                    <a:pt x="642" y="5"/>
                  </a:lnTo>
                  <a:lnTo>
                    <a:pt x="659" y="5"/>
                  </a:lnTo>
                  <a:lnTo>
                    <a:pt x="675" y="5"/>
                  </a:lnTo>
                  <a:lnTo>
                    <a:pt x="686" y="11"/>
                  </a:lnTo>
                  <a:lnTo>
                    <a:pt x="681" y="16"/>
                  </a:lnTo>
                  <a:lnTo>
                    <a:pt x="675" y="22"/>
                  </a:lnTo>
                  <a:lnTo>
                    <a:pt x="670" y="22"/>
                  </a:lnTo>
                  <a:lnTo>
                    <a:pt x="664" y="27"/>
                  </a:lnTo>
                  <a:lnTo>
                    <a:pt x="659" y="27"/>
                  </a:lnTo>
                  <a:lnTo>
                    <a:pt x="653" y="33"/>
                  </a:lnTo>
                  <a:lnTo>
                    <a:pt x="653" y="38"/>
                  </a:lnTo>
                  <a:lnTo>
                    <a:pt x="653" y="44"/>
                  </a:lnTo>
                  <a:lnTo>
                    <a:pt x="659" y="44"/>
                  </a:lnTo>
                  <a:lnTo>
                    <a:pt x="664" y="49"/>
                  </a:lnTo>
                  <a:lnTo>
                    <a:pt x="675" y="49"/>
                  </a:lnTo>
                  <a:lnTo>
                    <a:pt x="686" y="55"/>
                  </a:lnTo>
                  <a:lnTo>
                    <a:pt x="692" y="55"/>
                  </a:lnTo>
                  <a:lnTo>
                    <a:pt x="703" y="60"/>
                  </a:lnTo>
                  <a:lnTo>
                    <a:pt x="708" y="66"/>
                  </a:lnTo>
                  <a:lnTo>
                    <a:pt x="708" y="77"/>
                  </a:lnTo>
                  <a:lnTo>
                    <a:pt x="725" y="82"/>
                  </a:lnTo>
                  <a:lnTo>
                    <a:pt x="747" y="82"/>
                  </a:lnTo>
                  <a:lnTo>
                    <a:pt x="769" y="82"/>
                  </a:lnTo>
                  <a:lnTo>
                    <a:pt x="791" y="88"/>
                  </a:lnTo>
                  <a:lnTo>
                    <a:pt x="814" y="88"/>
                  </a:lnTo>
                  <a:lnTo>
                    <a:pt x="836" y="88"/>
                  </a:lnTo>
                  <a:lnTo>
                    <a:pt x="858" y="88"/>
                  </a:lnTo>
                  <a:lnTo>
                    <a:pt x="874" y="88"/>
                  </a:lnTo>
                  <a:lnTo>
                    <a:pt x="874" y="94"/>
                  </a:lnTo>
                  <a:lnTo>
                    <a:pt x="869" y="99"/>
                  </a:lnTo>
                  <a:lnTo>
                    <a:pt x="858" y="99"/>
                  </a:lnTo>
                  <a:lnTo>
                    <a:pt x="847" y="105"/>
                  </a:lnTo>
                  <a:lnTo>
                    <a:pt x="836" y="110"/>
                  </a:lnTo>
                  <a:lnTo>
                    <a:pt x="825" y="110"/>
                  </a:lnTo>
                  <a:lnTo>
                    <a:pt x="814" y="110"/>
                  </a:lnTo>
                  <a:lnTo>
                    <a:pt x="802" y="110"/>
                  </a:lnTo>
                  <a:lnTo>
                    <a:pt x="802" y="116"/>
                  </a:lnTo>
                  <a:lnTo>
                    <a:pt x="797" y="116"/>
                  </a:lnTo>
                  <a:lnTo>
                    <a:pt x="797" y="121"/>
                  </a:lnTo>
                  <a:lnTo>
                    <a:pt x="797" y="127"/>
                  </a:lnTo>
                  <a:lnTo>
                    <a:pt x="797" y="132"/>
                  </a:lnTo>
                  <a:lnTo>
                    <a:pt x="802" y="127"/>
                  </a:lnTo>
                  <a:lnTo>
                    <a:pt x="808" y="127"/>
                  </a:lnTo>
                  <a:lnTo>
                    <a:pt x="814" y="127"/>
                  </a:lnTo>
                  <a:lnTo>
                    <a:pt x="819" y="127"/>
                  </a:lnTo>
                  <a:lnTo>
                    <a:pt x="825" y="127"/>
                  </a:lnTo>
                  <a:lnTo>
                    <a:pt x="830" y="132"/>
                  </a:lnTo>
                  <a:lnTo>
                    <a:pt x="847" y="143"/>
                  </a:lnTo>
                  <a:lnTo>
                    <a:pt x="858" y="149"/>
                  </a:lnTo>
                  <a:lnTo>
                    <a:pt x="863" y="154"/>
                  </a:lnTo>
                  <a:lnTo>
                    <a:pt x="880" y="160"/>
                  </a:lnTo>
                  <a:lnTo>
                    <a:pt x="891" y="165"/>
                  </a:lnTo>
                  <a:lnTo>
                    <a:pt x="913" y="171"/>
                  </a:lnTo>
                  <a:lnTo>
                    <a:pt x="935" y="182"/>
                  </a:lnTo>
                  <a:lnTo>
                    <a:pt x="963" y="193"/>
                  </a:lnTo>
                  <a:lnTo>
                    <a:pt x="963" y="198"/>
                  </a:lnTo>
                  <a:lnTo>
                    <a:pt x="968" y="198"/>
                  </a:lnTo>
                  <a:lnTo>
                    <a:pt x="974" y="204"/>
                  </a:lnTo>
                  <a:lnTo>
                    <a:pt x="979" y="204"/>
                  </a:lnTo>
                  <a:lnTo>
                    <a:pt x="979" y="210"/>
                  </a:lnTo>
                  <a:lnTo>
                    <a:pt x="985" y="210"/>
                  </a:lnTo>
                  <a:lnTo>
                    <a:pt x="985" y="215"/>
                  </a:lnTo>
                  <a:lnTo>
                    <a:pt x="985" y="221"/>
                  </a:lnTo>
                  <a:lnTo>
                    <a:pt x="979" y="215"/>
                  </a:lnTo>
                  <a:lnTo>
                    <a:pt x="968" y="215"/>
                  </a:lnTo>
                  <a:lnTo>
                    <a:pt x="957" y="215"/>
                  </a:lnTo>
                  <a:lnTo>
                    <a:pt x="946" y="215"/>
                  </a:lnTo>
                  <a:lnTo>
                    <a:pt x="935" y="221"/>
                  </a:lnTo>
                  <a:lnTo>
                    <a:pt x="924" y="226"/>
                  </a:lnTo>
                  <a:lnTo>
                    <a:pt x="919" y="232"/>
                  </a:lnTo>
                  <a:lnTo>
                    <a:pt x="919" y="243"/>
                  </a:lnTo>
                  <a:lnTo>
                    <a:pt x="924" y="243"/>
                  </a:lnTo>
                  <a:lnTo>
                    <a:pt x="930" y="243"/>
                  </a:lnTo>
                  <a:lnTo>
                    <a:pt x="941" y="243"/>
                  </a:lnTo>
                  <a:lnTo>
                    <a:pt x="946" y="243"/>
                  </a:lnTo>
                  <a:lnTo>
                    <a:pt x="952" y="248"/>
                  </a:lnTo>
                  <a:lnTo>
                    <a:pt x="957" y="248"/>
                  </a:lnTo>
                  <a:lnTo>
                    <a:pt x="963" y="248"/>
                  </a:lnTo>
                  <a:lnTo>
                    <a:pt x="974" y="254"/>
                  </a:lnTo>
                  <a:lnTo>
                    <a:pt x="985" y="265"/>
                  </a:lnTo>
                  <a:lnTo>
                    <a:pt x="1002" y="270"/>
                  </a:lnTo>
                  <a:lnTo>
                    <a:pt x="1024" y="281"/>
                  </a:lnTo>
                  <a:lnTo>
                    <a:pt x="1040" y="287"/>
                  </a:lnTo>
                  <a:lnTo>
                    <a:pt x="1057" y="298"/>
                  </a:lnTo>
                  <a:lnTo>
                    <a:pt x="1068" y="303"/>
                  </a:lnTo>
                  <a:lnTo>
                    <a:pt x="1073" y="314"/>
                  </a:lnTo>
                  <a:lnTo>
                    <a:pt x="1046" y="326"/>
                  </a:lnTo>
                  <a:lnTo>
                    <a:pt x="1024" y="331"/>
                  </a:lnTo>
                  <a:lnTo>
                    <a:pt x="996" y="337"/>
                  </a:lnTo>
                  <a:lnTo>
                    <a:pt x="974" y="337"/>
                  </a:lnTo>
                  <a:lnTo>
                    <a:pt x="946" y="342"/>
                  </a:lnTo>
                  <a:lnTo>
                    <a:pt x="924" y="348"/>
                  </a:lnTo>
                  <a:lnTo>
                    <a:pt x="902" y="353"/>
                  </a:lnTo>
                  <a:lnTo>
                    <a:pt x="880" y="364"/>
                  </a:lnTo>
                  <a:lnTo>
                    <a:pt x="885" y="370"/>
                  </a:lnTo>
                  <a:lnTo>
                    <a:pt x="896" y="375"/>
                  </a:lnTo>
                  <a:lnTo>
                    <a:pt x="908" y="381"/>
                  </a:lnTo>
                  <a:lnTo>
                    <a:pt x="919" y="386"/>
                  </a:lnTo>
                  <a:lnTo>
                    <a:pt x="935" y="392"/>
                  </a:lnTo>
                  <a:lnTo>
                    <a:pt x="957" y="397"/>
                  </a:lnTo>
                  <a:lnTo>
                    <a:pt x="974" y="408"/>
                  </a:lnTo>
                  <a:lnTo>
                    <a:pt x="991" y="414"/>
                  </a:lnTo>
                  <a:lnTo>
                    <a:pt x="1007" y="425"/>
                  </a:lnTo>
                  <a:lnTo>
                    <a:pt x="1018" y="430"/>
                  </a:lnTo>
                  <a:lnTo>
                    <a:pt x="1024" y="436"/>
                  </a:lnTo>
                  <a:lnTo>
                    <a:pt x="1029" y="442"/>
                  </a:lnTo>
                  <a:lnTo>
                    <a:pt x="1035" y="447"/>
                  </a:lnTo>
                  <a:lnTo>
                    <a:pt x="1040" y="453"/>
                  </a:lnTo>
                  <a:lnTo>
                    <a:pt x="1035" y="453"/>
                  </a:lnTo>
                  <a:lnTo>
                    <a:pt x="1029" y="458"/>
                  </a:lnTo>
                  <a:lnTo>
                    <a:pt x="1013" y="464"/>
                  </a:lnTo>
                  <a:lnTo>
                    <a:pt x="991" y="469"/>
                  </a:lnTo>
                  <a:lnTo>
                    <a:pt x="968" y="469"/>
                  </a:lnTo>
                  <a:lnTo>
                    <a:pt x="946" y="475"/>
                  </a:lnTo>
                  <a:lnTo>
                    <a:pt x="924" y="475"/>
                  </a:lnTo>
                  <a:lnTo>
                    <a:pt x="902" y="475"/>
                  </a:lnTo>
                  <a:lnTo>
                    <a:pt x="880" y="475"/>
                  </a:lnTo>
                  <a:lnTo>
                    <a:pt x="858" y="475"/>
                  </a:lnTo>
                  <a:lnTo>
                    <a:pt x="841" y="491"/>
                  </a:lnTo>
                  <a:lnTo>
                    <a:pt x="847" y="502"/>
                  </a:lnTo>
                  <a:lnTo>
                    <a:pt x="863" y="513"/>
                  </a:lnTo>
                  <a:lnTo>
                    <a:pt x="885" y="519"/>
                  </a:lnTo>
                  <a:lnTo>
                    <a:pt x="908" y="530"/>
                  </a:lnTo>
                  <a:lnTo>
                    <a:pt x="930" y="535"/>
                  </a:lnTo>
                  <a:lnTo>
                    <a:pt x="952" y="541"/>
                  </a:lnTo>
                  <a:lnTo>
                    <a:pt x="968" y="546"/>
                  </a:lnTo>
                  <a:lnTo>
                    <a:pt x="985" y="546"/>
                  </a:lnTo>
                  <a:lnTo>
                    <a:pt x="1007" y="552"/>
                  </a:lnTo>
                  <a:lnTo>
                    <a:pt x="1024" y="552"/>
                  </a:lnTo>
                  <a:lnTo>
                    <a:pt x="1035" y="552"/>
                  </a:lnTo>
                  <a:lnTo>
                    <a:pt x="1051" y="552"/>
                  </a:lnTo>
                  <a:lnTo>
                    <a:pt x="1062" y="552"/>
                  </a:lnTo>
                  <a:lnTo>
                    <a:pt x="1079" y="552"/>
                  </a:lnTo>
                  <a:lnTo>
                    <a:pt x="1096" y="552"/>
                  </a:lnTo>
                  <a:lnTo>
                    <a:pt x="1118" y="552"/>
                  </a:lnTo>
                  <a:lnTo>
                    <a:pt x="1123" y="558"/>
                  </a:lnTo>
                  <a:lnTo>
                    <a:pt x="1129" y="563"/>
                  </a:lnTo>
                  <a:lnTo>
                    <a:pt x="1134" y="569"/>
                  </a:lnTo>
                  <a:lnTo>
                    <a:pt x="1140" y="569"/>
                  </a:lnTo>
                  <a:lnTo>
                    <a:pt x="1140" y="574"/>
                  </a:lnTo>
                  <a:lnTo>
                    <a:pt x="1134" y="580"/>
                  </a:lnTo>
                  <a:lnTo>
                    <a:pt x="1123" y="585"/>
                  </a:lnTo>
                  <a:lnTo>
                    <a:pt x="1107" y="591"/>
                  </a:lnTo>
                  <a:lnTo>
                    <a:pt x="1073" y="591"/>
                  </a:lnTo>
                  <a:lnTo>
                    <a:pt x="1040" y="596"/>
                  </a:lnTo>
                  <a:lnTo>
                    <a:pt x="1013" y="602"/>
                  </a:lnTo>
                  <a:lnTo>
                    <a:pt x="979" y="607"/>
                  </a:lnTo>
                  <a:lnTo>
                    <a:pt x="946" y="613"/>
                  </a:lnTo>
                  <a:lnTo>
                    <a:pt x="908" y="613"/>
                  </a:lnTo>
                  <a:lnTo>
                    <a:pt x="863" y="607"/>
                  </a:lnTo>
                  <a:lnTo>
                    <a:pt x="814" y="596"/>
                  </a:lnTo>
                  <a:lnTo>
                    <a:pt x="780" y="618"/>
                  </a:lnTo>
                  <a:lnTo>
                    <a:pt x="753" y="646"/>
                  </a:lnTo>
                  <a:lnTo>
                    <a:pt x="731" y="674"/>
                  </a:lnTo>
                  <a:lnTo>
                    <a:pt x="708" y="707"/>
                  </a:lnTo>
                  <a:lnTo>
                    <a:pt x="686" y="734"/>
                  </a:lnTo>
                  <a:lnTo>
                    <a:pt x="664" y="767"/>
                  </a:lnTo>
                  <a:lnTo>
                    <a:pt x="642" y="801"/>
                  </a:lnTo>
                  <a:lnTo>
                    <a:pt x="620" y="828"/>
                  </a:lnTo>
                  <a:lnTo>
                    <a:pt x="614" y="850"/>
                  </a:lnTo>
                  <a:lnTo>
                    <a:pt x="609" y="895"/>
                  </a:lnTo>
                  <a:lnTo>
                    <a:pt x="598" y="961"/>
                  </a:lnTo>
                  <a:lnTo>
                    <a:pt x="587" y="1033"/>
                  </a:lnTo>
                  <a:lnTo>
                    <a:pt x="576" y="1104"/>
                  </a:lnTo>
                  <a:lnTo>
                    <a:pt x="565" y="1171"/>
                  </a:lnTo>
                  <a:lnTo>
                    <a:pt x="559" y="1215"/>
                  </a:lnTo>
                  <a:lnTo>
                    <a:pt x="559" y="1237"/>
                  </a:lnTo>
                  <a:lnTo>
                    <a:pt x="565" y="1243"/>
                  </a:lnTo>
                  <a:lnTo>
                    <a:pt x="565" y="1248"/>
                  </a:lnTo>
                  <a:lnTo>
                    <a:pt x="570" y="1254"/>
                  </a:lnTo>
                  <a:lnTo>
                    <a:pt x="576" y="1259"/>
                  </a:lnTo>
                  <a:lnTo>
                    <a:pt x="587" y="1265"/>
                  </a:lnTo>
                  <a:lnTo>
                    <a:pt x="592" y="1270"/>
                  </a:lnTo>
                  <a:lnTo>
                    <a:pt x="404" y="1270"/>
                  </a:lnTo>
                  <a:lnTo>
                    <a:pt x="415" y="1265"/>
                  </a:lnTo>
                  <a:lnTo>
                    <a:pt x="421" y="1259"/>
                  </a:lnTo>
                  <a:lnTo>
                    <a:pt x="426" y="1259"/>
                  </a:lnTo>
                  <a:lnTo>
                    <a:pt x="432" y="1254"/>
                  </a:lnTo>
                  <a:lnTo>
                    <a:pt x="443" y="1248"/>
                  </a:lnTo>
                  <a:lnTo>
                    <a:pt x="448" y="1243"/>
                  </a:lnTo>
                  <a:lnTo>
                    <a:pt x="454" y="1237"/>
                  </a:lnTo>
                  <a:lnTo>
                    <a:pt x="460" y="1204"/>
                  </a:lnTo>
                  <a:lnTo>
                    <a:pt x="471" y="1165"/>
                  </a:lnTo>
                  <a:lnTo>
                    <a:pt x="482" y="1127"/>
                  </a:lnTo>
                  <a:lnTo>
                    <a:pt x="493" y="1093"/>
                  </a:lnTo>
                  <a:lnTo>
                    <a:pt x="498" y="1055"/>
                  </a:lnTo>
                  <a:lnTo>
                    <a:pt x="509" y="1016"/>
                  </a:lnTo>
                  <a:lnTo>
                    <a:pt x="515" y="983"/>
                  </a:lnTo>
                  <a:lnTo>
                    <a:pt x="515" y="950"/>
                  </a:lnTo>
                  <a:lnTo>
                    <a:pt x="476" y="928"/>
                  </a:lnTo>
                  <a:lnTo>
                    <a:pt x="454" y="911"/>
                  </a:lnTo>
                  <a:lnTo>
                    <a:pt x="432" y="900"/>
                  </a:lnTo>
                  <a:lnTo>
                    <a:pt x="421" y="889"/>
                  </a:lnTo>
                  <a:lnTo>
                    <a:pt x="410" y="872"/>
                  </a:lnTo>
                  <a:lnTo>
                    <a:pt x="399" y="856"/>
                  </a:lnTo>
                  <a:lnTo>
                    <a:pt x="382" y="834"/>
                  </a:lnTo>
                  <a:lnTo>
                    <a:pt x="354" y="801"/>
                  </a:lnTo>
                  <a:lnTo>
                    <a:pt x="349" y="801"/>
                  </a:lnTo>
                  <a:lnTo>
                    <a:pt x="343" y="801"/>
                  </a:lnTo>
                  <a:lnTo>
                    <a:pt x="338" y="806"/>
                  </a:lnTo>
                  <a:lnTo>
                    <a:pt x="332" y="806"/>
                  </a:lnTo>
                  <a:lnTo>
                    <a:pt x="332" y="812"/>
                  </a:lnTo>
                  <a:lnTo>
                    <a:pt x="332" y="817"/>
                  </a:lnTo>
                  <a:lnTo>
                    <a:pt x="321" y="823"/>
                  </a:lnTo>
                  <a:lnTo>
                    <a:pt x="316" y="823"/>
                  </a:lnTo>
                  <a:lnTo>
                    <a:pt x="305" y="828"/>
                  </a:lnTo>
                  <a:lnTo>
                    <a:pt x="294" y="828"/>
                  </a:lnTo>
                  <a:lnTo>
                    <a:pt x="283" y="828"/>
                  </a:lnTo>
                  <a:lnTo>
                    <a:pt x="271" y="828"/>
                  </a:lnTo>
                  <a:lnTo>
                    <a:pt x="266" y="834"/>
                  </a:lnTo>
                  <a:lnTo>
                    <a:pt x="255" y="834"/>
                  </a:lnTo>
                  <a:lnTo>
                    <a:pt x="238" y="834"/>
                  </a:lnTo>
                  <a:lnTo>
                    <a:pt x="216" y="839"/>
                  </a:lnTo>
                  <a:lnTo>
                    <a:pt x="189" y="845"/>
                  </a:lnTo>
                  <a:lnTo>
                    <a:pt x="161" y="850"/>
                  </a:lnTo>
                  <a:lnTo>
                    <a:pt x="133" y="850"/>
                  </a:lnTo>
                  <a:lnTo>
                    <a:pt x="111" y="856"/>
                  </a:lnTo>
                  <a:lnTo>
                    <a:pt x="89" y="850"/>
                  </a:lnTo>
                  <a:lnTo>
                    <a:pt x="72" y="845"/>
                  </a:lnTo>
                  <a:lnTo>
                    <a:pt x="78" y="845"/>
                  </a:lnTo>
                  <a:lnTo>
                    <a:pt x="83" y="839"/>
                  </a:lnTo>
                  <a:lnTo>
                    <a:pt x="89" y="834"/>
                  </a:lnTo>
                  <a:lnTo>
                    <a:pt x="95" y="834"/>
                  </a:lnTo>
                  <a:lnTo>
                    <a:pt x="100" y="834"/>
                  </a:lnTo>
                  <a:lnTo>
                    <a:pt x="106" y="834"/>
                  </a:lnTo>
                  <a:lnTo>
                    <a:pt x="117" y="828"/>
                  </a:lnTo>
                  <a:lnTo>
                    <a:pt x="122" y="823"/>
                  </a:lnTo>
                  <a:lnTo>
                    <a:pt x="122" y="806"/>
                  </a:lnTo>
                  <a:lnTo>
                    <a:pt x="128" y="801"/>
                  </a:lnTo>
                  <a:lnTo>
                    <a:pt x="133" y="795"/>
                  </a:lnTo>
                  <a:lnTo>
                    <a:pt x="144" y="790"/>
                  </a:lnTo>
                  <a:lnTo>
                    <a:pt x="155" y="784"/>
                  </a:lnTo>
                  <a:lnTo>
                    <a:pt x="161" y="778"/>
                  </a:lnTo>
                  <a:lnTo>
                    <a:pt x="172" y="773"/>
                  </a:lnTo>
                  <a:lnTo>
                    <a:pt x="183" y="773"/>
                  </a:lnTo>
                  <a:lnTo>
                    <a:pt x="189" y="767"/>
                  </a:lnTo>
                  <a:lnTo>
                    <a:pt x="194" y="767"/>
                  </a:lnTo>
                  <a:lnTo>
                    <a:pt x="194" y="762"/>
                  </a:lnTo>
                  <a:lnTo>
                    <a:pt x="194" y="756"/>
                  </a:lnTo>
                  <a:lnTo>
                    <a:pt x="200" y="756"/>
                  </a:lnTo>
                  <a:lnTo>
                    <a:pt x="211" y="756"/>
                  </a:lnTo>
                  <a:lnTo>
                    <a:pt x="216" y="756"/>
                  </a:lnTo>
                  <a:lnTo>
                    <a:pt x="222" y="756"/>
                  </a:lnTo>
                  <a:lnTo>
                    <a:pt x="227" y="756"/>
                  </a:lnTo>
                  <a:lnTo>
                    <a:pt x="227" y="751"/>
                  </a:lnTo>
                  <a:lnTo>
                    <a:pt x="233" y="751"/>
                  </a:lnTo>
                  <a:lnTo>
                    <a:pt x="233" y="745"/>
                  </a:lnTo>
                  <a:lnTo>
                    <a:pt x="227" y="745"/>
                  </a:lnTo>
                  <a:lnTo>
                    <a:pt x="222" y="745"/>
                  </a:lnTo>
                  <a:lnTo>
                    <a:pt x="216" y="745"/>
                  </a:lnTo>
                  <a:lnTo>
                    <a:pt x="205" y="740"/>
                  </a:lnTo>
                  <a:lnTo>
                    <a:pt x="200" y="734"/>
                  </a:lnTo>
                  <a:lnTo>
                    <a:pt x="194" y="734"/>
                  </a:lnTo>
                  <a:lnTo>
                    <a:pt x="189" y="729"/>
                  </a:lnTo>
                  <a:lnTo>
                    <a:pt x="183" y="723"/>
                  </a:lnTo>
                  <a:lnTo>
                    <a:pt x="177" y="696"/>
                  </a:lnTo>
                  <a:lnTo>
                    <a:pt x="166" y="685"/>
                  </a:lnTo>
                  <a:lnTo>
                    <a:pt x="155" y="685"/>
                  </a:lnTo>
                  <a:lnTo>
                    <a:pt x="139" y="685"/>
                  </a:lnTo>
                  <a:lnTo>
                    <a:pt x="122" y="690"/>
                  </a:lnTo>
                  <a:lnTo>
                    <a:pt x="111" y="685"/>
                  </a:lnTo>
                  <a:lnTo>
                    <a:pt x="100" y="679"/>
                  </a:lnTo>
                  <a:lnTo>
                    <a:pt x="100" y="657"/>
                  </a:lnTo>
                  <a:lnTo>
                    <a:pt x="111" y="646"/>
                  </a:lnTo>
                  <a:lnTo>
                    <a:pt x="128" y="640"/>
                  </a:lnTo>
                  <a:lnTo>
                    <a:pt x="139" y="640"/>
                  </a:lnTo>
                  <a:lnTo>
                    <a:pt x="155" y="635"/>
                  </a:lnTo>
                  <a:lnTo>
                    <a:pt x="172" y="629"/>
                  </a:lnTo>
                  <a:lnTo>
                    <a:pt x="189" y="624"/>
                  </a:lnTo>
                  <a:lnTo>
                    <a:pt x="205" y="613"/>
                  </a:lnTo>
                  <a:lnTo>
                    <a:pt x="216" y="602"/>
                  </a:lnTo>
                  <a:lnTo>
                    <a:pt x="216" y="596"/>
                  </a:lnTo>
                  <a:lnTo>
                    <a:pt x="211" y="596"/>
                  </a:lnTo>
                  <a:lnTo>
                    <a:pt x="205" y="596"/>
                  </a:lnTo>
                  <a:lnTo>
                    <a:pt x="200" y="596"/>
                  </a:lnTo>
                  <a:lnTo>
                    <a:pt x="194" y="596"/>
                  </a:lnTo>
                  <a:lnTo>
                    <a:pt x="189" y="596"/>
                  </a:lnTo>
                  <a:lnTo>
                    <a:pt x="177" y="591"/>
                  </a:lnTo>
                  <a:lnTo>
                    <a:pt x="172" y="585"/>
                  </a:lnTo>
                  <a:lnTo>
                    <a:pt x="161" y="580"/>
                  </a:lnTo>
                  <a:lnTo>
                    <a:pt x="155" y="569"/>
                  </a:lnTo>
                  <a:lnTo>
                    <a:pt x="150" y="558"/>
                  </a:lnTo>
                  <a:lnTo>
                    <a:pt x="139" y="546"/>
                  </a:lnTo>
                  <a:lnTo>
                    <a:pt x="133" y="535"/>
                  </a:lnTo>
                  <a:lnTo>
                    <a:pt x="122" y="530"/>
                  </a:lnTo>
                  <a:lnTo>
                    <a:pt x="111" y="524"/>
                  </a:lnTo>
                  <a:lnTo>
                    <a:pt x="95" y="519"/>
                  </a:lnTo>
                  <a:lnTo>
                    <a:pt x="78" y="519"/>
                  </a:lnTo>
                  <a:lnTo>
                    <a:pt x="61" y="513"/>
                  </a:lnTo>
                  <a:lnTo>
                    <a:pt x="45" y="508"/>
                  </a:lnTo>
                  <a:lnTo>
                    <a:pt x="28" y="508"/>
                  </a:lnTo>
                  <a:lnTo>
                    <a:pt x="12" y="502"/>
                  </a:lnTo>
                  <a:lnTo>
                    <a:pt x="0" y="497"/>
                  </a:lnTo>
                  <a:lnTo>
                    <a:pt x="6" y="497"/>
                  </a:lnTo>
                  <a:lnTo>
                    <a:pt x="17" y="491"/>
                  </a:lnTo>
                  <a:lnTo>
                    <a:pt x="23" y="491"/>
                  </a:lnTo>
                  <a:lnTo>
                    <a:pt x="28" y="491"/>
                  </a:lnTo>
                  <a:lnTo>
                    <a:pt x="39" y="491"/>
                  </a:lnTo>
                  <a:lnTo>
                    <a:pt x="39" y="486"/>
                  </a:lnTo>
                  <a:lnTo>
                    <a:pt x="45" y="486"/>
                  </a:lnTo>
                  <a:lnTo>
                    <a:pt x="117" y="486"/>
                  </a:lnTo>
                  <a:lnTo>
                    <a:pt x="177" y="480"/>
                  </a:lnTo>
                  <a:lnTo>
                    <a:pt x="227" y="469"/>
                  </a:lnTo>
                  <a:lnTo>
                    <a:pt x="271" y="453"/>
                  </a:lnTo>
                  <a:lnTo>
                    <a:pt x="310" y="442"/>
                  </a:lnTo>
                  <a:lnTo>
                    <a:pt x="360" y="436"/>
                  </a:lnTo>
                  <a:lnTo>
                    <a:pt x="382" y="442"/>
                  </a:lnTo>
                  <a:lnTo>
                    <a:pt x="410" y="447"/>
                  </a:lnTo>
                  <a:lnTo>
                    <a:pt x="437" y="453"/>
                  </a:lnTo>
                  <a:lnTo>
                    <a:pt x="476" y="464"/>
                  </a:lnTo>
                  <a:lnTo>
                    <a:pt x="471" y="458"/>
                  </a:lnTo>
                  <a:lnTo>
                    <a:pt x="471" y="453"/>
                  </a:lnTo>
                  <a:lnTo>
                    <a:pt x="465" y="442"/>
                  </a:lnTo>
                  <a:lnTo>
                    <a:pt x="465" y="430"/>
                  </a:lnTo>
                  <a:lnTo>
                    <a:pt x="471" y="419"/>
                  </a:lnTo>
                  <a:lnTo>
                    <a:pt x="471" y="408"/>
                  </a:lnTo>
                  <a:lnTo>
                    <a:pt x="476" y="397"/>
                  </a:lnTo>
                  <a:lnTo>
                    <a:pt x="476" y="392"/>
                  </a:lnTo>
                  <a:lnTo>
                    <a:pt x="471" y="392"/>
                  </a:lnTo>
                  <a:lnTo>
                    <a:pt x="465" y="386"/>
                  </a:lnTo>
                  <a:lnTo>
                    <a:pt x="460" y="386"/>
                  </a:lnTo>
                  <a:lnTo>
                    <a:pt x="454" y="386"/>
                  </a:lnTo>
                  <a:lnTo>
                    <a:pt x="443" y="381"/>
                  </a:lnTo>
                  <a:lnTo>
                    <a:pt x="437" y="386"/>
                  </a:lnTo>
                  <a:lnTo>
                    <a:pt x="426" y="386"/>
                  </a:lnTo>
                  <a:lnTo>
                    <a:pt x="421" y="386"/>
                  </a:lnTo>
                  <a:lnTo>
                    <a:pt x="421" y="381"/>
                  </a:lnTo>
                  <a:lnTo>
                    <a:pt x="421" y="375"/>
                  </a:lnTo>
                  <a:lnTo>
                    <a:pt x="421" y="370"/>
                  </a:lnTo>
                  <a:lnTo>
                    <a:pt x="421" y="364"/>
                  </a:lnTo>
                  <a:lnTo>
                    <a:pt x="421" y="359"/>
                  </a:lnTo>
                  <a:lnTo>
                    <a:pt x="421" y="353"/>
                  </a:lnTo>
                  <a:lnTo>
                    <a:pt x="421" y="348"/>
                  </a:lnTo>
                  <a:lnTo>
                    <a:pt x="421" y="342"/>
                  </a:lnTo>
                  <a:lnTo>
                    <a:pt x="393" y="320"/>
                  </a:lnTo>
                  <a:lnTo>
                    <a:pt x="366" y="309"/>
                  </a:lnTo>
                  <a:lnTo>
                    <a:pt x="343" y="303"/>
                  </a:lnTo>
                  <a:lnTo>
                    <a:pt x="316" y="303"/>
                  </a:lnTo>
                  <a:lnTo>
                    <a:pt x="283" y="314"/>
                  </a:lnTo>
                  <a:lnTo>
                    <a:pt x="255" y="320"/>
                  </a:lnTo>
                  <a:lnTo>
                    <a:pt x="216" y="331"/>
                  </a:lnTo>
                  <a:lnTo>
                    <a:pt x="177" y="342"/>
                  </a:lnTo>
                  <a:lnTo>
                    <a:pt x="189" y="326"/>
                  </a:lnTo>
                  <a:lnTo>
                    <a:pt x="200" y="309"/>
                  </a:lnTo>
                  <a:lnTo>
                    <a:pt x="216" y="298"/>
                  </a:lnTo>
                  <a:lnTo>
                    <a:pt x="233" y="281"/>
                  </a:lnTo>
                  <a:lnTo>
                    <a:pt x="249" y="270"/>
                  </a:lnTo>
                  <a:lnTo>
                    <a:pt x="260" y="265"/>
                  </a:lnTo>
                  <a:lnTo>
                    <a:pt x="266" y="259"/>
                  </a:lnTo>
                  <a:lnTo>
                    <a:pt x="260" y="254"/>
                  </a:lnTo>
                  <a:lnTo>
                    <a:pt x="266" y="248"/>
                  </a:lnTo>
                  <a:lnTo>
                    <a:pt x="271" y="243"/>
                  </a:lnTo>
                  <a:lnTo>
                    <a:pt x="277" y="237"/>
                  </a:lnTo>
                  <a:lnTo>
                    <a:pt x="283" y="232"/>
                  </a:lnTo>
                  <a:lnTo>
                    <a:pt x="288" y="226"/>
                  </a:lnTo>
                  <a:lnTo>
                    <a:pt x="294" y="221"/>
                  </a:lnTo>
                  <a:lnTo>
                    <a:pt x="299" y="215"/>
                  </a:lnTo>
                  <a:lnTo>
                    <a:pt x="294" y="210"/>
                  </a:lnTo>
                  <a:lnTo>
                    <a:pt x="283" y="210"/>
                  </a:lnTo>
                  <a:lnTo>
                    <a:pt x="260" y="210"/>
                  </a:lnTo>
                  <a:lnTo>
                    <a:pt x="238" y="204"/>
                  </a:lnTo>
                  <a:lnTo>
                    <a:pt x="216" y="204"/>
                  </a:lnTo>
                  <a:lnTo>
                    <a:pt x="194" y="198"/>
                  </a:lnTo>
                  <a:lnTo>
                    <a:pt x="183" y="193"/>
                  </a:lnTo>
                  <a:lnTo>
                    <a:pt x="183" y="187"/>
                  </a:lnTo>
                  <a:lnTo>
                    <a:pt x="194" y="182"/>
                  </a:lnTo>
                  <a:lnTo>
                    <a:pt x="211" y="176"/>
                  </a:lnTo>
                  <a:lnTo>
                    <a:pt x="227" y="171"/>
                  </a:lnTo>
                  <a:lnTo>
                    <a:pt x="249" y="165"/>
                  </a:lnTo>
                  <a:lnTo>
                    <a:pt x="266" y="165"/>
                  </a:lnTo>
                  <a:lnTo>
                    <a:pt x="283" y="160"/>
                  </a:lnTo>
                  <a:lnTo>
                    <a:pt x="294" y="154"/>
                  </a:lnTo>
                  <a:lnTo>
                    <a:pt x="305" y="143"/>
                  </a:lnTo>
                  <a:lnTo>
                    <a:pt x="316" y="132"/>
                  </a:lnTo>
                  <a:lnTo>
                    <a:pt x="321" y="127"/>
                  </a:lnTo>
                  <a:lnTo>
                    <a:pt x="327" y="121"/>
                  </a:lnTo>
                  <a:lnTo>
                    <a:pt x="338" y="110"/>
                  </a:lnTo>
                  <a:lnTo>
                    <a:pt x="354" y="99"/>
                  </a:lnTo>
                  <a:lnTo>
                    <a:pt x="371" y="94"/>
                  </a:lnTo>
                  <a:lnTo>
                    <a:pt x="388" y="82"/>
                  </a:lnTo>
                  <a:lnTo>
                    <a:pt x="410" y="77"/>
                  </a:lnTo>
                  <a:lnTo>
                    <a:pt x="432" y="66"/>
                  </a:lnTo>
                  <a:close/>
                  <a:moveTo>
                    <a:pt x="371" y="790"/>
                  </a:moveTo>
                  <a:lnTo>
                    <a:pt x="382" y="801"/>
                  </a:lnTo>
                  <a:lnTo>
                    <a:pt x="393" y="812"/>
                  </a:lnTo>
                  <a:lnTo>
                    <a:pt x="404" y="828"/>
                  </a:lnTo>
                  <a:lnTo>
                    <a:pt x="415" y="839"/>
                  </a:lnTo>
                  <a:lnTo>
                    <a:pt x="432" y="856"/>
                  </a:lnTo>
                  <a:lnTo>
                    <a:pt x="443" y="867"/>
                  </a:lnTo>
                  <a:lnTo>
                    <a:pt x="454" y="878"/>
                  </a:lnTo>
                  <a:lnTo>
                    <a:pt x="471" y="883"/>
                  </a:lnTo>
                  <a:lnTo>
                    <a:pt x="476" y="883"/>
                  </a:lnTo>
                  <a:lnTo>
                    <a:pt x="482" y="889"/>
                  </a:lnTo>
                  <a:lnTo>
                    <a:pt x="487" y="889"/>
                  </a:lnTo>
                  <a:lnTo>
                    <a:pt x="498" y="895"/>
                  </a:lnTo>
                  <a:lnTo>
                    <a:pt x="504" y="895"/>
                  </a:lnTo>
                  <a:lnTo>
                    <a:pt x="515" y="900"/>
                  </a:lnTo>
                  <a:lnTo>
                    <a:pt x="520" y="900"/>
                  </a:lnTo>
                  <a:lnTo>
                    <a:pt x="526" y="900"/>
                  </a:lnTo>
                  <a:lnTo>
                    <a:pt x="531" y="889"/>
                  </a:lnTo>
                  <a:lnTo>
                    <a:pt x="531" y="867"/>
                  </a:lnTo>
                  <a:lnTo>
                    <a:pt x="537" y="850"/>
                  </a:lnTo>
                  <a:lnTo>
                    <a:pt x="537" y="828"/>
                  </a:lnTo>
                  <a:lnTo>
                    <a:pt x="537" y="806"/>
                  </a:lnTo>
                  <a:lnTo>
                    <a:pt x="537" y="790"/>
                  </a:lnTo>
                  <a:lnTo>
                    <a:pt x="537" y="778"/>
                  </a:lnTo>
                  <a:lnTo>
                    <a:pt x="537" y="767"/>
                  </a:lnTo>
                  <a:lnTo>
                    <a:pt x="531" y="745"/>
                  </a:lnTo>
                  <a:lnTo>
                    <a:pt x="520" y="729"/>
                  </a:lnTo>
                  <a:lnTo>
                    <a:pt x="515" y="718"/>
                  </a:lnTo>
                  <a:lnTo>
                    <a:pt x="504" y="707"/>
                  </a:lnTo>
                  <a:lnTo>
                    <a:pt x="498" y="701"/>
                  </a:lnTo>
                  <a:lnTo>
                    <a:pt x="487" y="690"/>
                  </a:lnTo>
                  <a:lnTo>
                    <a:pt x="476" y="685"/>
                  </a:lnTo>
                  <a:lnTo>
                    <a:pt x="465" y="679"/>
                  </a:lnTo>
                  <a:lnTo>
                    <a:pt x="454" y="712"/>
                  </a:lnTo>
                  <a:lnTo>
                    <a:pt x="448" y="729"/>
                  </a:lnTo>
                  <a:lnTo>
                    <a:pt x="437" y="740"/>
                  </a:lnTo>
                  <a:lnTo>
                    <a:pt x="432" y="745"/>
                  </a:lnTo>
                  <a:lnTo>
                    <a:pt x="421" y="751"/>
                  </a:lnTo>
                  <a:lnTo>
                    <a:pt x="410" y="756"/>
                  </a:lnTo>
                  <a:lnTo>
                    <a:pt x="393" y="767"/>
                  </a:lnTo>
                  <a:lnTo>
                    <a:pt x="371" y="790"/>
                  </a:lnTo>
                  <a:close/>
                  <a:moveTo>
                    <a:pt x="548" y="701"/>
                  </a:moveTo>
                  <a:lnTo>
                    <a:pt x="554" y="602"/>
                  </a:lnTo>
                  <a:lnTo>
                    <a:pt x="548" y="596"/>
                  </a:lnTo>
                  <a:lnTo>
                    <a:pt x="537" y="602"/>
                  </a:lnTo>
                  <a:lnTo>
                    <a:pt x="531" y="602"/>
                  </a:lnTo>
                  <a:lnTo>
                    <a:pt x="520" y="613"/>
                  </a:lnTo>
                  <a:lnTo>
                    <a:pt x="509" y="618"/>
                  </a:lnTo>
                  <a:lnTo>
                    <a:pt x="498" y="629"/>
                  </a:lnTo>
                  <a:lnTo>
                    <a:pt x="493" y="640"/>
                  </a:lnTo>
                  <a:lnTo>
                    <a:pt x="482" y="646"/>
                  </a:lnTo>
                  <a:lnTo>
                    <a:pt x="482" y="657"/>
                  </a:lnTo>
                  <a:lnTo>
                    <a:pt x="487" y="662"/>
                  </a:lnTo>
                  <a:lnTo>
                    <a:pt x="493" y="674"/>
                  </a:lnTo>
                  <a:lnTo>
                    <a:pt x="504" y="685"/>
                  </a:lnTo>
                  <a:lnTo>
                    <a:pt x="520" y="696"/>
                  </a:lnTo>
                  <a:lnTo>
                    <a:pt x="531" y="701"/>
                  </a:lnTo>
                  <a:lnTo>
                    <a:pt x="543" y="701"/>
                  </a:lnTo>
                  <a:lnTo>
                    <a:pt x="548" y="701"/>
                  </a:lnTo>
                  <a:close/>
                  <a:moveTo>
                    <a:pt x="625" y="558"/>
                  </a:moveTo>
                  <a:lnTo>
                    <a:pt x="625" y="569"/>
                  </a:lnTo>
                  <a:lnTo>
                    <a:pt x="625" y="580"/>
                  </a:lnTo>
                  <a:lnTo>
                    <a:pt x="625" y="591"/>
                  </a:lnTo>
                  <a:lnTo>
                    <a:pt x="625" y="607"/>
                  </a:lnTo>
                  <a:lnTo>
                    <a:pt x="625" y="618"/>
                  </a:lnTo>
                  <a:lnTo>
                    <a:pt x="625" y="629"/>
                  </a:lnTo>
                  <a:lnTo>
                    <a:pt x="625" y="646"/>
                  </a:lnTo>
                  <a:lnTo>
                    <a:pt x="625" y="657"/>
                  </a:lnTo>
                  <a:lnTo>
                    <a:pt x="631" y="646"/>
                  </a:lnTo>
                  <a:lnTo>
                    <a:pt x="637" y="635"/>
                  </a:lnTo>
                  <a:lnTo>
                    <a:pt x="648" y="629"/>
                  </a:lnTo>
                  <a:lnTo>
                    <a:pt x="659" y="618"/>
                  </a:lnTo>
                  <a:lnTo>
                    <a:pt x="664" y="613"/>
                  </a:lnTo>
                  <a:lnTo>
                    <a:pt x="675" y="607"/>
                  </a:lnTo>
                  <a:lnTo>
                    <a:pt x="686" y="602"/>
                  </a:lnTo>
                  <a:lnTo>
                    <a:pt x="692" y="602"/>
                  </a:lnTo>
                  <a:lnTo>
                    <a:pt x="697" y="596"/>
                  </a:lnTo>
                  <a:lnTo>
                    <a:pt x="697" y="591"/>
                  </a:lnTo>
                  <a:lnTo>
                    <a:pt x="692" y="585"/>
                  </a:lnTo>
                  <a:lnTo>
                    <a:pt x="681" y="574"/>
                  </a:lnTo>
                  <a:lnTo>
                    <a:pt x="664" y="569"/>
                  </a:lnTo>
                  <a:lnTo>
                    <a:pt x="648" y="563"/>
                  </a:lnTo>
                  <a:lnTo>
                    <a:pt x="637" y="558"/>
                  </a:lnTo>
                  <a:lnTo>
                    <a:pt x="625" y="558"/>
                  </a:lnTo>
                  <a:close/>
                  <a:moveTo>
                    <a:pt x="620" y="790"/>
                  </a:moveTo>
                  <a:lnTo>
                    <a:pt x="637" y="767"/>
                  </a:lnTo>
                  <a:lnTo>
                    <a:pt x="653" y="745"/>
                  </a:lnTo>
                  <a:lnTo>
                    <a:pt x="670" y="723"/>
                  </a:lnTo>
                  <a:lnTo>
                    <a:pt x="692" y="701"/>
                  </a:lnTo>
                  <a:lnTo>
                    <a:pt x="708" y="674"/>
                  </a:lnTo>
                  <a:lnTo>
                    <a:pt x="725" y="651"/>
                  </a:lnTo>
                  <a:lnTo>
                    <a:pt x="742" y="629"/>
                  </a:lnTo>
                  <a:lnTo>
                    <a:pt x="764" y="607"/>
                  </a:lnTo>
                  <a:lnTo>
                    <a:pt x="753" y="607"/>
                  </a:lnTo>
                  <a:lnTo>
                    <a:pt x="747" y="607"/>
                  </a:lnTo>
                  <a:lnTo>
                    <a:pt x="742" y="607"/>
                  </a:lnTo>
                  <a:lnTo>
                    <a:pt x="736" y="602"/>
                  </a:lnTo>
                  <a:lnTo>
                    <a:pt x="731" y="602"/>
                  </a:lnTo>
                  <a:lnTo>
                    <a:pt x="725" y="602"/>
                  </a:lnTo>
                  <a:lnTo>
                    <a:pt x="719" y="602"/>
                  </a:lnTo>
                  <a:lnTo>
                    <a:pt x="708" y="602"/>
                  </a:lnTo>
                  <a:lnTo>
                    <a:pt x="697" y="607"/>
                  </a:lnTo>
                  <a:lnTo>
                    <a:pt x="686" y="618"/>
                  </a:lnTo>
                  <a:lnTo>
                    <a:pt x="675" y="629"/>
                  </a:lnTo>
                  <a:lnTo>
                    <a:pt x="664" y="646"/>
                  </a:lnTo>
                  <a:lnTo>
                    <a:pt x="648" y="662"/>
                  </a:lnTo>
                  <a:lnTo>
                    <a:pt x="642" y="679"/>
                  </a:lnTo>
                  <a:lnTo>
                    <a:pt x="631" y="690"/>
                  </a:lnTo>
                  <a:lnTo>
                    <a:pt x="625" y="696"/>
                  </a:lnTo>
                  <a:lnTo>
                    <a:pt x="625" y="707"/>
                  </a:lnTo>
                  <a:lnTo>
                    <a:pt x="620" y="718"/>
                  </a:lnTo>
                  <a:lnTo>
                    <a:pt x="620" y="729"/>
                  </a:lnTo>
                  <a:lnTo>
                    <a:pt x="620" y="740"/>
                  </a:lnTo>
                  <a:lnTo>
                    <a:pt x="620" y="756"/>
                  </a:lnTo>
                  <a:lnTo>
                    <a:pt x="620" y="767"/>
                  </a:lnTo>
                  <a:lnTo>
                    <a:pt x="620" y="778"/>
                  </a:lnTo>
                  <a:lnTo>
                    <a:pt x="620" y="790"/>
                  </a:lnTo>
                  <a:close/>
                  <a:moveTo>
                    <a:pt x="625" y="386"/>
                  </a:moveTo>
                  <a:lnTo>
                    <a:pt x="625" y="397"/>
                  </a:lnTo>
                  <a:lnTo>
                    <a:pt x="625" y="408"/>
                  </a:lnTo>
                  <a:lnTo>
                    <a:pt x="625" y="414"/>
                  </a:lnTo>
                  <a:lnTo>
                    <a:pt x="625" y="425"/>
                  </a:lnTo>
                  <a:lnTo>
                    <a:pt x="625" y="436"/>
                  </a:lnTo>
                  <a:lnTo>
                    <a:pt x="625" y="442"/>
                  </a:lnTo>
                  <a:lnTo>
                    <a:pt x="625" y="453"/>
                  </a:lnTo>
                  <a:lnTo>
                    <a:pt x="625" y="464"/>
                  </a:lnTo>
                  <a:lnTo>
                    <a:pt x="648" y="464"/>
                  </a:lnTo>
                  <a:lnTo>
                    <a:pt x="653" y="458"/>
                  </a:lnTo>
                  <a:lnTo>
                    <a:pt x="664" y="447"/>
                  </a:lnTo>
                  <a:lnTo>
                    <a:pt x="670" y="447"/>
                  </a:lnTo>
                  <a:lnTo>
                    <a:pt x="675" y="442"/>
                  </a:lnTo>
                  <a:lnTo>
                    <a:pt x="686" y="442"/>
                  </a:lnTo>
                  <a:lnTo>
                    <a:pt x="692" y="447"/>
                  </a:lnTo>
                  <a:lnTo>
                    <a:pt x="697" y="447"/>
                  </a:lnTo>
                  <a:lnTo>
                    <a:pt x="708" y="453"/>
                  </a:lnTo>
                  <a:lnTo>
                    <a:pt x="708" y="464"/>
                  </a:lnTo>
                  <a:lnTo>
                    <a:pt x="714" y="469"/>
                  </a:lnTo>
                  <a:lnTo>
                    <a:pt x="719" y="475"/>
                  </a:lnTo>
                  <a:lnTo>
                    <a:pt x="731" y="475"/>
                  </a:lnTo>
                  <a:lnTo>
                    <a:pt x="736" y="480"/>
                  </a:lnTo>
                  <a:lnTo>
                    <a:pt x="747" y="480"/>
                  </a:lnTo>
                  <a:lnTo>
                    <a:pt x="753" y="480"/>
                  </a:lnTo>
                  <a:lnTo>
                    <a:pt x="758" y="480"/>
                  </a:lnTo>
                  <a:lnTo>
                    <a:pt x="753" y="480"/>
                  </a:lnTo>
                  <a:lnTo>
                    <a:pt x="753" y="475"/>
                  </a:lnTo>
                  <a:lnTo>
                    <a:pt x="747" y="475"/>
                  </a:lnTo>
                  <a:lnTo>
                    <a:pt x="747" y="469"/>
                  </a:lnTo>
                  <a:lnTo>
                    <a:pt x="742" y="469"/>
                  </a:lnTo>
                  <a:lnTo>
                    <a:pt x="742" y="464"/>
                  </a:lnTo>
                  <a:lnTo>
                    <a:pt x="742" y="442"/>
                  </a:lnTo>
                  <a:lnTo>
                    <a:pt x="747" y="442"/>
                  </a:lnTo>
                  <a:lnTo>
                    <a:pt x="753" y="442"/>
                  </a:lnTo>
                  <a:lnTo>
                    <a:pt x="758" y="442"/>
                  </a:lnTo>
                  <a:lnTo>
                    <a:pt x="764" y="442"/>
                  </a:lnTo>
                  <a:lnTo>
                    <a:pt x="769" y="436"/>
                  </a:lnTo>
                  <a:lnTo>
                    <a:pt x="775" y="436"/>
                  </a:lnTo>
                  <a:lnTo>
                    <a:pt x="769" y="436"/>
                  </a:lnTo>
                  <a:lnTo>
                    <a:pt x="764" y="436"/>
                  </a:lnTo>
                  <a:lnTo>
                    <a:pt x="758" y="430"/>
                  </a:lnTo>
                  <a:lnTo>
                    <a:pt x="753" y="430"/>
                  </a:lnTo>
                  <a:lnTo>
                    <a:pt x="747" y="430"/>
                  </a:lnTo>
                  <a:lnTo>
                    <a:pt x="742" y="430"/>
                  </a:lnTo>
                  <a:lnTo>
                    <a:pt x="736" y="425"/>
                  </a:lnTo>
                  <a:lnTo>
                    <a:pt x="731" y="419"/>
                  </a:lnTo>
                  <a:lnTo>
                    <a:pt x="719" y="414"/>
                  </a:lnTo>
                  <a:lnTo>
                    <a:pt x="714" y="403"/>
                  </a:lnTo>
                  <a:lnTo>
                    <a:pt x="708" y="397"/>
                  </a:lnTo>
                  <a:lnTo>
                    <a:pt x="703" y="386"/>
                  </a:lnTo>
                  <a:lnTo>
                    <a:pt x="692" y="381"/>
                  </a:lnTo>
                  <a:lnTo>
                    <a:pt x="686" y="375"/>
                  </a:lnTo>
                  <a:lnTo>
                    <a:pt x="681" y="370"/>
                  </a:lnTo>
                  <a:lnTo>
                    <a:pt x="675" y="381"/>
                  </a:lnTo>
                  <a:lnTo>
                    <a:pt x="675" y="386"/>
                  </a:lnTo>
                  <a:lnTo>
                    <a:pt x="670" y="392"/>
                  </a:lnTo>
                  <a:lnTo>
                    <a:pt x="664" y="392"/>
                  </a:lnTo>
                  <a:lnTo>
                    <a:pt x="659" y="392"/>
                  </a:lnTo>
                  <a:lnTo>
                    <a:pt x="648" y="392"/>
                  </a:lnTo>
                  <a:lnTo>
                    <a:pt x="637" y="386"/>
                  </a:lnTo>
                  <a:lnTo>
                    <a:pt x="625" y="386"/>
                  </a:lnTo>
                  <a:close/>
                  <a:moveTo>
                    <a:pt x="515" y="143"/>
                  </a:moveTo>
                  <a:lnTo>
                    <a:pt x="509" y="149"/>
                  </a:lnTo>
                  <a:lnTo>
                    <a:pt x="504" y="154"/>
                  </a:lnTo>
                  <a:lnTo>
                    <a:pt x="493" y="160"/>
                  </a:lnTo>
                  <a:lnTo>
                    <a:pt x="487" y="160"/>
                  </a:lnTo>
                  <a:lnTo>
                    <a:pt x="482" y="165"/>
                  </a:lnTo>
                  <a:lnTo>
                    <a:pt x="471" y="165"/>
                  </a:lnTo>
                  <a:lnTo>
                    <a:pt x="465" y="171"/>
                  </a:lnTo>
                  <a:lnTo>
                    <a:pt x="454" y="171"/>
                  </a:lnTo>
                  <a:lnTo>
                    <a:pt x="448" y="154"/>
                  </a:lnTo>
                  <a:lnTo>
                    <a:pt x="404" y="193"/>
                  </a:lnTo>
                  <a:lnTo>
                    <a:pt x="410" y="204"/>
                  </a:lnTo>
                  <a:lnTo>
                    <a:pt x="415" y="210"/>
                  </a:lnTo>
                  <a:lnTo>
                    <a:pt x="421" y="215"/>
                  </a:lnTo>
                  <a:lnTo>
                    <a:pt x="426" y="215"/>
                  </a:lnTo>
                  <a:lnTo>
                    <a:pt x="437" y="210"/>
                  </a:lnTo>
                  <a:lnTo>
                    <a:pt x="448" y="204"/>
                  </a:lnTo>
                  <a:lnTo>
                    <a:pt x="471" y="193"/>
                  </a:lnTo>
                  <a:lnTo>
                    <a:pt x="476" y="187"/>
                  </a:lnTo>
                  <a:lnTo>
                    <a:pt x="487" y="182"/>
                  </a:lnTo>
                  <a:lnTo>
                    <a:pt x="498" y="182"/>
                  </a:lnTo>
                  <a:lnTo>
                    <a:pt x="509" y="182"/>
                  </a:lnTo>
                  <a:lnTo>
                    <a:pt x="520" y="182"/>
                  </a:lnTo>
                  <a:lnTo>
                    <a:pt x="526" y="187"/>
                  </a:lnTo>
                  <a:lnTo>
                    <a:pt x="531" y="187"/>
                  </a:lnTo>
                  <a:lnTo>
                    <a:pt x="537" y="187"/>
                  </a:lnTo>
                  <a:lnTo>
                    <a:pt x="537" y="176"/>
                  </a:lnTo>
                  <a:lnTo>
                    <a:pt x="531" y="176"/>
                  </a:lnTo>
                  <a:lnTo>
                    <a:pt x="531" y="171"/>
                  </a:lnTo>
                  <a:lnTo>
                    <a:pt x="526" y="171"/>
                  </a:lnTo>
                  <a:lnTo>
                    <a:pt x="520" y="165"/>
                  </a:lnTo>
                  <a:lnTo>
                    <a:pt x="520" y="160"/>
                  </a:lnTo>
                  <a:lnTo>
                    <a:pt x="515" y="154"/>
                  </a:lnTo>
                  <a:lnTo>
                    <a:pt x="515" y="143"/>
                  </a:lnTo>
                  <a:close/>
                  <a:moveTo>
                    <a:pt x="504" y="397"/>
                  </a:moveTo>
                  <a:lnTo>
                    <a:pt x="493" y="403"/>
                  </a:lnTo>
                  <a:lnTo>
                    <a:pt x="487" y="414"/>
                  </a:lnTo>
                  <a:lnTo>
                    <a:pt x="487" y="425"/>
                  </a:lnTo>
                  <a:lnTo>
                    <a:pt x="487" y="436"/>
                  </a:lnTo>
                  <a:lnTo>
                    <a:pt x="493" y="447"/>
                  </a:lnTo>
                  <a:lnTo>
                    <a:pt x="493" y="453"/>
                  </a:lnTo>
                  <a:lnTo>
                    <a:pt x="498" y="464"/>
                  </a:lnTo>
                  <a:lnTo>
                    <a:pt x="504" y="469"/>
                  </a:lnTo>
                  <a:lnTo>
                    <a:pt x="509" y="469"/>
                  </a:lnTo>
                  <a:lnTo>
                    <a:pt x="515" y="475"/>
                  </a:lnTo>
                  <a:lnTo>
                    <a:pt x="520" y="475"/>
                  </a:lnTo>
                  <a:lnTo>
                    <a:pt x="526" y="480"/>
                  </a:lnTo>
                  <a:lnTo>
                    <a:pt x="531" y="486"/>
                  </a:lnTo>
                  <a:lnTo>
                    <a:pt x="537" y="491"/>
                  </a:lnTo>
                  <a:lnTo>
                    <a:pt x="543" y="491"/>
                  </a:lnTo>
                  <a:lnTo>
                    <a:pt x="548" y="497"/>
                  </a:lnTo>
                  <a:lnTo>
                    <a:pt x="559" y="497"/>
                  </a:lnTo>
                  <a:lnTo>
                    <a:pt x="559" y="430"/>
                  </a:lnTo>
                  <a:lnTo>
                    <a:pt x="554" y="425"/>
                  </a:lnTo>
                  <a:lnTo>
                    <a:pt x="548" y="425"/>
                  </a:lnTo>
                  <a:lnTo>
                    <a:pt x="543" y="419"/>
                  </a:lnTo>
                  <a:lnTo>
                    <a:pt x="537" y="414"/>
                  </a:lnTo>
                  <a:lnTo>
                    <a:pt x="526" y="408"/>
                  </a:lnTo>
                  <a:lnTo>
                    <a:pt x="520" y="403"/>
                  </a:lnTo>
                  <a:lnTo>
                    <a:pt x="509" y="403"/>
                  </a:lnTo>
                  <a:lnTo>
                    <a:pt x="504" y="397"/>
                  </a:lnTo>
                  <a:close/>
                </a:path>
              </a:pathLst>
            </a:custGeom>
            <a:solidFill>
              <a:srgbClr val="339933"/>
            </a:solidFill>
            <a:ln w="9525">
              <a:solidFill>
                <a:schemeClr val="tx1"/>
              </a:solidFill>
              <a:round/>
              <a:headEnd/>
              <a:tailEnd/>
            </a:ln>
          </p:spPr>
          <p:txBody>
            <a:bodyPr/>
            <a:lstStyle/>
            <a:p>
              <a:endParaRPr lang="en-GB"/>
            </a:p>
          </p:txBody>
        </p:sp>
        <p:sp>
          <p:nvSpPr>
            <p:cNvPr id="7195" name="Freeform 8"/>
            <p:cNvSpPr>
              <a:spLocks noEditPoints="1"/>
            </p:cNvSpPr>
            <p:nvPr/>
          </p:nvSpPr>
          <p:spPr bwMode="auto">
            <a:xfrm>
              <a:off x="2448" y="912"/>
              <a:ext cx="336" cy="1418"/>
            </a:xfrm>
            <a:custGeom>
              <a:avLst/>
              <a:gdLst>
                <a:gd name="T0" fmla="*/ 120 w 526"/>
                <a:gd name="T1" fmla="*/ 191 h 2215"/>
                <a:gd name="T2" fmla="*/ 162 w 526"/>
                <a:gd name="T3" fmla="*/ 74 h 2215"/>
                <a:gd name="T4" fmla="*/ 215 w 526"/>
                <a:gd name="T5" fmla="*/ 109 h 2215"/>
                <a:gd name="T6" fmla="*/ 254 w 526"/>
                <a:gd name="T7" fmla="*/ 230 h 2215"/>
                <a:gd name="T8" fmla="*/ 254 w 526"/>
                <a:gd name="T9" fmla="*/ 314 h 2215"/>
                <a:gd name="T10" fmla="*/ 261 w 526"/>
                <a:gd name="T11" fmla="*/ 367 h 2215"/>
                <a:gd name="T12" fmla="*/ 279 w 526"/>
                <a:gd name="T13" fmla="*/ 350 h 2215"/>
                <a:gd name="T14" fmla="*/ 290 w 526"/>
                <a:gd name="T15" fmla="*/ 456 h 2215"/>
                <a:gd name="T16" fmla="*/ 300 w 526"/>
                <a:gd name="T17" fmla="*/ 499 h 2215"/>
                <a:gd name="T18" fmla="*/ 304 w 526"/>
                <a:gd name="T19" fmla="*/ 625 h 2215"/>
                <a:gd name="T20" fmla="*/ 318 w 526"/>
                <a:gd name="T21" fmla="*/ 650 h 2215"/>
                <a:gd name="T22" fmla="*/ 314 w 526"/>
                <a:gd name="T23" fmla="*/ 732 h 2215"/>
                <a:gd name="T24" fmla="*/ 304 w 526"/>
                <a:gd name="T25" fmla="*/ 785 h 2215"/>
                <a:gd name="T26" fmla="*/ 328 w 526"/>
                <a:gd name="T27" fmla="*/ 788 h 2215"/>
                <a:gd name="T28" fmla="*/ 336 w 526"/>
                <a:gd name="T29" fmla="*/ 944 h 2215"/>
                <a:gd name="T30" fmla="*/ 311 w 526"/>
                <a:gd name="T31" fmla="*/ 1004 h 2215"/>
                <a:gd name="T32" fmla="*/ 283 w 526"/>
                <a:gd name="T33" fmla="*/ 1089 h 2215"/>
                <a:gd name="T34" fmla="*/ 258 w 526"/>
                <a:gd name="T35" fmla="*/ 1170 h 2215"/>
                <a:gd name="T36" fmla="*/ 215 w 526"/>
                <a:gd name="T37" fmla="*/ 1198 h 2215"/>
                <a:gd name="T38" fmla="*/ 223 w 526"/>
                <a:gd name="T39" fmla="*/ 1351 h 2215"/>
                <a:gd name="T40" fmla="*/ 275 w 526"/>
                <a:gd name="T41" fmla="*/ 1400 h 2215"/>
                <a:gd name="T42" fmla="*/ 110 w 526"/>
                <a:gd name="T43" fmla="*/ 1393 h 2215"/>
                <a:gd name="T44" fmla="*/ 141 w 526"/>
                <a:gd name="T45" fmla="*/ 1312 h 2215"/>
                <a:gd name="T46" fmla="*/ 138 w 526"/>
                <a:gd name="T47" fmla="*/ 1205 h 2215"/>
                <a:gd name="T48" fmla="*/ 92 w 526"/>
                <a:gd name="T49" fmla="*/ 1142 h 2215"/>
                <a:gd name="T50" fmla="*/ 28 w 526"/>
                <a:gd name="T51" fmla="*/ 1050 h 2215"/>
                <a:gd name="T52" fmla="*/ 18 w 526"/>
                <a:gd name="T53" fmla="*/ 965 h 2215"/>
                <a:gd name="T54" fmla="*/ 39 w 526"/>
                <a:gd name="T55" fmla="*/ 969 h 2215"/>
                <a:gd name="T56" fmla="*/ 32 w 526"/>
                <a:gd name="T57" fmla="*/ 937 h 2215"/>
                <a:gd name="T58" fmla="*/ 0 w 526"/>
                <a:gd name="T59" fmla="*/ 834 h 2215"/>
                <a:gd name="T60" fmla="*/ 7 w 526"/>
                <a:gd name="T61" fmla="*/ 704 h 2215"/>
                <a:gd name="T62" fmla="*/ 18 w 526"/>
                <a:gd name="T63" fmla="*/ 618 h 2215"/>
                <a:gd name="T64" fmla="*/ 39 w 526"/>
                <a:gd name="T65" fmla="*/ 654 h 2215"/>
                <a:gd name="T66" fmla="*/ 60 w 526"/>
                <a:gd name="T67" fmla="*/ 407 h 2215"/>
                <a:gd name="T68" fmla="*/ 74 w 526"/>
                <a:gd name="T69" fmla="*/ 392 h 2215"/>
                <a:gd name="T70" fmla="*/ 85 w 526"/>
                <a:gd name="T71" fmla="*/ 254 h 2215"/>
                <a:gd name="T72" fmla="*/ 102 w 526"/>
                <a:gd name="T73" fmla="*/ 226 h 2215"/>
                <a:gd name="T74" fmla="*/ 226 w 526"/>
                <a:gd name="T75" fmla="*/ 1156 h 2215"/>
                <a:gd name="T76" fmla="*/ 272 w 526"/>
                <a:gd name="T77" fmla="*/ 1071 h 2215"/>
                <a:gd name="T78" fmla="*/ 254 w 526"/>
                <a:gd name="T79" fmla="*/ 1054 h 2215"/>
                <a:gd name="T80" fmla="*/ 233 w 526"/>
                <a:gd name="T81" fmla="*/ 994 h 2215"/>
                <a:gd name="T82" fmla="*/ 223 w 526"/>
                <a:gd name="T83" fmla="*/ 983 h 2215"/>
                <a:gd name="T84" fmla="*/ 141 w 526"/>
                <a:gd name="T85" fmla="*/ 923 h 2215"/>
                <a:gd name="T86" fmla="*/ 134 w 526"/>
                <a:gd name="T87" fmla="*/ 951 h 2215"/>
                <a:gd name="T88" fmla="*/ 131 w 526"/>
                <a:gd name="T89" fmla="*/ 979 h 2215"/>
                <a:gd name="T90" fmla="*/ 152 w 526"/>
                <a:gd name="T91" fmla="*/ 994 h 2215"/>
                <a:gd name="T92" fmla="*/ 148 w 526"/>
                <a:gd name="T93" fmla="*/ 947 h 2215"/>
                <a:gd name="T94" fmla="*/ 145 w 526"/>
                <a:gd name="T95" fmla="*/ 1029 h 2215"/>
                <a:gd name="T96" fmla="*/ 113 w 526"/>
                <a:gd name="T97" fmla="*/ 972 h 2215"/>
                <a:gd name="T98" fmla="*/ 141 w 526"/>
                <a:gd name="T99" fmla="*/ 1061 h 2215"/>
                <a:gd name="T100" fmla="*/ 117 w 526"/>
                <a:gd name="T101" fmla="*/ 1071 h 2215"/>
                <a:gd name="T102" fmla="*/ 99 w 526"/>
                <a:gd name="T103" fmla="*/ 1100 h 2215"/>
                <a:gd name="T104" fmla="*/ 230 w 526"/>
                <a:gd name="T105" fmla="*/ 767 h 2215"/>
                <a:gd name="T106" fmla="*/ 251 w 526"/>
                <a:gd name="T107" fmla="*/ 604 h 2215"/>
                <a:gd name="T108" fmla="*/ 223 w 526"/>
                <a:gd name="T109" fmla="*/ 647 h 2215"/>
                <a:gd name="T110" fmla="*/ 219 w 526"/>
                <a:gd name="T111" fmla="*/ 757 h 2215"/>
                <a:gd name="T112" fmla="*/ 219 w 526"/>
                <a:gd name="T113" fmla="*/ 576 h 2215"/>
                <a:gd name="T114" fmla="*/ 233 w 526"/>
                <a:gd name="T115" fmla="*/ 551 h 2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2215">
                  <a:moveTo>
                    <a:pt x="172" y="265"/>
                  </a:moveTo>
                  <a:lnTo>
                    <a:pt x="172" y="265"/>
                  </a:lnTo>
                  <a:lnTo>
                    <a:pt x="172" y="270"/>
                  </a:lnTo>
                  <a:lnTo>
                    <a:pt x="177" y="281"/>
                  </a:lnTo>
                  <a:lnTo>
                    <a:pt x="183" y="287"/>
                  </a:lnTo>
                  <a:lnTo>
                    <a:pt x="183" y="292"/>
                  </a:lnTo>
                  <a:lnTo>
                    <a:pt x="188" y="298"/>
                  </a:lnTo>
                  <a:lnTo>
                    <a:pt x="194" y="298"/>
                  </a:lnTo>
                  <a:lnTo>
                    <a:pt x="194" y="303"/>
                  </a:lnTo>
                  <a:lnTo>
                    <a:pt x="210" y="270"/>
                  </a:lnTo>
                  <a:lnTo>
                    <a:pt x="221" y="232"/>
                  </a:lnTo>
                  <a:lnTo>
                    <a:pt x="232" y="193"/>
                  </a:lnTo>
                  <a:lnTo>
                    <a:pt x="243" y="154"/>
                  </a:lnTo>
                  <a:lnTo>
                    <a:pt x="254" y="116"/>
                  </a:lnTo>
                  <a:lnTo>
                    <a:pt x="266" y="77"/>
                  </a:lnTo>
                  <a:lnTo>
                    <a:pt x="277" y="38"/>
                  </a:lnTo>
                  <a:lnTo>
                    <a:pt x="288" y="0"/>
                  </a:lnTo>
                  <a:lnTo>
                    <a:pt x="304" y="38"/>
                  </a:lnTo>
                  <a:lnTo>
                    <a:pt x="321" y="77"/>
                  </a:lnTo>
                  <a:lnTo>
                    <a:pt x="332" y="121"/>
                  </a:lnTo>
                  <a:lnTo>
                    <a:pt x="337" y="171"/>
                  </a:lnTo>
                  <a:lnTo>
                    <a:pt x="343" y="221"/>
                  </a:lnTo>
                  <a:lnTo>
                    <a:pt x="354" y="270"/>
                  </a:lnTo>
                  <a:lnTo>
                    <a:pt x="365" y="314"/>
                  </a:lnTo>
                  <a:lnTo>
                    <a:pt x="382" y="359"/>
                  </a:lnTo>
                  <a:lnTo>
                    <a:pt x="382" y="320"/>
                  </a:lnTo>
                  <a:lnTo>
                    <a:pt x="393" y="337"/>
                  </a:lnTo>
                  <a:lnTo>
                    <a:pt x="398" y="359"/>
                  </a:lnTo>
                  <a:lnTo>
                    <a:pt x="398" y="375"/>
                  </a:lnTo>
                  <a:lnTo>
                    <a:pt x="398" y="397"/>
                  </a:lnTo>
                  <a:lnTo>
                    <a:pt x="393" y="414"/>
                  </a:lnTo>
                  <a:lnTo>
                    <a:pt x="393" y="436"/>
                  </a:lnTo>
                  <a:lnTo>
                    <a:pt x="393" y="458"/>
                  </a:lnTo>
                  <a:lnTo>
                    <a:pt x="398" y="480"/>
                  </a:lnTo>
                  <a:lnTo>
                    <a:pt x="398" y="491"/>
                  </a:lnTo>
                  <a:lnTo>
                    <a:pt x="398" y="502"/>
                  </a:lnTo>
                  <a:lnTo>
                    <a:pt x="404" y="513"/>
                  </a:lnTo>
                  <a:lnTo>
                    <a:pt x="404" y="524"/>
                  </a:lnTo>
                  <a:lnTo>
                    <a:pt x="409" y="535"/>
                  </a:lnTo>
                  <a:lnTo>
                    <a:pt x="409" y="547"/>
                  </a:lnTo>
                  <a:lnTo>
                    <a:pt x="409" y="563"/>
                  </a:lnTo>
                  <a:lnTo>
                    <a:pt x="409" y="574"/>
                  </a:lnTo>
                  <a:lnTo>
                    <a:pt x="415" y="574"/>
                  </a:lnTo>
                  <a:lnTo>
                    <a:pt x="415" y="569"/>
                  </a:lnTo>
                  <a:lnTo>
                    <a:pt x="420" y="563"/>
                  </a:lnTo>
                  <a:lnTo>
                    <a:pt x="426" y="558"/>
                  </a:lnTo>
                  <a:lnTo>
                    <a:pt x="426" y="552"/>
                  </a:lnTo>
                  <a:lnTo>
                    <a:pt x="431" y="547"/>
                  </a:lnTo>
                  <a:lnTo>
                    <a:pt x="437" y="547"/>
                  </a:lnTo>
                  <a:lnTo>
                    <a:pt x="443" y="541"/>
                  </a:lnTo>
                  <a:lnTo>
                    <a:pt x="448" y="563"/>
                  </a:lnTo>
                  <a:lnTo>
                    <a:pt x="454" y="591"/>
                  </a:lnTo>
                  <a:lnTo>
                    <a:pt x="454" y="618"/>
                  </a:lnTo>
                  <a:lnTo>
                    <a:pt x="454" y="651"/>
                  </a:lnTo>
                  <a:lnTo>
                    <a:pt x="454" y="685"/>
                  </a:lnTo>
                  <a:lnTo>
                    <a:pt x="454" y="712"/>
                  </a:lnTo>
                  <a:lnTo>
                    <a:pt x="454" y="745"/>
                  </a:lnTo>
                  <a:lnTo>
                    <a:pt x="454" y="767"/>
                  </a:lnTo>
                  <a:lnTo>
                    <a:pt x="459" y="767"/>
                  </a:lnTo>
                  <a:lnTo>
                    <a:pt x="459" y="773"/>
                  </a:lnTo>
                  <a:lnTo>
                    <a:pt x="465" y="773"/>
                  </a:lnTo>
                  <a:lnTo>
                    <a:pt x="465" y="779"/>
                  </a:lnTo>
                  <a:lnTo>
                    <a:pt x="470" y="779"/>
                  </a:lnTo>
                  <a:lnTo>
                    <a:pt x="470" y="784"/>
                  </a:lnTo>
                  <a:lnTo>
                    <a:pt x="476" y="784"/>
                  </a:lnTo>
                  <a:lnTo>
                    <a:pt x="470" y="972"/>
                  </a:lnTo>
                  <a:lnTo>
                    <a:pt x="476" y="977"/>
                  </a:lnTo>
                  <a:lnTo>
                    <a:pt x="476" y="983"/>
                  </a:lnTo>
                  <a:lnTo>
                    <a:pt x="481" y="983"/>
                  </a:lnTo>
                  <a:lnTo>
                    <a:pt x="487" y="983"/>
                  </a:lnTo>
                  <a:lnTo>
                    <a:pt x="492" y="983"/>
                  </a:lnTo>
                  <a:lnTo>
                    <a:pt x="492" y="999"/>
                  </a:lnTo>
                  <a:lnTo>
                    <a:pt x="498" y="1016"/>
                  </a:lnTo>
                  <a:lnTo>
                    <a:pt x="503" y="1038"/>
                  </a:lnTo>
                  <a:lnTo>
                    <a:pt x="503" y="1060"/>
                  </a:lnTo>
                  <a:lnTo>
                    <a:pt x="503" y="1082"/>
                  </a:lnTo>
                  <a:lnTo>
                    <a:pt x="503" y="1099"/>
                  </a:lnTo>
                  <a:lnTo>
                    <a:pt x="503" y="1115"/>
                  </a:lnTo>
                  <a:lnTo>
                    <a:pt x="503" y="1127"/>
                  </a:lnTo>
                  <a:lnTo>
                    <a:pt x="492" y="1143"/>
                  </a:lnTo>
                  <a:lnTo>
                    <a:pt x="487" y="1154"/>
                  </a:lnTo>
                  <a:lnTo>
                    <a:pt x="487" y="1165"/>
                  </a:lnTo>
                  <a:lnTo>
                    <a:pt x="481" y="1176"/>
                  </a:lnTo>
                  <a:lnTo>
                    <a:pt x="481" y="1182"/>
                  </a:lnTo>
                  <a:lnTo>
                    <a:pt x="476" y="1193"/>
                  </a:lnTo>
                  <a:lnTo>
                    <a:pt x="476" y="1209"/>
                  </a:lnTo>
                  <a:lnTo>
                    <a:pt x="476" y="1226"/>
                  </a:lnTo>
                  <a:lnTo>
                    <a:pt x="481" y="1243"/>
                  </a:lnTo>
                  <a:lnTo>
                    <a:pt x="487" y="1254"/>
                  </a:lnTo>
                  <a:lnTo>
                    <a:pt x="492" y="1254"/>
                  </a:lnTo>
                  <a:lnTo>
                    <a:pt x="503" y="1248"/>
                  </a:lnTo>
                  <a:lnTo>
                    <a:pt x="509" y="1243"/>
                  </a:lnTo>
                  <a:lnTo>
                    <a:pt x="514" y="1237"/>
                  </a:lnTo>
                  <a:lnTo>
                    <a:pt x="514" y="1231"/>
                  </a:lnTo>
                  <a:lnTo>
                    <a:pt x="520" y="1231"/>
                  </a:lnTo>
                  <a:lnTo>
                    <a:pt x="520" y="1259"/>
                  </a:lnTo>
                  <a:lnTo>
                    <a:pt x="520" y="1298"/>
                  </a:lnTo>
                  <a:lnTo>
                    <a:pt x="526" y="1342"/>
                  </a:lnTo>
                  <a:lnTo>
                    <a:pt x="526" y="1386"/>
                  </a:lnTo>
                  <a:lnTo>
                    <a:pt x="526" y="1430"/>
                  </a:lnTo>
                  <a:lnTo>
                    <a:pt x="526" y="1475"/>
                  </a:lnTo>
                  <a:lnTo>
                    <a:pt x="520" y="1508"/>
                  </a:lnTo>
                  <a:lnTo>
                    <a:pt x="514" y="1535"/>
                  </a:lnTo>
                  <a:lnTo>
                    <a:pt x="514" y="1546"/>
                  </a:lnTo>
                  <a:lnTo>
                    <a:pt x="509" y="1552"/>
                  </a:lnTo>
                  <a:lnTo>
                    <a:pt x="503" y="1557"/>
                  </a:lnTo>
                  <a:lnTo>
                    <a:pt x="498" y="1563"/>
                  </a:lnTo>
                  <a:lnTo>
                    <a:pt x="487" y="1568"/>
                  </a:lnTo>
                  <a:lnTo>
                    <a:pt x="481" y="1574"/>
                  </a:lnTo>
                  <a:lnTo>
                    <a:pt x="476" y="1574"/>
                  </a:lnTo>
                  <a:lnTo>
                    <a:pt x="476" y="1580"/>
                  </a:lnTo>
                  <a:lnTo>
                    <a:pt x="459" y="1618"/>
                  </a:lnTo>
                  <a:lnTo>
                    <a:pt x="448" y="1646"/>
                  </a:lnTo>
                  <a:lnTo>
                    <a:pt x="443" y="1673"/>
                  </a:lnTo>
                  <a:lnTo>
                    <a:pt x="443" y="1701"/>
                  </a:lnTo>
                  <a:lnTo>
                    <a:pt x="443" y="1723"/>
                  </a:lnTo>
                  <a:lnTo>
                    <a:pt x="437" y="1745"/>
                  </a:lnTo>
                  <a:lnTo>
                    <a:pt x="437" y="1767"/>
                  </a:lnTo>
                  <a:lnTo>
                    <a:pt x="431" y="1789"/>
                  </a:lnTo>
                  <a:lnTo>
                    <a:pt x="426" y="1806"/>
                  </a:lnTo>
                  <a:lnTo>
                    <a:pt x="415" y="1817"/>
                  </a:lnTo>
                  <a:lnTo>
                    <a:pt x="404" y="1828"/>
                  </a:lnTo>
                  <a:lnTo>
                    <a:pt x="393" y="1834"/>
                  </a:lnTo>
                  <a:lnTo>
                    <a:pt x="376" y="1839"/>
                  </a:lnTo>
                  <a:lnTo>
                    <a:pt x="365" y="1845"/>
                  </a:lnTo>
                  <a:lnTo>
                    <a:pt x="349" y="1850"/>
                  </a:lnTo>
                  <a:lnTo>
                    <a:pt x="337" y="1856"/>
                  </a:lnTo>
                  <a:lnTo>
                    <a:pt x="337" y="1861"/>
                  </a:lnTo>
                  <a:lnTo>
                    <a:pt x="337" y="1872"/>
                  </a:lnTo>
                  <a:lnTo>
                    <a:pt x="337" y="1900"/>
                  </a:lnTo>
                  <a:lnTo>
                    <a:pt x="343" y="1939"/>
                  </a:lnTo>
                  <a:lnTo>
                    <a:pt x="343" y="1988"/>
                  </a:lnTo>
                  <a:lnTo>
                    <a:pt x="343" y="2032"/>
                  </a:lnTo>
                  <a:lnTo>
                    <a:pt x="343" y="2071"/>
                  </a:lnTo>
                  <a:lnTo>
                    <a:pt x="349" y="2104"/>
                  </a:lnTo>
                  <a:lnTo>
                    <a:pt x="349" y="2110"/>
                  </a:lnTo>
                  <a:lnTo>
                    <a:pt x="349" y="2121"/>
                  </a:lnTo>
                  <a:lnTo>
                    <a:pt x="354" y="2132"/>
                  </a:lnTo>
                  <a:lnTo>
                    <a:pt x="360" y="2148"/>
                  </a:lnTo>
                  <a:lnTo>
                    <a:pt x="365" y="2160"/>
                  </a:lnTo>
                  <a:lnTo>
                    <a:pt x="382" y="2171"/>
                  </a:lnTo>
                  <a:lnTo>
                    <a:pt x="404" y="2182"/>
                  </a:lnTo>
                  <a:lnTo>
                    <a:pt x="431" y="2187"/>
                  </a:lnTo>
                  <a:lnTo>
                    <a:pt x="465" y="2193"/>
                  </a:lnTo>
                  <a:lnTo>
                    <a:pt x="465" y="2215"/>
                  </a:lnTo>
                  <a:lnTo>
                    <a:pt x="111" y="2215"/>
                  </a:lnTo>
                  <a:lnTo>
                    <a:pt x="111" y="2193"/>
                  </a:lnTo>
                  <a:lnTo>
                    <a:pt x="133" y="2187"/>
                  </a:lnTo>
                  <a:lnTo>
                    <a:pt x="155" y="2182"/>
                  </a:lnTo>
                  <a:lnTo>
                    <a:pt x="172" y="2176"/>
                  </a:lnTo>
                  <a:lnTo>
                    <a:pt x="188" y="2165"/>
                  </a:lnTo>
                  <a:lnTo>
                    <a:pt x="199" y="2148"/>
                  </a:lnTo>
                  <a:lnTo>
                    <a:pt x="205" y="2137"/>
                  </a:lnTo>
                  <a:lnTo>
                    <a:pt x="210" y="2126"/>
                  </a:lnTo>
                  <a:lnTo>
                    <a:pt x="216" y="2110"/>
                  </a:lnTo>
                  <a:lnTo>
                    <a:pt x="221" y="2077"/>
                  </a:lnTo>
                  <a:lnTo>
                    <a:pt x="221" y="2049"/>
                  </a:lnTo>
                  <a:lnTo>
                    <a:pt x="221" y="2021"/>
                  </a:lnTo>
                  <a:lnTo>
                    <a:pt x="221" y="1994"/>
                  </a:lnTo>
                  <a:lnTo>
                    <a:pt x="227" y="1972"/>
                  </a:lnTo>
                  <a:lnTo>
                    <a:pt x="227" y="1944"/>
                  </a:lnTo>
                  <a:lnTo>
                    <a:pt x="227" y="1916"/>
                  </a:lnTo>
                  <a:lnTo>
                    <a:pt x="227" y="1889"/>
                  </a:lnTo>
                  <a:lnTo>
                    <a:pt x="216" y="1883"/>
                  </a:lnTo>
                  <a:lnTo>
                    <a:pt x="205" y="1872"/>
                  </a:lnTo>
                  <a:lnTo>
                    <a:pt x="194" y="1861"/>
                  </a:lnTo>
                  <a:lnTo>
                    <a:pt x="183" y="1839"/>
                  </a:lnTo>
                  <a:lnTo>
                    <a:pt x="172" y="1823"/>
                  </a:lnTo>
                  <a:lnTo>
                    <a:pt x="160" y="1806"/>
                  </a:lnTo>
                  <a:lnTo>
                    <a:pt x="149" y="1795"/>
                  </a:lnTo>
                  <a:lnTo>
                    <a:pt x="144" y="1784"/>
                  </a:lnTo>
                  <a:lnTo>
                    <a:pt x="138" y="1773"/>
                  </a:lnTo>
                  <a:lnTo>
                    <a:pt x="122" y="1756"/>
                  </a:lnTo>
                  <a:lnTo>
                    <a:pt x="111" y="1740"/>
                  </a:lnTo>
                  <a:lnTo>
                    <a:pt x="89" y="1718"/>
                  </a:lnTo>
                  <a:lnTo>
                    <a:pt x="72" y="1690"/>
                  </a:lnTo>
                  <a:lnTo>
                    <a:pt x="55" y="1668"/>
                  </a:lnTo>
                  <a:lnTo>
                    <a:pt x="44" y="1640"/>
                  </a:lnTo>
                  <a:lnTo>
                    <a:pt x="39" y="1613"/>
                  </a:lnTo>
                  <a:lnTo>
                    <a:pt x="39" y="1596"/>
                  </a:lnTo>
                  <a:lnTo>
                    <a:pt x="33" y="1580"/>
                  </a:lnTo>
                  <a:lnTo>
                    <a:pt x="33" y="1563"/>
                  </a:lnTo>
                  <a:lnTo>
                    <a:pt x="28" y="1546"/>
                  </a:lnTo>
                  <a:lnTo>
                    <a:pt x="28" y="1530"/>
                  </a:lnTo>
                  <a:lnTo>
                    <a:pt x="28" y="1508"/>
                  </a:lnTo>
                  <a:lnTo>
                    <a:pt x="28" y="1491"/>
                  </a:lnTo>
                  <a:lnTo>
                    <a:pt x="28" y="1475"/>
                  </a:lnTo>
                  <a:lnTo>
                    <a:pt x="33" y="1480"/>
                  </a:lnTo>
                  <a:lnTo>
                    <a:pt x="39" y="1486"/>
                  </a:lnTo>
                  <a:lnTo>
                    <a:pt x="50" y="1491"/>
                  </a:lnTo>
                  <a:lnTo>
                    <a:pt x="55" y="1502"/>
                  </a:lnTo>
                  <a:lnTo>
                    <a:pt x="61" y="1513"/>
                  </a:lnTo>
                  <a:lnTo>
                    <a:pt x="66" y="1519"/>
                  </a:lnTo>
                  <a:lnTo>
                    <a:pt x="72" y="1530"/>
                  </a:lnTo>
                  <a:lnTo>
                    <a:pt x="72" y="1535"/>
                  </a:lnTo>
                  <a:lnTo>
                    <a:pt x="72" y="1513"/>
                  </a:lnTo>
                  <a:lnTo>
                    <a:pt x="66" y="1497"/>
                  </a:lnTo>
                  <a:lnTo>
                    <a:pt x="55" y="1480"/>
                  </a:lnTo>
                  <a:lnTo>
                    <a:pt x="50" y="1464"/>
                  </a:lnTo>
                  <a:lnTo>
                    <a:pt x="39" y="1447"/>
                  </a:lnTo>
                  <a:lnTo>
                    <a:pt x="28" y="1430"/>
                  </a:lnTo>
                  <a:lnTo>
                    <a:pt x="22" y="1414"/>
                  </a:lnTo>
                  <a:lnTo>
                    <a:pt x="17" y="1392"/>
                  </a:lnTo>
                  <a:lnTo>
                    <a:pt x="11" y="1370"/>
                  </a:lnTo>
                  <a:lnTo>
                    <a:pt x="6" y="1336"/>
                  </a:lnTo>
                  <a:lnTo>
                    <a:pt x="0" y="1303"/>
                  </a:lnTo>
                  <a:lnTo>
                    <a:pt x="0" y="1270"/>
                  </a:lnTo>
                  <a:lnTo>
                    <a:pt x="0" y="1231"/>
                  </a:lnTo>
                  <a:lnTo>
                    <a:pt x="0" y="1193"/>
                  </a:lnTo>
                  <a:lnTo>
                    <a:pt x="6" y="1165"/>
                  </a:lnTo>
                  <a:lnTo>
                    <a:pt x="6" y="1138"/>
                  </a:lnTo>
                  <a:lnTo>
                    <a:pt x="11" y="1121"/>
                  </a:lnTo>
                  <a:lnTo>
                    <a:pt x="11" y="1099"/>
                  </a:lnTo>
                  <a:lnTo>
                    <a:pt x="17" y="1077"/>
                  </a:lnTo>
                  <a:lnTo>
                    <a:pt x="17" y="1049"/>
                  </a:lnTo>
                  <a:lnTo>
                    <a:pt x="17" y="1027"/>
                  </a:lnTo>
                  <a:lnTo>
                    <a:pt x="17" y="1005"/>
                  </a:lnTo>
                  <a:lnTo>
                    <a:pt x="22" y="983"/>
                  </a:lnTo>
                  <a:lnTo>
                    <a:pt x="22" y="961"/>
                  </a:lnTo>
                  <a:lnTo>
                    <a:pt x="28" y="966"/>
                  </a:lnTo>
                  <a:lnTo>
                    <a:pt x="33" y="977"/>
                  </a:lnTo>
                  <a:lnTo>
                    <a:pt x="39" y="983"/>
                  </a:lnTo>
                  <a:lnTo>
                    <a:pt x="44" y="994"/>
                  </a:lnTo>
                  <a:lnTo>
                    <a:pt x="50" y="1005"/>
                  </a:lnTo>
                  <a:lnTo>
                    <a:pt x="50" y="1011"/>
                  </a:lnTo>
                  <a:lnTo>
                    <a:pt x="55" y="1016"/>
                  </a:lnTo>
                  <a:lnTo>
                    <a:pt x="61" y="1022"/>
                  </a:lnTo>
                  <a:lnTo>
                    <a:pt x="61" y="966"/>
                  </a:lnTo>
                  <a:lnTo>
                    <a:pt x="61" y="911"/>
                  </a:lnTo>
                  <a:lnTo>
                    <a:pt x="66" y="856"/>
                  </a:lnTo>
                  <a:lnTo>
                    <a:pt x="66" y="795"/>
                  </a:lnTo>
                  <a:lnTo>
                    <a:pt x="72" y="740"/>
                  </a:lnTo>
                  <a:lnTo>
                    <a:pt x="83" y="685"/>
                  </a:lnTo>
                  <a:lnTo>
                    <a:pt x="94" y="635"/>
                  </a:lnTo>
                  <a:lnTo>
                    <a:pt x="111" y="585"/>
                  </a:lnTo>
                  <a:lnTo>
                    <a:pt x="111" y="591"/>
                  </a:lnTo>
                  <a:lnTo>
                    <a:pt x="111" y="596"/>
                  </a:lnTo>
                  <a:lnTo>
                    <a:pt x="116" y="602"/>
                  </a:lnTo>
                  <a:lnTo>
                    <a:pt x="116" y="607"/>
                  </a:lnTo>
                  <a:lnTo>
                    <a:pt x="116" y="613"/>
                  </a:lnTo>
                  <a:lnTo>
                    <a:pt x="116" y="618"/>
                  </a:lnTo>
                  <a:lnTo>
                    <a:pt x="116" y="624"/>
                  </a:lnTo>
                  <a:lnTo>
                    <a:pt x="127" y="386"/>
                  </a:lnTo>
                  <a:lnTo>
                    <a:pt x="127" y="392"/>
                  </a:lnTo>
                  <a:lnTo>
                    <a:pt x="133" y="397"/>
                  </a:lnTo>
                  <a:lnTo>
                    <a:pt x="138" y="397"/>
                  </a:lnTo>
                  <a:lnTo>
                    <a:pt x="138" y="403"/>
                  </a:lnTo>
                  <a:lnTo>
                    <a:pt x="144" y="403"/>
                  </a:lnTo>
                  <a:lnTo>
                    <a:pt x="149" y="392"/>
                  </a:lnTo>
                  <a:lnTo>
                    <a:pt x="155" y="375"/>
                  </a:lnTo>
                  <a:lnTo>
                    <a:pt x="160" y="353"/>
                  </a:lnTo>
                  <a:lnTo>
                    <a:pt x="160" y="337"/>
                  </a:lnTo>
                  <a:lnTo>
                    <a:pt x="166" y="314"/>
                  </a:lnTo>
                  <a:lnTo>
                    <a:pt x="166" y="298"/>
                  </a:lnTo>
                  <a:lnTo>
                    <a:pt x="172" y="276"/>
                  </a:lnTo>
                  <a:lnTo>
                    <a:pt x="172" y="265"/>
                  </a:lnTo>
                  <a:close/>
                  <a:moveTo>
                    <a:pt x="337" y="1812"/>
                  </a:moveTo>
                  <a:lnTo>
                    <a:pt x="354" y="1806"/>
                  </a:lnTo>
                  <a:lnTo>
                    <a:pt x="376" y="1800"/>
                  </a:lnTo>
                  <a:lnTo>
                    <a:pt x="387" y="1784"/>
                  </a:lnTo>
                  <a:lnTo>
                    <a:pt x="404" y="1767"/>
                  </a:lnTo>
                  <a:lnTo>
                    <a:pt x="415" y="1745"/>
                  </a:lnTo>
                  <a:lnTo>
                    <a:pt x="420" y="1723"/>
                  </a:lnTo>
                  <a:lnTo>
                    <a:pt x="426" y="1701"/>
                  </a:lnTo>
                  <a:lnTo>
                    <a:pt x="426" y="1673"/>
                  </a:lnTo>
                  <a:lnTo>
                    <a:pt x="420" y="1668"/>
                  </a:lnTo>
                  <a:lnTo>
                    <a:pt x="415" y="1662"/>
                  </a:lnTo>
                  <a:lnTo>
                    <a:pt x="409" y="1662"/>
                  </a:lnTo>
                  <a:lnTo>
                    <a:pt x="404" y="1657"/>
                  </a:lnTo>
                  <a:lnTo>
                    <a:pt x="404" y="1651"/>
                  </a:lnTo>
                  <a:lnTo>
                    <a:pt x="398" y="1646"/>
                  </a:lnTo>
                  <a:lnTo>
                    <a:pt x="398" y="1607"/>
                  </a:lnTo>
                  <a:lnTo>
                    <a:pt x="393" y="1596"/>
                  </a:lnTo>
                  <a:lnTo>
                    <a:pt x="382" y="1591"/>
                  </a:lnTo>
                  <a:lnTo>
                    <a:pt x="376" y="1580"/>
                  </a:lnTo>
                  <a:lnTo>
                    <a:pt x="371" y="1568"/>
                  </a:lnTo>
                  <a:lnTo>
                    <a:pt x="365" y="1552"/>
                  </a:lnTo>
                  <a:lnTo>
                    <a:pt x="365" y="1541"/>
                  </a:lnTo>
                  <a:lnTo>
                    <a:pt x="360" y="1530"/>
                  </a:lnTo>
                  <a:lnTo>
                    <a:pt x="360" y="1519"/>
                  </a:lnTo>
                  <a:lnTo>
                    <a:pt x="354" y="1524"/>
                  </a:lnTo>
                  <a:lnTo>
                    <a:pt x="354" y="1530"/>
                  </a:lnTo>
                  <a:lnTo>
                    <a:pt x="349" y="1535"/>
                  </a:lnTo>
                  <a:lnTo>
                    <a:pt x="349" y="1541"/>
                  </a:lnTo>
                  <a:lnTo>
                    <a:pt x="349" y="1546"/>
                  </a:lnTo>
                  <a:lnTo>
                    <a:pt x="343" y="1552"/>
                  </a:lnTo>
                  <a:lnTo>
                    <a:pt x="337" y="1557"/>
                  </a:lnTo>
                  <a:lnTo>
                    <a:pt x="337" y="1812"/>
                  </a:lnTo>
                  <a:close/>
                  <a:moveTo>
                    <a:pt x="221" y="1436"/>
                  </a:moveTo>
                  <a:lnTo>
                    <a:pt x="221" y="1441"/>
                  </a:lnTo>
                  <a:lnTo>
                    <a:pt x="216" y="1441"/>
                  </a:lnTo>
                  <a:lnTo>
                    <a:pt x="216" y="1447"/>
                  </a:lnTo>
                  <a:lnTo>
                    <a:pt x="216" y="1452"/>
                  </a:lnTo>
                  <a:lnTo>
                    <a:pt x="216" y="1464"/>
                  </a:lnTo>
                  <a:lnTo>
                    <a:pt x="216" y="1469"/>
                  </a:lnTo>
                  <a:lnTo>
                    <a:pt x="210" y="1480"/>
                  </a:lnTo>
                  <a:lnTo>
                    <a:pt x="210" y="1486"/>
                  </a:lnTo>
                  <a:lnTo>
                    <a:pt x="177" y="1486"/>
                  </a:lnTo>
                  <a:lnTo>
                    <a:pt x="177" y="1491"/>
                  </a:lnTo>
                  <a:lnTo>
                    <a:pt x="183" y="1497"/>
                  </a:lnTo>
                  <a:lnTo>
                    <a:pt x="188" y="1508"/>
                  </a:lnTo>
                  <a:lnTo>
                    <a:pt x="194" y="1513"/>
                  </a:lnTo>
                  <a:lnTo>
                    <a:pt x="199" y="1524"/>
                  </a:lnTo>
                  <a:lnTo>
                    <a:pt x="205" y="1530"/>
                  </a:lnTo>
                  <a:lnTo>
                    <a:pt x="210" y="1535"/>
                  </a:lnTo>
                  <a:lnTo>
                    <a:pt x="210" y="1541"/>
                  </a:lnTo>
                  <a:lnTo>
                    <a:pt x="221" y="1557"/>
                  </a:lnTo>
                  <a:lnTo>
                    <a:pt x="227" y="1563"/>
                  </a:lnTo>
                  <a:lnTo>
                    <a:pt x="232" y="1563"/>
                  </a:lnTo>
                  <a:lnTo>
                    <a:pt x="232" y="1557"/>
                  </a:lnTo>
                  <a:lnTo>
                    <a:pt x="238" y="1552"/>
                  </a:lnTo>
                  <a:lnTo>
                    <a:pt x="238" y="1541"/>
                  </a:lnTo>
                  <a:lnTo>
                    <a:pt x="243" y="1535"/>
                  </a:lnTo>
                  <a:lnTo>
                    <a:pt x="243" y="1530"/>
                  </a:lnTo>
                  <a:lnTo>
                    <a:pt x="243" y="1519"/>
                  </a:lnTo>
                  <a:lnTo>
                    <a:pt x="238" y="1508"/>
                  </a:lnTo>
                  <a:lnTo>
                    <a:pt x="238" y="1497"/>
                  </a:lnTo>
                  <a:lnTo>
                    <a:pt x="232" y="1480"/>
                  </a:lnTo>
                  <a:lnTo>
                    <a:pt x="232" y="1469"/>
                  </a:lnTo>
                  <a:lnTo>
                    <a:pt x="227" y="1458"/>
                  </a:lnTo>
                  <a:lnTo>
                    <a:pt x="227" y="1447"/>
                  </a:lnTo>
                  <a:lnTo>
                    <a:pt x="221" y="1436"/>
                  </a:lnTo>
                  <a:close/>
                  <a:moveTo>
                    <a:pt x="232" y="1668"/>
                  </a:moveTo>
                  <a:lnTo>
                    <a:pt x="232" y="1613"/>
                  </a:lnTo>
                  <a:lnTo>
                    <a:pt x="227" y="1607"/>
                  </a:lnTo>
                  <a:lnTo>
                    <a:pt x="221" y="1596"/>
                  </a:lnTo>
                  <a:lnTo>
                    <a:pt x="210" y="1580"/>
                  </a:lnTo>
                  <a:lnTo>
                    <a:pt x="199" y="1568"/>
                  </a:lnTo>
                  <a:lnTo>
                    <a:pt x="188" y="1552"/>
                  </a:lnTo>
                  <a:lnTo>
                    <a:pt x="183" y="1541"/>
                  </a:lnTo>
                  <a:lnTo>
                    <a:pt x="177" y="1530"/>
                  </a:lnTo>
                  <a:lnTo>
                    <a:pt x="177" y="1519"/>
                  </a:lnTo>
                  <a:lnTo>
                    <a:pt x="177" y="1557"/>
                  </a:lnTo>
                  <a:lnTo>
                    <a:pt x="183" y="1585"/>
                  </a:lnTo>
                  <a:lnTo>
                    <a:pt x="188" y="1607"/>
                  </a:lnTo>
                  <a:lnTo>
                    <a:pt x="194" y="1624"/>
                  </a:lnTo>
                  <a:lnTo>
                    <a:pt x="205" y="1640"/>
                  </a:lnTo>
                  <a:lnTo>
                    <a:pt x="216" y="1651"/>
                  </a:lnTo>
                  <a:lnTo>
                    <a:pt x="221" y="1657"/>
                  </a:lnTo>
                  <a:lnTo>
                    <a:pt x="232" y="1668"/>
                  </a:lnTo>
                  <a:close/>
                  <a:moveTo>
                    <a:pt x="221" y="1806"/>
                  </a:moveTo>
                  <a:lnTo>
                    <a:pt x="227" y="1740"/>
                  </a:lnTo>
                  <a:lnTo>
                    <a:pt x="210" y="1723"/>
                  </a:lnTo>
                  <a:lnTo>
                    <a:pt x="199" y="1707"/>
                  </a:lnTo>
                  <a:lnTo>
                    <a:pt x="188" y="1690"/>
                  </a:lnTo>
                  <a:lnTo>
                    <a:pt x="183" y="1673"/>
                  </a:lnTo>
                  <a:lnTo>
                    <a:pt x="177" y="1651"/>
                  </a:lnTo>
                  <a:lnTo>
                    <a:pt x="172" y="1635"/>
                  </a:lnTo>
                  <a:lnTo>
                    <a:pt x="166" y="1618"/>
                  </a:lnTo>
                  <a:lnTo>
                    <a:pt x="160" y="1602"/>
                  </a:lnTo>
                  <a:lnTo>
                    <a:pt x="155" y="1646"/>
                  </a:lnTo>
                  <a:lnTo>
                    <a:pt x="155" y="1684"/>
                  </a:lnTo>
                  <a:lnTo>
                    <a:pt x="155" y="1718"/>
                  </a:lnTo>
                  <a:lnTo>
                    <a:pt x="160" y="1751"/>
                  </a:lnTo>
                  <a:lnTo>
                    <a:pt x="166" y="1778"/>
                  </a:lnTo>
                  <a:lnTo>
                    <a:pt x="183" y="1795"/>
                  </a:lnTo>
                  <a:lnTo>
                    <a:pt x="199" y="1806"/>
                  </a:lnTo>
                  <a:lnTo>
                    <a:pt x="221" y="1806"/>
                  </a:lnTo>
                  <a:close/>
                  <a:moveTo>
                    <a:pt x="349" y="1237"/>
                  </a:moveTo>
                  <a:lnTo>
                    <a:pt x="360" y="1198"/>
                  </a:lnTo>
                  <a:lnTo>
                    <a:pt x="365" y="1160"/>
                  </a:lnTo>
                  <a:lnTo>
                    <a:pt x="376" y="1127"/>
                  </a:lnTo>
                  <a:lnTo>
                    <a:pt x="382" y="1093"/>
                  </a:lnTo>
                  <a:lnTo>
                    <a:pt x="387" y="1055"/>
                  </a:lnTo>
                  <a:lnTo>
                    <a:pt x="387" y="1022"/>
                  </a:lnTo>
                  <a:lnTo>
                    <a:pt x="387" y="983"/>
                  </a:lnTo>
                  <a:lnTo>
                    <a:pt x="393" y="944"/>
                  </a:lnTo>
                  <a:lnTo>
                    <a:pt x="387" y="955"/>
                  </a:lnTo>
                  <a:lnTo>
                    <a:pt x="382" y="966"/>
                  </a:lnTo>
                  <a:lnTo>
                    <a:pt x="376" y="977"/>
                  </a:lnTo>
                  <a:lnTo>
                    <a:pt x="371" y="983"/>
                  </a:lnTo>
                  <a:lnTo>
                    <a:pt x="365" y="994"/>
                  </a:lnTo>
                  <a:lnTo>
                    <a:pt x="360" y="1005"/>
                  </a:lnTo>
                  <a:lnTo>
                    <a:pt x="349" y="1011"/>
                  </a:lnTo>
                  <a:lnTo>
                    <a:pt x="337" y="1022"/>
                  </a:lnTo>
                  <a:lnTo>
                    <a:pt x="337" y="1049"/>
                  </a:lnTo>
                  <a:lnTo>
                    <a:pt x="337" y="1071"/>
                  </a:lnTo>
                  <a:lnTo>
                    <a:pt x="337" y="1099"/>
                  </a:lnTo>
                  <a:lnTo>
                    <a:pt x="337" y="1127"/>
                  </a:lnTo>
                  <a:lnTo>
                    <a:pt x="343" y="1154"/>
                  </a:lnTo>
                  <a:lnTo>
                    <a:pt x="343" y="1182"/>
                  </a:lnTo>
                  <a:lnTo>
                    <a:pt x="343" y="1209"/>
                  </a:lnTo>
                  <a:lnTo>
                    <a:pt x="349" y="1237"/>
                  </a:lnTo>
                  <a:close/>
                  <a:moveTo>
                    <a:pt x="337" y="983"/>
                  </a:moveTo>
                  <a:lnTo>
                    <a:pt x="337" y="961"/>
                  </a:lnTo>
                  <a:lnTo>
                    <a:pt x="343" y="939"/>
                  </a:lnTo>
                  <a:lnTo>
                    <a:pt x="343" y="922"/>
                  </a:lnTo>
                  <a:lnTo>
                    <a:pt x="343" y="900"/>
                  </a:lnTo>
                  <a:lnTo>
                    <a:pt x="343" y="878"/>
                  </a:lnTo>
                  <a:lnTo>
                    <a:pt x="349" y="861"/>
                  </a:lnTo>
                  <a:lnTo>
                    <a:pt x="349" y="839"/>
                  </a:lnTo>
                  <a:lnTo>
                    <a:pt x="349" y="823"/>
                  </a:lnTo>
                  <a:lnTo>
                    <a:pt x="349" y="828"/>
                  </a:lnTo>
                  <a:lnTo>
                    <a:pt x="360" y="845"/>
                  </a:lnTo>
                  <a:lnTo>
                    <a:pt x="365" y="861"/>
                  </a:lnTo>
                  <a:lnTo>
                    <a:pt x="371" y="878"/>
                  </a:lnTo>
                  <a:lnTo>
                    <a:pt x="376" y="900"/>
                  </a:lnTo>
                  <a:lnTo>
                    <a:pt x="376" y="928"/>
                  </a:lnTo>
                  <a:lnTo>
                    <a:pt x="360" y="955"/>
                  </a:lnTo>
                  <a:lnTo>
                    <a:pt x="337" y="983"/>
                  </a:lnTo>
                  <a:close/>
                </a:path>
              </a:pathLst>
            </a:custGeom>
            <a:solidFill>
              <a:srgbClr val="003333"/>
            </a:solidFill>
            <a:ln w="9525">
              <a:solidFill>
                <a:schemeClr val="tx1"/>
              </a:solidFill>
              <a:round/>
              <a:headEnd/>
              <a:tailEnd/>
            </a:ln>
          </p:spPr>
          <p:txBody>
            <a:bodyPr/>
            <a:lstStyle/>
            <a:p>
              <a:endParaRPr lang="en-GB"/>
            </a:p>
          </p:txBody>
        </p:sp>
        <p:sp>
          <p:nvSpPr>
            <p:cNvPr id="7196" name="Freeform 9" descr="Recycled paper"/>
            <p:cNvSpPr>
              <a:spLocks/>
            </p:cNvSpPr>
            <p:nvPr/>
          </p:nvSpPr>
          <p:spPr bwMode="auto">
            <a:xfrm>
              <a:off x="1044" y="2388"/>
              <a:ext cx="3048" cy="688"/>
            </a:xfrm>
            <a:custGeom>
              <a:avLst/>
              <a:gdLst>
                <a:gd name="T0" fmla="*/ 2176 w 3048"/>
                <a:gd name="T1" fmla="*/ 44 h 688"/>
                <a:gd name="T2" fmla="*/ 2136 w 3048"/>
                <a:gd name="T3" fmla="*/ 416 h 688"/>
                <a:gd name="T4" fmla="*/ 372 w 3048"/>
                <a:gd name="T5" fmla="*/ 412 h 688"/>
                <a:gd name="T6" fmla="*/ 0 w 3048"/>
                <a:gd name="T7" fmla="*/ 684 h 688"/>
                <a:gd name="T8" fmla="*/ 2440 w 3048"/>
                <a:gd name="T9" fmla="*/ 688 h 688"/>
                <a:gd name="T10" fmla="*/ 3048 w 3048"/>
                <a:gd name="T11" fmla="*/ 188 h 688"/>
                <a:gd name="T12" fmla="*/ 2596 w 3048"/>
                <a:gd name="T13" fmla="*/ 0 h 688"/>
                <a:gd name="T14" fmla="*/ 2176 w 3048"/>
                <a:gd name="T15" fmla="*/ 44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8" h="688">
                  <a:moveTo>
                    <a:pt x="2176" y="44"/>
                  </a:moveTo>
                  <a:lnTo>
                    <a:pt x="2136" y="416"/>
                  </a:lnTo>
                  <a:lnTo>
                    <a:pt x="372" y="412"/>
                  </a:lnTo>
                  <a:lnTo>
                    <a:pt x="0" y="684"/>
                  </a:lnTo>
                  <a:lnTo>
                    <a:pt x="2440" y="688"/>
                  </a:lnTo>
                  <a:lnTo>
                    <a:pt x="3048" y="188"/>
                  </a:lnTo>
                  <a:lnTo>
                    <a:pt x="2596" y="0"/>
                  </a:lnTo>
                  <a:lnTo>
                    <a:pt x="2176" y="4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7" name="Freeform 10"/>
            <p:cNvSpPr>
              <a:spLocks/>
            </p:cNvSpPr>
            <p:nvPr/>
          </p:nvSpPr>
          <p:spPr bwMode="auto">
            <a:xfrm>
              <a:off x="2526" y="2230"/>
              <a:ext cx="56" cy="103"/>
            </a:xfrm>
            <a:custGeom>
              <a:avLst/>
              <a:gdLst>
                <a:gd name="T0" fmla="*/ 0 w 52"/>
                <a:gd name="T1" fmla="*/ 51 h 75"/>
                <a:gd name="T2" fmla="*/ 0 w 52"/>
                <a:gd name="T3" fmla="*/ 62 h 75"/>
                <a:gd name="T4" fmla="*/ 8 w 52"/>
                <a:gd name="T5" fmla="*/ 62 h 75"/>
                <a:gd name="T6" fmla="*/ 8 w 52"/>
                <a:gd name="T7" fmla="*/ 71 h 75"/>
                <a:gd name="T8" fmla="*/ 16 w 52"/>
                <a:gd name="T9" fmla="*/ 71 h 75"/>
                <a:gd name="T10" fmla="*/ 16 w 52"/>
                <a:gd name="T11" fmla="*/ 82 h 75"/>
                <a:gd name="T12" fmla="*/ 24 w 52"/>
                <a:gd name="T13" fmla="*/ 92 h 75"/>
                <a:gd name="T14" fmla="*/ 32 w 52"/>
                <a:gd name="T15" fmla="*/ 92 h 75"/>
                <a:gd name="T16" fmla="*/ 40 w 52"/>
                <a:gd name="T17" fmla="*/ 103 h 75"/>
                <a:gd name="T18" fmla="*/ 48 w 52"/>
                <a:gd name="T19" fmla="*/ 103 h 75"/>
                <a:gd name="T20" fmla="*/ 56 w 52"/>
                <a:gd name="T21" fmla="*/ 103 h 75"/>
                <a:gd name="T22" fmla="*/ 56 w 52"/>
                <a:gd name="T23" fmla="*/ 92 h 75"/>
                <a:gd name="T24" fmla="*/ 56 w 52"/>
                <a:gd name="T25" fmla="*/ 82 h 75"/>
                <a:gd name="T26" fmla="*/ 56 w 52"/>
                <a:gd name="T27" fmla="*/ 71 h 75"/>
                <a:gd name="T28" fmla="*/ 56 w 52"/>
                <a:gd name="T29" fmla="*/ 62 h 75"/>
                <a:gd name="T30" fmla="*/ 56 w 52"/>
                <a:gd name="T31" fmla="*/ 51 h 75"/>
                <a:gd name="T32" fmla="*/ 56 w 52"/>
                <a:gd name="T33" fmla="*/ 41 h 75"/>
                <a:gd name="T34" fmla="*/ 56 w 52"/>
                <a:gd name="T35" fmla="*/ 30 h 75"/>
                <a:gd name="T36" fmla="*/ 56 w 52"/>
                <a:gd name="T37" fmla="*/ 21 h 75"/>
                <a:gd name="T38" fmla="*/ 48 w 52"/>
                <a:gd name="T39" fmla="*/ 21 h 75"/>
                <a:gd name="T40" fmla="*/ 48 w 52"/>
                <a:gd name="T41" fmla="*/ 10 h 75"/>
                <a:gd name="T42" fmla="*/ 40 w 52"/>
                <a:gd name="T43" fmla="*/ 10 h 75"/>
                <a:gd name="T44" fmla="*/ 40 w 52"/>
                <a:gd name="T45" fmla="*/ 0 h 75"/>
                <a:gd name="T46" fmla="*/ 32 w 52"/>
                <a:gd name="T47" fmla="*/ 0 h 75"/>
                <a:gd name="T48" fmla="*/ 32 w 52"/>
                <a:gd name="T49" fmla="*/ 21 h 75"/>
                <a:gd name="T50" fmla="*/ 24 w 52"/>
                <a:gd name="T51" fmla="*/ 30 h 75"/>
                <a:gd name="T52" fmla="*/ 16 w 52"/>
                <a:gd name="T53" fmla="*/ 30 h 75"/>
                <a:gd name="T54" fmla="*/ 16 w 52"/>
                <a:gd name="T55" fmla="*/ 41 h 75"/>
                <a:gd name="T56" fmla="*/ 8 w 52"/>
                <a:gd name="T57" fmla="*/ 41 h 75"/>
                <a:gd name="T58" fmla="*/ 0 w 52"/>
                <a:gd name="T59" fmla="*/ 51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 h="75">
                  <a:moveTo>
                    <a:pt x="0" y="37"/>
                  </a:moveTo>
                  <a:lnTo>
                    <a:pt x="0" y="45"/>
                  </a:lnTo>
                  <a:lnTo>
                    <a:pt x="7" y="45"/>
                  </a:lnTo>
                  <a:lnTo>
                    <a:pt x="7" y="52"/>
                  </a:lnTo>
                  <a:lnTo>
                    <a:pt x="15" y="52"/>
                  </a:lnTo>
                  <a:lnTo>
                    <a:pt x="15" y="60"/>
                  </a:lnTo>
                  <a:lnTo>
                    <a:pt x="22" y="67"/>
                  </a:lnTo>
                  <a:lnTo>
                    <a:pt x="30" y="67"/>
                  </a:lnTo>
                  <a:lnTo>
                    <a:pt x="37" y="75"/>
                  </a:lnTo>
                  <a:lnTo>
                    <a:pt x="45" y="75"/>
                  </a:lnTo>
                  <a:lnTo>
                    <a:pt x="52" y="75"/>
                  </a:lnTo>
                  <a:lnTo>
                    <a:pt x="52" y="67"/>
                  </a:lnTo>
                  <a:lnTo>
                    <a:pt x="52" y="60"/>
                  </a:lnTo>
                  <a:lnTo>
                    <a:pt x="52" y="52"/>
                  </a:lnTo>
                  <a:lnTo>
                    <a:pt x="52" y="45"/>
                  </a:lnTo>
                  <a:lnTo>
                    <a:pt x="52" y="37"/>
                  </a:lnTo>
                  <a:lnTo>
                    <a:pt x="52" y="30"/>
                  </a:lnTo>
                  <a:lnTo>
                    <a:pt x="52" y="22"/>
                  </a:lnTo>
                  <a:lnTo>
                    <a:pt x="52" y="15"/>
                  </a:lnTo>
                  <a:lnTo>
                    <a:pt x="45" y="15"/>
                  </a:lnTo>
                  <a:lnTo>
                    <a:pt x="45" y="7"/>
                  </a:lnTo>
                  <a:lnTo>
                    <a:pt x="37" y="7"/>
                  </a:lnTo>
                  <a:lnTo>
                    <a:pt x="37" y="0"/>
                  </a:lnTo>
                  <a:lnTo>
                    <a:pt x="30" y="0"/>
                  </a:lnTo>
                  <a:lnTo>
                    <a:pt x="30" y="15"/>
                  </a:lnTo>
                  <a:lnTo>
                    <a:pt x="22" y="22"/>
                  </a:lnTo>
                  <a:lnTo>
                    <a:pt x="15" y="22"/>
                  </a:lnTo>
                  <a:lnTo>
                    <a:pt x="15" y="30"/>
                  </a:lnTo>
                  <a:lnTo>
                    <a:pt x="7" y="30"/>
                  </a:lnTo>
                  <a:lnTo>
                    <a:pt x="0" y="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98" name="Freeform 11"/>
            <p:cNvSpPr>
              <a:spLocks/>
            </p:cNvSpPr>
            <p:nvPr/>
          </p:nvSpPr>
          <p:spPr bwMode="auto">
            <a:xfrm>
              <a:off x="2566" y="2199"/>
              <a:ext cx="25" cy="41"/>
            </a:xfrm>
            <a:custGeom>
              <a:avLst/>
              <a:gdLst>
                <a:gd name="T0" fmla="*/ 25 w 23"/>
                <a:gd name="T1" fmla="*/ 41 h 30"/>
                <a:gd name="T2" fmla="*/ 25 w 23"/>
                <a:gd name="T3" fmla="*/ 0 h 30"/>
                <a:gd name="T4" fmla="*/ 16 w 23"/>
                <a:gd name="T5" fmla="*/ 0 h 30"/>
                <a:gd name="T6" fmla="*/ 9 w 23"/>
                <a:gd name="T7" fmla="*/ 0 h 30"/>
                <a:gd name="T8" fmla="*/ 9 w 23"/>
                <a:gd name="T9" fmla="*/ 11 h 30"/>
                <a:gd name="T10" fmla="*/ 0 w 23"/>
                <a:gd name="T11" fmla="*/ 11 h 30"/>
                <a:gd name="T12" fmla="*/ 0 w 23"/>
                <a:gd name="T13" fmla="*/ 21 h 30"/>
                <a:gd name="T14" fmla="*/ 0 w 23"/>
                <a:gd name="T15" fmla="*/ 31 h 30"/>
                <a:gd name="T16" fmla="*/ 9 w 23"/>
                <a:gd name="T17" fmla="*/ 31 h 30"/>
                <a:gd name="T18" fmla="*/ 9 w 23"/>
                <a:gd name="T19" fmla="*/ 41 h 30"/>
                <a:gd name="T20" fmla="*/ 16 w 23"/>
                <a:gd name="T21" fmla="*/ 41 h 30"/>
                <a:gd name="T22" fmla="*/ 25 w 23"/>
                <a:gd name="T23" fmla="*/ 4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0">
                  <a:moveTo>
                    <a:pt x="23" y="30"/>
                  </a:moveTo>
                  <a:lnTo>
                    <a:pt x="23" y="0"/>
                  </a:lnTo>
                  <a:lnTo>
                    <a:pt x="15" y="0"/>
                  </a:lnTo>
                  <a:lnTo>
                    <a:pt x="8" y="0"/>
                  </a:lnTo>
                  <a:lnTo>
                    <a:pt x="8" y="8"/>
                  </a:lnTo>
                  <a:lnTo>
                    <a:pt x="0" y="8"/>
                  </a:lnTo>
                  <a:lnTo>
                    <a:pt x="0" y="15"/>
                  </a:lnTo>
                  <a:lnTo>
                    <a:pt x="0" y="23"/>
                  </a:lnTo>
                  <a:lnTo>
                    <a:pt x="8" y="23"/>
                  </a:lnTo>
                  <a:lnTo>
                    <a:pt x="8" y="30"/>
                  </a:lnTo>
                  <a:lnTo>
                    <a:pt x="15" y="30"/>
                  </a:lnTo>
                  <a:lnTo>
                    <a:pt x="23"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99" name="Freeform 12"/>
            <p:cNvSpPr>
              <a:spLocks/>
            </p:cNvSpPr>
            <p:nvPr/>
          </p:nvSpPr>
          <p:spPr bwMode="auto">
            <a:xfrm>
              <a:off x="2615" y="2178"/>
              <a:ext cx="32" cy="41"/>
            </a:xfrm>
            <a:custGeom>
              <a:avLst/>
              <a:gdLst>
                <a:gd name="T0" fmla="*/ 0 w 30"/>
                <a:gd name="T1" fmla="*/ 0 h 30"/>
                <a:gd name="T2" fmla="*/ 0 w 30"/>
                <a:gd name="T3" fmla="*/ 11 h 30"/>
                <a:gd name="T4" fmla="*/ 0 w 30"/>
                <a:gd name="T5" fmla="*/ 21 h 30"/>
                <a:gd name="T6" fmla="*/ 0 w 30"/>
                <a:gd name="T7" fmla="*/ 31 h 30"/>
                <a:gd name="T8" fmla="*/ 0 w 30"/>
                <a:gd name="T9" fmla="*/ 41 h 30"/>
                <a:gd name="T10" fmla="*/ 9 w 30"/>
                <a:gd name="T11" fmla="*/ 31 h 30"/>
                <a:gd name="T12" fmla="*/ 16 w 30"/>
                <a:gd name="T13" fmla="*/ 21 h 30"/>
                <a:gd name="T14" fmla="*/ 25 w 30"/>
                <a:gd name="T15" fmla="*/ 21 h 30"/>
                <a:gd name="T16" fmla="*/ 32 w 30"/>
                <a:gd name="T17" fmla="*/ 11 h 30"/>
                <a:gd name="T18" fmla="*/ 25 w 30"/>
                <a:gd name="T19" fmla="*/ 11 h 30"/>
                <a:gd name="T20" fmla="*/ 25 w 30"/>
                <a:gd name="T21" fmla="*/ 0 h 30"/>
                <a:gd name="T22" fmla="*/ 16 w 30"/>
                <a:gd name="T23" fmla="*/ 0 h 30"/>
                <a:gd name="T24" fmla="*/ 9 w 30"/>
                <a:gd name="T25" fmla="*/ 0 h 30"/>
                <a:gd name="T26" fmla="*/ 0 w 30"/>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30">
                  <a:moveTo>
                    <a:pt x="0" y="0"/>
                  </a:moveTo>
                  <a:lnTo>
                    <a:pt x="0" y="8"/>
                  </a:lnTo>
                  <a:lnTo>
                    <a:pt x="0" y="15"/>
                  </a:lnTo>
                  <a:lnTo>
                    <a:pt x="0" y="23"/>
                  </a:lnTo>
                  <a:lnTo>
                    <a:pt x="0" y="30"/>
                  </a:lnTo>
                  <a:lnTo>
                    <a:pt x="8" y="23"/>
                  </a:lnTo>
                  <a:lnTo>
                    <a:pt x="15" y="15"/>
                  </a:lnTo>
                  <a:lnTo>
                    <a:pt x="23" y="15"/>
                  </a:lnTo>
                  <a:lnTo>
                    <a:pt x="30" y="8"/>
                  </a:lnTo>
                  <a:lnTo>
                    <a:pt x="23" y="8"/>
                  </a:lnTo>
                  <a:lnTo>
                    <a:pt x="23" y="0"/>
                  </a:lnTo>
                  <a:lnTo>
                    <a:pt x="15" y="0"/>
                  </a:lnTo>
                  <a:lnTo>
                    <a:pt x="8"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00" name="Freeform 13"/>
            <p:cNvSpPr>
              <a:spLocks/>
            </p:cNvSpPr>
            <p:nvPr/>
          </p:nvSpPr>
          <p:spPr bwMode="auto">
            <a:xfrm>
              <a:off x="2615" y="2199"/>
              <a:ext cx="49" cy="82"/>
            </a:xfrm>
            <a:custGeom>
              <a:avLst/>
              <a:gdLst>
                <a:gd name="T0" fmla="*/ 0 w 45"/>
                <a:gd name="T1" fmla="*/ 82 h 60"/>
                <a:gd name="T2" fmla="*/ 9 w 45"/>
                <a:gd name="T3" fmla="*/ 72 h 60"/>
                <a:gd name="T4" fmla="*/ 9 w 45"/>
                <a:gd name="T5" fmla="*/ 62 h 60"/>
                <a:gd name="T6" fmla="*/ 16 w 45"/>
                <a:gd name="T7" fmla="*/ 52 h 60"/>
                <a:gd name="T8" fmla="*/ 25 w 45"/>
                <a:gd name="T9" fmla="*/ 41 h 60"/>
                <a:gd name="T10" fmla="*/ 33 w 45"/>
                <a:gd name="T11" fmla="*/ 31 h 60"/>
                <a:gd name="T12" fmla="*/ 41 w 45"/>
                <a:gd name="T13" fmla="*/ 21 h 60"/>
                <a:gd name="T14" fmla="*/ 49 w 45"/>
                <a:gd name="T15" fmla="*/ 11 h 60"/>
                <a:gd name="T16" fmla="*/ 49 w 45"/>
                <a:gd name="T17" fmla="*/ 0 h 60"/>
                <a:gd name="T18" fmla="*/ 41 w 45"/>
                <a:gd name="T19" fmla="*/ 0 h 60"/>
                <a:gd name="T20" fmla="*/ 33 w 45"/>
                <a:gd name="T21" fmla="*/ 0 h 60"/>
                <a:gd name="T22" fmla="*/ 25 w 45"/>
                <a:gd name="T23" fmla="*/ 0 h 60"/>
                <a:gd name="T24" fmla="*/ 16 w 45"/>
                <a:gd name="T25" fmla="*/ 11 h 60"/>
                <a:gd name="T26" fmla="*/ 16 w 45"/>
                <a:gd name="T27" fmla="*/ 21 h 60"/>
                <a:gd name="T28" fmla="*/ 9 w 45"/>
                <a:gd name="T29" fmla="*/ 21 h 60"/>
                <a:gd name="T30" fmla="*/ 9 w 45"/>
                <a:gd name="T31" fmla="*/ 31 h 60"/>
                <a:gd name="T32" fmla="*/ 9 w 45"/>
                <a:gd name="T33" fmla="*/ 41 h 60"/>
                <a:gd name="T34" fmla="*/ 0 w 45"/>
                <a:gd name="T35" fmla="*/ 41 h 60"/>
                <a:gd name="T36" fmla="*/ 0 w 45"/>
                <a:gd name="T37" fmla="*/ 52 h 60"/>
                <a:gd name="T38" fmla="*/ 0 w 45"/>
                <a:gd name="T39" fmla="*/ 62 h 60"/>
                <a:gd name="T40" fmla="*/ 0 w 45"/>
                <a:gd name="T41" fmla="*/ 72 h 60"/>
                <a:gd name="T42" fmla="*/ 0 w 45"/>
                <a:gd name="T43" fmla="*/ 82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 h="60">
                  <a:moveTo>
                    <a:pt x="0" y="60"/>
                  </a:moveTo>
                  <a:lnTo>
                    <a:pt x="8" y="53"/>
                  </a:lnTo>
                  <a:lnTo>
                    <a:pt x="8" y="45"/>
                  </a:lnTo>
                  <a:lnTo>
                    <a:pt x="15" y="38"/>
                  </a:lnTo>
                  <a:lnTo>
                    <a:pt x="23" y="30"/>
                  </a:lnTo>
                  <a:lnTo>
                    <a:pt x="30" y="23"/>
                  </a:lnTo>
                  <a:lnTo>
                    <a:pt x="38" y="15"/>
                  </a:lnTo>
                  <a:lnTo>
                    <a:pt x="45" y="8"/>
                  </a:lnTo>
                  <a:lnTo>
                    <a:pt x="45" y="0"/>
                  </a:lnTo>
                  <a:lnTo>
                    <a:pt x="38" y="0"/>
                  </a:lnTo>
                  <a:lnTo>
                    <a:pt x="30" y="0"/>
                  </a:lnTo>
                  <a:lnTo>
                    <a:pt x="23" y="0"/>
                  </a:lnTo>
                  <a:lnTo>
                    <a:pt x="15" y="8"/>
                  </a:lnTo>
                  <a:lnTo>
                    <a:pt x="15" y="15"/>
                  </a:lnTo>
                  <a:lnTo>
                    <a:pt x="8" y="15"/>
                  </a:lnTo>
                  <a:lnTo>
                    <a:pt x="8" y="23"/>
                  </a:lnTo>
                  <a:lnTo>
                    <a:pt x="8" y="30"/>
                  </a:lnTo>
                  <a:lnTo>
                    <a:pt x="0" y="30"/>
                  </a:lnTo>
                  <a:lnTo>
                    <a:pt x="0" y="38"/>
                  </a:lnTo>
                  <a:lnTo>
                    <a:pt x="0" y="45"/>
                  </a:lnTo>
                  <a:lnTo>
                    <a:pt x="0" y="53"/>
                  </a:lnTo>
                  <a:lnTo>
                    <a:pt x="0"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01" name="Freeform 14"/>
            <p:cNvSpPr>
              <a:spLocks/>
            </p:cNvSpPr>
            <p:nvPr/>
          </p:nvSpPr>
          <p:spPr bwMode="auto">
            <a:xfrm>
              <a:off x="2615" y="2086"/>
              <a:ext cx="57" cy="51"/>
            </a:xfrm>
            <a:custGeom>
              <a:avLst/>
              <a:gdLst>
                <a:gd name="T0" fmla="*/ 0 w 53"/>
                <a:gd name="T1" fmla="*/ 10 h 37"/>
                <a:gd name="T2" fmla="*/ 0 w 53"/>
                <a:gd name="T3" fmla="*/ 21 h 37"/>
                <a:gd name="T4" fmla="*/ 0 w 53"/>
                <a:gd name="T5" fmla="*/ 30 h 37"/>
                <a:gd name="T6" fmla="*/ 0 w 53"/>
                <a:gd name="T7" fmla="*/ 41 h 37"/>
                <a:gd name="T8" fmla="*/ 9 w 53"/>
                <a:gd name="T9" fmla="*/ 41 h 37"/>
                <a:gd name="T10" fmla="*/ 16 w 53"/>
                <a:gd name="T11" fmla="*/ 41 h 37"/>
                <a:gd name="T12" fmla="*/ 25 w 53"/>
                <a:gd name="T13" fmla="*/ 41 h 37"/>
                <a:gd name="T14" fmla="*/ 32 w 53"/>
                <a:gd name="T15" fmla="*/ 41 h 37"/>
                <a:gd name="T16" fmla="*/ 32 w 53"/>
                <a:gd name="T17" fmla="*/ 51 h 37"/>
                <a:gd name="T18" fmla="*/ 41 w 53"/>
                <a:gd name="T19" fmla="*/ 51 h 37"/>
                <a:gd name="T20" fmla="*/ 48 w 53"/>
                <a:gd name="T21" fmla="*/ 51 h 37"/>
                <a:gd name="T22" fmla="*/ 41 w 53"/>
                <a:gd name="T23" fmla="*/ 51 h 37"/>
                <a:gd name="T24" fmla="*/ 41 w 53"/>
                <a:gd name="T25" fmla="*/ 41 h 37"/>
                <a:gd name="T26" fmla="*/ 48 w 53"/>
                <a:gd name="T27" fmla="*/ 41 h 37"/>
                <a:gd name="T28" fmla="*/ 48 w 53"/>
                <a:gd name="T29" fmla="*/ 30 h 37"/>
                <a:gd name="T30" fmla="*/ 57 w 53"/>
                <a:gd name="T31" fmla="*/ 30 h 37"/>
                <a:gd name="T32" fmla="*/ 48 w 53"/>
                <a:gd name="T33" fmla="*/ 30 h 37"/>
                <a:gd name="T34" fmla="*/ 41 w 53"/>
                <a:gd name="T35" fmla="*/ 30 h 37"/>
                <a:gd name="T36" fmla="*/ 41 w 53"/>
                <a:gd name="T37" fmla="*/ 21 h 37"/>
                <a:gd name="T38" fmla="*/ 32 w 53"/>
                <a:gd name="T39" fmla="*/ 21 h 37"/>
                <a:gd name="T40" fmla="*/ 32 w 53"/>
                <a:gd name="T41" fmla="*/ 10 h 37"/>
                <a:gd name="T42" fmla="*/ 25 w 53"/>
                <a:gd name="T43" fmla="*/ 10 h 37"/>
                <a:gd name="T44" fmla="*/ 25 w 53"/>
                <a:gd name="T45" fmla="*/ 0 h 37"/>
                <a:gd name="T46" fmla="*/ 25 w 53"/>
                <a:gd name="T47" fmla="*/ 10 h 37"/>
                <a:gd name="T48" fmla="*/ 16 w 53"/>
                <a:gd name="T49" fmla="*/ 10 h 37"/>
                <a:gd name="T50" fmla="*/ 9 w 53"/>
                <a:gd name="T51" fmla="*/ 10 h 37"/>
                <a:gd name="T52" fmla="*/ 0 w 53"/>
                <a:gd name="T53" fmla="*/ 10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 h="37">
                  <a:moveTo>
                    <a:pt x="0" y="7"/>
                  </a:moveTo>
                  <a:lnTo>
                    <a:pt x="0" y="15"/>
                  </a:lnTo>
                  <a:lnTo>
                    <a:pt x="0" y="22"/>
                  </a:lnTo>
                  <a:lnTo>
                    <a:pt x="0" y="30"/>
                  </a:lnTo>
                  <a:lnTo>
                    <a:pt x="8" y="30"/>
                  </a:lnTo>
                  <a:lnTo>
                    <a:pt x="15" y="30"/>
                  </a:lnTo>
                  <a:lnTo>
                    <a:pt x="23" y="30"/>
                  </a:lnTo>
                  <a:lnTo>
                    <a:pt x="30" y="30"/>
                  </a:lnTo>
                  <a:lnTo>
                    <a:pt x="30" y="37"/>
                  </a:lnTo>
                  <a:lnTo>
                    <a:pt x="38" y="37"/>
                  </a:lnTo>
                  <a:lnTo>
                    <a:pt x="45" y="37"/>
                  </a:lnTo>
                  <a:lnTo>
                    <a:pt x="38" y="37"/>
                  </a:lnTo>
                  <a:lnTo>
                    <a:pt x="38" y="30"/>
                  </a:lnTo>
                  <a:lnTo>
                    <a:pt x="45" y="30"/>
                  </a:lnTo>
                  <a:lnTo>
                    <a:pt x="45" y="22"/>
                  </a:lnTo>
                  <a:lnTo>
                    <a:pt x="53" y="22"/>
                  </a:lnTo>
                  <a:lnTo>
                    <a:pt x="45" y="22"/>
                  </a:lnTo>
                  <a:lnTo>
                    <a:pt x="38" y="22"/>
                  </a:lnTo>
                  <a:lnTo>
                    <a:pt x="38" y="15"/>
                  </a:lnTo>
                  <a:lnTo>
                    <a:pt x="30" y="15"/>
                  </a:lnTo>
                  <a:lnTo>
                    <a:pt x="30" y="7"/>
                  </a:lnTo>
                  <a:lnTo>
                    <a:pt x="23" y="7"/>
                  </a:lnTo>
                  <a:lnTo>
                    <a:pt x="23" y="0"/>
                  </a:lnTo>
                  <a:lnTo>
                    <a:pt x="23" y="7"/>
                  </a:lnTo>
                  <a:lnTo>
                    <a:pt x="15" y="7"/>
                  </a:lnTo>
                  <a:lnTo>
                    <a:pt x="8" y="7"/>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02" name="Freeform 15"/>
            <p:cNvSpPr>
              <a:spLocks/>
            </p:cNvSpPr>
            <p:nvPr/>
          </p:nvSpPr>
          <p:spPr bwMode="auto">
            <a:xfrm>
              <a:off x="2534" y="1982"/>
              <a:ext cx="48" cy="32"/>
            </a:xfrm>
            <a:custGeom>
              <a:avLst/>
              <a:gdLst>
                <a:gd name="T0" fmla="*/ 41 w 45"/>
                <a:gd name="T1" fmla="*/ 0 h 23"/>
                <a:gd name="T2" fmla="*/ 41 w 45"/>
                <a:gd name="T3" fmla="*/ 11 h 23"/>
                <a:gd name="T4" fmla="*/ 32 w 45"/>
                <a:gd name="T5" fmla="*/ 11 h 23"/>
                <a:gd name="T6" fmla="*/ 25 w 45"/>
                <a:gd name="T7" fmla="*/ 11 h 23"/>
                <a:gd name="T8" fmla="*/ 16 w 45"/>
                <a:gd name="T9" fmla="*/ 0 h 23"/>
                <a:gd name="T10" fmla="*/ 0 w 45"/>
                <a:gd name="T11" fmla="*/ 21 h 23"/>
                <a:gd name="T12" fmla="*/ 9 w 45"/>
                <a:gd name="T13" fmla="*/ 32 h 23"/>
                <a:gd name="T14" fmla="*/ 16 w 45"/>
                <a:gd name="T15" fmla="*/ 32 h 23"/>
                <a:gd name="T16" fmla="*/ 25 w 45"/>
                <a:gd name="T17" fmla="*/ 21 h 23"/>
                <a:gd name="T18" fmla="*/ 32 w 45"/>
                <a:gd name="T19" fmla="*/ 21 h 23"/>
                <a:gd name="T20" fmla="*/ 41 w 45"/>
                <a:gd name="T21" fmla="*/ 21 h 23"/>
                <a:gd name="T22" fmla="*/ 48 w 45"/>
                <a:gd name="T23" fmla="*/ 21 h 23"/>
                <a:gd name="T24" fmla="*/ 48 w 45"/>
                <a:gd name="T25" fmla="*/ 11 h 23"/>
                <a:gd name="T26" fmla="*/ 41 w 45"/>
                <a:gd name="T27" fmla="*/ 11 h 23"/>
                <a:gd name="T28" fmla="*/ 41 w 45"/>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 h="23">
                  <a:moveTo>
                    <a:pt x="38" y="0"/>
                  </a:moveTo>
                  <a:lnTo>
                    <a:pt x="38" y="8"/>
                  </a:lnTo>
                  <a:lnTo>
                    <a:pt x="30" y="8"/>
                  </a:lnTo>
                  <a:lnTo>
                    <a:pt x="23" y="8"/>
                  </a:lnTo>
                  <a:lnTo>
                    <a:pt x="15" y="0"/>
                  </a:lnTo>
                  <a:lnTo>
                    <a:pt x="0" y="15"/>
                  </a:lnTo>
                  <a:lnTo>
                    <a:pt x="8" y="23"/>
                  </a:lnTo>
                  <a:lnTo>
                    <a:pt x="15" y="23"/>
                  </a:lnTo>
                  <a:lnTo>
                    <a:pt x="23" y="15"/>
                  </a:lnTo>
                  <a:lnTo>
                    <a:pt x="30" y="15"/>
                  </a:lnTo>
                  <a:lnTo>
                    <a:pt x="38" y="15"/>
                  </a:lnTo>
                  <a:lnTo>
                    <a:pt x="45" y="15"/>
                  </a:lnTo>
                  <a:lnTo>
                    <a:pt x="45" y="8"/>
                  </a:lnTo>
                  <a:lnTo>
                    <a:pt x="38" y="8"/>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03" name="Freeform 16"/>
            <p:cNvSpPr>
              <a:spLocks/>
            </p:cNvSpPr>
            <p:nvPr/>
          </p:nvSpPr>
          <p:spPr bwMode="auto">
            <a:xfrm>
              <a:off x="2566" y="2107"/>
              <a:ext cx="25" cy="41"/>
            </a:xfrm>
            <a:custGeom>
              <a:avLst/>
              <a:gdLst>
                <a:gd name="T0" fmla="*/ 9 w 23"/>
                <a:gd name="T1" fmla="*/ 0 h 30"/>
                <a:gd name="T2" fmla="*/ 0 w 23"/>
                <a:gd name="T3" fmla="*/ 0 h 30"/>
                <a:gd name="T4" fmla="*/ 0 w 23"/>
                <a:gd name="T5" fmla="*/ 10 h 30"/>
                <a:gd name="T6" fmla="*/ 0 w 23"/>
                <a:gd name="T7" fmla="*/ 21 h 30"/>
                <a:gd name="T8" fmla="*/ 9 w 23"/>
                <a:gd name="T9" fmla="*/ 21 h 30"/>
                <a:gd name="T10" fmla="*/ 9 w 23"/>
                <a:gd name="T11" fmla="*/ 30 h 30"/>
                <a:gd name="T12" fmla="*/ 16 w 23"/>
                <a:gd name="T13" fmla="*/ 30 h 30"/>
                <a:gd name="T14" fmla="*/ 16 w 23"/>
                <a:gd name="T15" fmla="*/ 41 h 30"/>
                <a:gd name="T16" fmla="*/ 25 w 23"/>
                <a:gd name="T17" fmla="*/ 41 h 30"/>
                <a:gd name="T18" fmla="*/ 25 w 23"/>
                <a:gd name="T19" fmla="*/ 10 h 30"/>
                <a:gd name="T20" fmla="*/ 16 w 23"/>
                <a:gd name="T21" fmla="*/ 0 h 30"/>
                <a:gd name="T22" fmla="*/ 9 w 23"/>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0">
                  <a:moveTo>
                    <a:pt x="8" y="0"/>
                  </a:moveTo>
                  <a:lnTo>
                    <a:pt x="0" y="0"/>
                  </a:lnTo>
                  <a:lnTo>
                    <a:pt x="0" y="7"/>
                  </a:lnTo>
                  <a:lnTo>
                    <a:pt x="0" y="15"/>
                  </a:lnTo>
                  <a:lnTo>
                    <a:pt x="8" y="15"/>
                  </a:lnTo>
                  <a:lnTo>
                    <a:pt x="8" y="22"/>
                  </a:lnTo>
                  <a:lnTo>
                    <a:pt x="15" y="22"/>
                  </a:lnTo>
                  <a:lnTo>
                    <a:pt x="15" y="30"/>
                  </a:lnTo>
                  <a:lnTo>
                    <a:pt x="23" y="30"/>
                  </a:lnTo>
                  <a:lnTo>
                    <a:pt x="23" y="7"/>
                  </a:lnTo>
                  <a:lnTo>
                    <a:pt x="15" y="0"/>
                  </a:lnTo>
                  <a:lnTo>
                    <a:pt x="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04" name="Freeform 17"/>
            <p:cNvSpPr>
              <a:spLocks/>
            </p:cNvSpPr>
            <p:nvPr/>
          </p:nvSpPr>
          <p:spPr bwMode="auto">
            <a:xfrm>
              <a:off x="2257" y="1838"/>
              <a:ext cx="529" cy="640"/>
            </a:xfrm>
            <a:custGeom>
              <a:avLst/>
              <a:gdLst>
                <a:gd name="T0" fmla="*/ 0 w 488"/>
                <a:gd name="T1" fmla="*/ 537 h 466"/>
                <a:gd name="T2" fmla="*/ 529 w 488"/>
                <a:gd name="T3" fmla="*/ 640 h 466"/>
                <a:gd name="T4" fmla="*/ 529 w 488"/>
                <a:gd name="T5" fmla="*/ 249 h 466"/>
                <a:gd name="T6" fmla="*/ 195 w 488"/>
                <a:gd name="T7" fmla="*/ 0 h 466"/>
                <a:gd name="T8" fmla="*/ 0 w 488"/>
                <a:gd name="T9" fmla="*/ 444 h 466"/>
                <a:gd name="T10" fmla="*/ 0 w 488"/>
                <a:gd name="T11" fmla="*/ 537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466">
                  <a:moveTo>
                    <a:pt x="0" y="391"/>
                  </a:moveTo>
                  <a:lnTo>
                    <a:pt x="488" y="466"/>
                  </a:lnTo>
                  <a:lnTo>
                    <a:pt x="488" y="181"/>
                  </a:lnTo>
                  <a:lnTo>
                    <a:pt x="180" y="0"/>
                  </a:lnTo>
                  <a:lnTo>
                    <a:pt x="0" y="323"/>
                  </a:lnTo>
                  <a:lnTo>
                    <a:pt x="0" y="391"/>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5" name="Freeform 18"/>
            <p:cNvSpPr>
              <a:spLocks/>
            </p:cNvSpPr>
            <p:nvPr/>
          </p:nvSpPr>
          <p:spPr bwMode="auto">
            <a:xfrm>
              <a:off x="2575" y="2199"/>
              <a:ext cx="81" cy="258"/>
            </a:xfrm>
            <a:custGeom>
              <a:avLst/>
              <a:gdLst>
                <a:gd name="T0" fmla="*/ 0 w 75"/>
                <a:gd name="T1" fmla="*/ 237 h 188"/>
                <a:gd name="T2" fmla="*/ 81 w 75"/>
                <a:gd name="T3" fmla="*/ 258 h 188"/>
                <a:gd name="T4" fmla="*/ 56 w 75"/>
                <a:gd name="T5" fmla="*/ 0 h 188"/>
                <a:gd name="T6" fmla="*/ 0 w 75"/>
                <a:gd name="T7" fmla="*/ 237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188">
                  <a:moveTo>
                    <a:pt x="0" y="173"/>
                  </a:moveTo>
                  <a:lnTo>
                    <a:pt x="75" y="188"/>
                  </a:lnTo>
                  <a:lnTo>
                    <a:pt x="52" y="0"/>
                  </a:lnTo>
                  <a:lnTo>
                    <a:pt x="0" y="173"/>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6" name="Freeform 19"/>
            <p:cNvSpPr>
              <a:spLocks/>
            </p:cNvSpPr>
            <p:nvPr/>
          </p:nvSpPr>
          <p:spPr bwMode="auto">
            <a:xfrm>
              <a:off x="2216" y="1828"/>
              <a:ext cx="229" cy="464"/>
            </a:xfrm>
            <a:custGeom>
              <a:avLst/>
              <a:gdLst>
                <a:gd name="T0" fmla="*/ 0 w 211"/>
                <a:gd name="T1" fmla="*/ 464 h 338"/>
                <a:gd name="T2" fmla="*/ 49 w 211"/>
                <a:gd name="T3" fmla="*/ 464 h 338"/>
                <a:gd name="T4" fmla="*/ 229 w 211"/>
                <a:gd name="T5" fmla="*/ 41 h 338"/>
                <a:gd name="T6" fmla="*/ 179 w 211"/>
                <a:gd name="T7" fmla="*/ 0 h 338"/>
                <a:gd name="T8" fmla="*/ 0 w 211"/>
                <a:gd name="T9" fmla="*/ 464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338">
                  <a:moveTo>
                    <a:pt x="0" y="338"/>
                  </a:moveTo>
                  <a:lnTo>
                    <a:pt x="45" y="338"/>
                  </a:lnTo>
                  <a:lnTo>
                    <a:pt x="211" y="30"/>
                  </a:lnTo>
                  <a:lnTo>
                    <a:pt x="165" y="0"/>
                  </a:lnTo>
                  <a:lnTo>
                    <a:pt x="0" y="338"/>
                  </a:lnTo>
                  <a:close/>
                </a:path>
              </a:pathLst>
            </a:custGeom>
            <a:solidFill>
              <a:srgbClr val="FFB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7" name="Freeform 20"/>
            <p:cNvSpPr>
              <a:spLocks/>
            </p:cNvSpPr>
            <p:nvPr/>
          </p:nvSpPr>
          <p:spPr bwMode="auto">
            <a:xfrm>
              <a:off x="2257" y="1858"/>
              <a:ext cx="529" cy="485"/>
            </a:xfrm>
            <a:custGeom>
              <a:avLst/>
              <a:gdLst>
                <a:gd name="T0" fmla="*/ 0 w 488"/>
                <a:gd name="T1" fmla="*/ 393 h 353"/>
                <a:gd name="T2" fmla="*/ 171 w 488"/>
                <a:gd name="T3" fmla="*/ 0 h 353"/>
                <a:gd name="T4" fmla="*/ 529 w 488"/>
                <a:gd name="T5" fmla="*/ 300 h 353"/>
                <a:gd name="T6" fmla="*/ 529 w 488"/>
                <a:gd name="T7" fmla="*/ 382 h 353"/>
                <a:gd name="T8" fmla="*/ 431 w 488"/>
                <a:gd name="T9" fmla="*/ 485 h 353"/>
                <a:gd name="T10" fmla="*/ 431 w 488"/>
                <a:gd name="T11" fmla="*/ 311 h 353"/>
                <a:gd name="T12" fmla="*/ 399 w 488"/>
                <a:gd name="T13" fmla="*/ 311 h 353"/>
                <a:gd name="T14" fmla="*/ 374 w 488"/>
                <a:gd name="T15" fmla="*/ 238 h 353"/>
                <a:gd name="T16" fmla="*/ 179 w 488"/>
                <a:gd name="T17" fmla="*/ 52 h 353"/>
                <a:gd name="T18" fmla="*/ 179 w 488"/>
                <a:gd name="T19" fmla="*/ 82 h 353"/>
                <a:gd name="T20" fmla="*/ 155 w 488"/>
                <a:gd name="T21" fmla="*/ 103 h 353"/>
                <a:gd name="T22" fmla="*/ 146 w 488"/>
                <a:gd name="T23" fmla="*/ 93 h 353"/>
                <a:gd name="T24" fmla="*/ 0 w 488"/>
                <a:gd name="T25" fmla="*/ 434 h 353"/>
                <a:gd name="T26" fmla="*/ 0 w 488"/>
                <a:gd name="T27" fmla="*/ 393 h 3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8" h="353">
                  <a:moveTo>
                    <a:pt x="0" y="286"/>
                  </a:moveTo>
                  <a:lnTo>
                    <a:pt x="158" y="0"/>
                  </a:lnTo>
                  <a:lnTo>
                    <a:pt x="488" y="218"/>
                  </a:lnTo>
                  <a:lnTo>
                    <a:pt x="488" y="278"/>
                  </a:lnTo>
                  <a:lnTo>
                    <a:pt x="398" y="353"/>
                  </a:lnTo>
                  <a:lnTo>
                    <a:pt x="398" y="226"/>
                  </a:lnTo>
                  <a:lnTo>
                    <a:pt x="368" y="226"/>
                  </a:lnTo>
                  <a:lnTo>
                    <a:pt x="345" y="173"/>
                  </a:lnTo>
                  <a:lnTo>
                    <a:pt x="165" y="38"/>
                  </a:lnTo>
                  <a:lnTo>
                    <a:pt x="165" y="60"/>
                  </a:lnTo>
                  <a:lnTo>
                    <a:pt x="143" y="75"/>
                  </a:lnTo>
                  <a:lnTo>
                    <a:pt x="135" y="68"/>
                  </a:lnTo>
                  <a:lnTo>
                    <a:pt x="0" y="316"/>
                  </a:lnTo>
                  <a:lnTo>
                    <a:pt x="0" y="286"/>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8" name="Freeform 21"/>
            <p:cNvSpPr>
              <a:spLocks/>
            </p:cNvSpPr>
            <p:nvPr/>
          </p:nvSpPr>
          <p:spPr bwMode="auto">
            <a:xfrm>
              <a:off x="2208" y="1817"/>
              <a:ext cx="481" cy="475"/>
            </a:xfrm>
            <a:custGeom>
              <a:avLst/>
              <a:gdLst>
                <a:gd name="T0" fmla="*/ 8 w 443"/>
                <a:gd name="T1" fmla="*/ 475 h 346"/>
                <a:gd name="T2" fmla="*/ 187 w 443"/>
                <a:gd name="T3" fmla="*/ 21 h 346"/>
                <a:gd name="T4" fmla="*/ 456 w 443"/>
                <a:gd name="T5" fmla="*/ 269 h 346"/>
                <a:gd name="T6" fmla="*/ 481 w 443"/>
                <a:gd name="T7" fmla="*/ 269 h 346"/>
                <a:gd name="T8" fmla="*/ 187 w 443"/>
                <a:gd name="T9" fmla="*/ 0 h 346"/>
                <a:gd name="T10" fmla="*/ 0 w 443"/>
                <a:gd name="T11" fmla="*/ 454 h 346"/>
                <a:gd name="T12" fmla="*/ 8 w 443"/>
                <a:gd name="T13" fmla="*/ 475 h 3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3" h="346">
                  <a:moveTo>
                    <a:pt x="7" y="346"/>
                  </a:moveTo>
                  <a:lnTo>
                    <a:pt x="172" y="15"/>
                  </a:lnTo>
                  <a:lnTo>
                    <a:pt x="420" y="196"/>
                  </a:lnTo>
                  <a:lnTo>
                    <a:pt x="443" y="196"/>
                  </a:lnTo>
                  <a:lnTo>
                    <a:pt x="172" y="0"/>
                  </a:lnTo>
                  <a:lnTo>
                    <a:pt x="0" y="331"/>
                  </a:lnTo>
                  <a:lnTo>
                    <a:pt x="7" y="346"/>
                  </a:lnTo>
                  <a:close/>
                </a:path>
              </a:pathLst>
            </a:custGeom>
            <a:solidFill>
              <a:srgbClr val="A14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09" name="Rectangle 22"/>
            <p:cNvSpPr>
              <a:spLocks noChangeArrowheads="1"/>
            </p:cNvSpPr>
            <p:nvPr/>
          </p:nvSpPr>
          <p:spPr bwMode="auto">
            <a:xfrm>
              <a:off x="2672" y="2158"/>
              <a:ext cx="25" cy="340"/>
            </a:xfrm>
            <a:prstGeom prst="rect">
              <a:avLst/>
            </a:prstGeom>
            <a:solidFill>
              <a:srgbClr val="FFB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10" name="Freeform 23"/>
            <p:cNvSpPr>
              <a:spLocks/>
            </p:cNvSpPr>
            <p:nvPr/>
          </p:nvSpPr>
          <p:spPr bwMode="auto">
            <a:xfrm>
              <a:off x="2631" y="2169"/>
              <a:ext cx="41" cy="329"/>
            </a:xfrm>
            <a:custGeom>
              <a:avLst/>
              <a:gdLst>
                <a:gd name="T0" fmla="*/ 41 w 38"/>
                <a:gd name="T1" fmla="*/ 329 h 240"/>
                <a:gd name="T2" fmla="*/ 0 w 38"/>
                <a:gd name="T3" fmla="*/ 319 h 240"/>
                <a:gd name="T4" fmla="*/ 0 w 38"/>
                <a:gd name="T5" fmla="*/ 0 h 240"/>
                <a:gd name="T6" fmla="*/ 41 w 38"/>
                <a:gd name="T7" fmla="*/ 0 h 240"/>
                <a:gd name="T8" fmla="*/ 41 w 38"/>
                <a:gd name="T9" fmla="*/ 329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40">
                  <a:moveTo>
                    <a:pt x="38" y="240"/>
                  </a:moveTo>
                  <a:lnTo>
                    <a:pt x="0" y="233"/>
                  </a:lnTo>
                  <a:lnTo>
                    <a:pt x="0" y="0"/>
                  </a:lnTo>
                  <a:lnTo>
                    <a:pt x="38" y="0"/>
                  </a:lnTo>
                  <a:lnTo>
                    <a:pt x="38" y="240"/>
                  </a:lnTo>
                  <a:close/>
                </a:path>
              </a:pathLst>
            </a:custGeom>
            <a:solidFill>
              <a:srgbClr val="BF7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1" name="Freeform 24"/>
            <p:cNvSpPr>
              <a:spLocks/>
            </p:cNvSpPr>
            <p:nvPr/>
          </p:nvSpPr>
          <p:spPr bwMode="auto">
            <a:xfrm>
              <a:off x="2582" y="2075"/>
              <a:ext cx="74" cy="73"/>
            </a:xfrm>
            <a:custGeom>
              <a:avLst/>
              <a:gdLst>
                <a:gd name="T0" fmla="*/ 0 w 68"/>
                <a:gd name="T1" fmla="*/ 73 h 53"/>
                <a:gd name="T2" fmla="*/ 65 w 68"/>
                <a:gd name="T3" fmla="*/ 0 h 53"/>
                <a:gd name="T4" fmla="*/ 74 w 68"/>
                <a:gd name="T5" fmla="*/ 62 h 53"/>
                <a:gd name="T6" fmla="*/ 0 w 68"/>
                <a:gd name="T7" fmla="*/ 7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53">
                  <a:moveTo>
                    <a:pt x="0" y="53"/>
                  </a:moveTo>
                  <a:lnTo>
                    <a:pt x="60" y="0"/>
                  </a:lnTo>
                  <a:lnTo>
                    <a:pt x="68" y="45"/>
                  </a:lnTo>
                  <a:lnTo>
                    <a:pt x="0" y="53"/>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2" name="Freeform 25"/>
            <p:cNvSpPr>
              <a:spLocks/>
            </p:cNvSpPr>
            <p:nvPr/>
          </p:nvSpPr>
          <p:spPr bwMode="auto">
            <a:xfrm>
              <a:off x="2591" y="2169"/>
              <a:ext cx="228" cy="9"/>
            </a:xfrm>
            <a:custGeom>
              <a:avLst/>
              <a:gdLst>
                <a:gd name="T0" fmla="*/ 0 w 210"/>
                <a:gd name="T1" fmla="*/ 9 h 7"/>
                <a:gd name="T2" fmla="*/ 65 w 210"/>
                <a:gd name="T3" fmla="*/ 0 h 7"/>
                <a:gd name="T4" fmla="*/ 228 w 210"/>
                <a:gd name="T5" fmla="*/ 0 h 7"/>
                <a:gd name="T6" fmla="*/ 65 w 210"/>
                <a:gd name="T7" fmla="*/ 9 h 7"/>
                <a:gd name="T8" fmla="*/ 0 w 210"/>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7">
                  <a:moveTo>
                    <a:pt x="0" y="7"/>
                  </a:moveTo>
                  <a:lnTo>
                    <a:pt x="60" y="0"/>
                  </a:lnTo>
                  <a:lnTo>
                    <a:pt x="210" y="0"/>
                  </a:lnTo>
                  <a:lnTo>
                    <a:pt x="60" y="7"/>
                  </a:lnTo>
                  <a:lnTo>
                    <a:pt x="0" y="7"/>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3" name="Freeform 26"/>
            <p:cNvSpPr>
              <a:spLocks/>
            </p:cNvSpPr>
            <p:nvPr/>
          </p:nvSpPr>
          <p:spPr bwMode="auto">
            <a:xfrm>
              <a:off x="2582" y="2137"/>
              <a:ext cx="82" cy="41"/>
            </a:xfrm>
            <a:custGeom>
              <a:avLst/>
              <a:gdLst>
                <a:gd name="T0" fmla="*/ 0 w 75"/>
                <a:gd name="T1" fmla="*/ 11 h 30"/>
                <a:gd name="T2" fmla="*/ 74 w 75"/>
                <a:gd name="T3" fmla="*/ 0 h 30"/>
                <a:gd name="T4" fmla="*/ 82 w 75"/>
                <a:gd name="T5" fmla="*/ 31 h 30"/>
                <a:gd name="T6" fmla="*/ 9 w 75"/>
                <a:gd name="T7" fmla="*/ 41 h 30"/>
                <a:gd name="T8" fmla="*/ 0 w 75"/>
                <a:gd name="T9" fmla="*/ 1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30">
                  <a:moveTo>
                    <a:pt x="0" y="8"/>
                  </a:moveTo>
                  <a:lnTo>
                    <a:pt x="68" y="0"/>
                  </a:lnTo>
                  <a:lnTo>
                    <a:pt x="75" y="23"/>
                  </a:lnTo>
                  <a:lnTo>
                    <a:pt x="8" y="30"/>
                  </a:lnTo>
                  <a:lnTo>
                    <a:pt x="0" y="8"/>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4" name="Freeform 27"/>
            <p:cNvSpPr>
              <a:spLocks/>
            </p:cNvSpPr>
            <p:nvPr/>
          </p:nvSpPr>
          <p:spPr bwMode="auto">
            <a:xfrm>
              <a:off x="2786" y="1890"/>
              <a:ext cx="865" cy="588"/>
            </a:xfrm>
            <a:custGeom>
              <a:avLst/>
              <a:gdLst>
                <a:gd name="T0" fmla="*/ 0 w 797"/>
                <a:gd name="T1" fmla="*/ 588 h 428"/>
                <a:gd name="T2" fmla="*/ 865 w 797"/>
                <a:gd name="T3" fmla="*/ 506 h 428"/>
                <a:gd name="T4" fmla="*/ 865 w 797"/>
                <a:gd name="T5" fmla="*/ 279 h 428"/>
                <a:gd name="T6" fmla="*/ 432 w 797"/>
                <a:gd name="T7" fmla="*/ 51 h 428"/>
                <a:gd name="T8" fmla="*/ 0 w 797"/>
                <a:gd name="T9" fmla="*/ 0 h 428"/>
                <a:gd name="T10" fmla="*/ 0 w 797"/>
                <a:gd name="T11" fmla="*/ 588 h 4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7" h="428">
                  <a:moveTo>
                    <a:pt x="0" y="428"/>
                  </a:moveTo>
                  <a:lnTo>
                    <a:pt x="797" y="368"/>
                  </a:lnTo>
                  <a:lnTo>
                    <a:pt x="797" y="203"/>
                  </a:lnTo>
                  <a:lnTo>
                    <a:pt x="398" y="37"/>
                  </a:lnTo>
                  <a:lnTo>
                    <a:pt x="0" y="0"/>
                  </a:lnTo>
                  <a:lnTo>
                    <a:pt x="0" y="428"/>
                  </a:lnTo>
                  <a:close/>
                </a:path>
              </a:pathLst>
            </a:custGeom>
            <a:solidFill>
              <a:srgbClr val="FFB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5" name="Freeform 28"/>
            <p:cNvSpPr>
              <a:spLocks/>
            </p:cNvSpPr>
            <p:nvPr/>
          </p:nvSpPr>
          <p:spPr bwMode="auto">
            <a:xfrm>
              <a:off x="2395" y="1817"/>
              <a:ext cx="1370" cy="361"/>
            </a:xfrm>
            <a:custGeom>
              <a:avLst/>
              <a:gdLst>
                <a:gd name="T0" fmla="*/ 0 w 1263"/>
                <a:gd name="T1" fmla="*/ 0 h 263"/>
                <a:gd name="T2" fmla="*/ 816 w 1263"/>
                <a:gd name="T3" fmla="*/ 114 h 263"/>
                <a:gd name="T4" fmla="*/ 1370 w 1263"/>
                <a:gd name="T5" fmla="*/ 361 h 263"/>
                <a:gd name="T6" fmla="*/ 253 w 1263"/>
                <a:gd name="T7" fmla="*/ 320 h 263"/>
                <a:gd name="T8" fmla="*/ 253 w 1263"/>
                <a:gd name="T9" fmla="*/ 258 h 263"/>
                <a:gd name="T10" fmla="*/ 286 w 1263"/>
                <a:gd name="T11" fmla="*/ 258 h 263"/>
                <a:gd name="T12" fmla="*/ 0 w 1263"/>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3" h="263">
                  <a:moveTo>
                    <a:pt x="0" y="0"/>
                  </a:moveTo>
                  <a:lnTo>
                    <a:pt x="752" y="83"/>
                  </a:lnTo>
                  <a:lnTo>
                    <a:pt x="1263" y="263"/>
                  </a:lnTo>
                  <a:lnTo>
                    <a:pt x="233" y="233"/>
                  </a:lnTo>
                  <a:lnTo>
                    <a:pt x="233" y="188"/>
                  </a:lnTo>
                  <a:lnTo>
                    <a:pt x="264" y="188"/>
                  </a:lnTo>
                  <a:lnTo>
                    <a:pt x="0" y="0"/>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6" name="Freeform 29"/>
            <p:cNvSpPr>
              <a:spLocks/>
            </p:cNvSpPr>
            <p:nvPr/>
          </p:nvSpPr>
          <p:spPr bwMode="auto">
            <a:xfrm>
              <a:off x="2786" y="1869"/>
              <a:ext cx="457" cy="371"/>
            </a:xfrm>
            <a:custGeom>
              <a:avLst/>
              <a:gdLst>
                <a:gd name="T0" fmla="*/ 0 w 421"/>
                <a:gd name="T1" fmla="*/ 289 h 270"/>
                <a:gd name="T2" fmla="*/ 0 w 421"/>
                <a:gd name="T3" fmla="*/ 371 h 270"/>
                <a:gd name="T4" fmla="*/ 58 w 421"/>
                <a:gd name="T5" fmla="*/ 371 h 270"/>
                <a:gd name="T6" fmla="*/ 98 w 421"/>
                <a:gd name="T7" fmla="*/ 289 h 270"/>
                <a:gd name="T8" fmla="*/ 343 w 421"/>
                <a:gd name="T9" fmla="*/ 289 h 270"/>
                <a:gd name="T10" fmla="*/ 343 w 421"/>
                <a:gd name="T11" fmla="*/ 330 h 270"/>
                <a:gd name="T12" fmla="*/ 457 w 421"/>
                <a:gd name="T13" fmla="*/ 330 h 270"/>
                <a:gd name="T14" fmla="*/ 310 w 421"/>
                <a:gd name="T15" fmla="*/ 21 h 270"/>
                <a:gd name="T16" fmla="*/ 155 w 421"/>
                <a:gd name="T17" fmla="*/ 0 h 270"/>
                <a:gd name="T18" fmla="*/ 33 w 421"/>
                <a:gd name="T19" fmla="*/ 289 h 270"/>
                <a:gd name="T20" fmla="*/ 0 w 421"/>
                <a:gd name="T21" fmla="*/ 289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1" h="270">
                  <a:moveTo>
                    <a:pt x="0" y="210"/>
                  </a:moveTo>
                  <a:lnTo>
                    <a:pt x="0" y="270"/>
                  </a:lnTo>
                  <a:lnTo>
                    <a:pt x="53" y="270"/>
                  </a:lnTo>
                  <a:lnTo>
                    <a:pt x="90" y="210"/>
                  </a:lnTo>
                  <a:lnTo>
                    <a:pt x="316" y="210"/>
                  </a:lnTo>
                  <a:lnTo>
                    <a:pt x="316" y="240"/>
                  </a:lnTo>
                  <a:lnTo>
                    <a:pt x="421" y="240"/>
                  </a:lnTo>
                  <a:lnTo>
                    <a:pt x="286" y="15"/>
                  </a:lnTo>
                  <a:lnTo>
                    <a:pt x="143" y="0"/>
                  </a:lnTo>
                  <a:lnTo>
                    <a:pt x="30" y="210"/>
                  </a:lnTo>
                  <a:lnTo>
                    <a:pt x="0" y="210"/>
                  </a:lnTo>
                  <a:close/>
                </a:path>
              </a:pathLst>
            </a:custGeom>
            <a:solidFill>
              <a:srgbClr val="FFA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7" name="Freeform 30"/>
            <p:cNvSpPr>
              <a:spLocks/>
            </p:cNvSpPr>
            <p:nvPr/>
          </p:nvSpPr>
          <p:spPr bwMode="auto">
            <a:xfrm>
              <a:off x="2958" y="1776"/>
              <a:ext cx="155" cy="124"/>
            </a:xfrm>
            <a:custGeom>
              <a:avLst/>
              <a:gdLst>
                <a:gd name="T0" fmla="*/ 33 w 143"/>
                <a:gd name="T1" fmla="*/ 0 h 90"/>
                <a:gd name="T2" fmla="*/ 0 w 143"/>
                <a:gd name="T3" fmla="*/ 94 h 90"/>
                <a:gd name="T4" fmla="*/ 155 w 143"/>
                <a:gd name="T5" fmla="*/ 124 h 90"/>
                <a:gd name="T6" fmla="*/ 33 w 143"/>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90">
                  <a:moveTo>
                    <a:pt x="30" y="0"/>
                  </a:moveTo>
                  <a:lnTo>
                    <a:pt x="0" y="68"/>
                  </a:lnTo>
                  <a:lnTo>
                    <a:pt x="143" y="90"/>
                  </a:lnTo>
                  <a:lnTo>
                    <a:pt x="30" y="0"/>
                  </a:lnTo>
                  <a:close/>
                </a:path>
              </a:pathLst>
            </a:custGeom>
            <a:solidFill>
              <a:srgbClr val="7F6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8" name="Freeform 31"/>
            <p:cNvSpPr>
              <a:spLocks/>
            </p:cNvSpPr>
            <p:nvPr/>
          </p:nvSpPr>
          <p:spPr bwMode="auto">
            <a:xfrm>
              <a:off x="2746" y="1776"/>
              <a:ext cx="244" cy="361"/>
            </a:xfrm>
            <a:custGeom>
              <a:avLst/>
              <a:gdLst>
                <a:gd name="T0" fmla="*/ 244 w 225"/>
                <a:gd name="T1" fmla="*/ 0 h 263"/>
                <a:gd name="T2" fmla="*/ 220 w 225"/>
                <a:gd name="T3" fmla="*/ 93 h 263"/>
                <a:gd name="T4" fmla="*/ 73 w 225"/>
                <a:gd name="T5" fmla="*/ 361 h 263"/>
                <a:gd name="T6" fmla="*/ 0 w 225"/>
                <a:gd name="T7" fmla="*/ 114 h 263"/>
                <a:gd name="T8" fmla="*/ 244 w 225"/>
                <a:gd name="T9" fmla="*/ 0 h 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263">
                  <a:moveTo>
                    <a:pt x="225" y="0"/>
                  </a:moveTo>
                  <a:lnTo>
                    <a:pt x="203" y="68"/>
                  </a:lnTo>
                  <a:lnTo>
                    <a:pt x="67" y="263"/>
                  </a:lnTo>
                  <a:lnTo>
                    <a:pt x="0" y="83"/>
                  </a:lnTo>
                  <a:lnTo>
                    <a:pt x="225" y="0"/>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9" name="Freeform 32"/>
            <p:cNvSpPr>
              <a:spLocks/>
            </p:cNvSpPr>
            <p:nvPr/>
          </p:nvSpPr>
          <p:spPr bwMode="auto">
            <a:xfrm>
              <a:off x="3064" y="1911"/>
              <a:ext cx="172" cy="267"/>
            </a:xfrm>
            <a:custGeom>
              <a:avLst/>
              <a:gdLst>
                <a:gd name="T0" fmla="*/ 49 w 158"/>
                <a:gd name="T1" fmla="*/ 0 h 195"/>
                <a:gd name="T2" fmla="*/ 0 w 158"/>
                <a:gd name="T3" fmla="*/ 30 h 195"/>
                <a:gd name="T4" fmla="*/ 114 w 158"/>
                <a:gd name="T5" fmla="*/ 267 h 195"/>
                <a:gd name="T6" fmla="*/ 172 w 158"/>
                <a:gd name="T7" fmla="*/ 267 h 195"/>
                <a:gd name="T8" fmla="*/ 49 w 158"/>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95">
                  <a:moveTo>
                    <a:pt x="45" y="0"/>
                  </a:moveTo>
                  <a:lnTo>
                    <a:pt x="0" y="22"/>
                  </a:lnTo>
                  <a:lnTo>
                    <a:pt x="105" y="195"/>
                  </a:lnTo>
                  <a:lnTo>
                    <a:pt x="158" y="195"/>
                  </a:lnTo>
                  <a:lnTo>
                    <a:pt x="45" y="0"/>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0" name="Freeform 33"/>
            <p:cNvSpPr>
              <a:spLocks/>
            </p:cNvSpPr>
            <p:nvPr/>
          </p:nvSpPr>
          <p:spPr bwMode="auto">
            <a:xfrm>
              <a:off x="2949" y="1890"/>
              <a:ext cx="155" cy="51"/>
            </a:xfrm>
            <a:custGeom>
              <a:avLst/>
              <a:gdLst>
                <a:gd name="T0" fmla="*/ 155 w 143"/>
                <a:gd name="T1" fmla="*/ 30 h 37"/>
                <a:gd name="T2" fmla="*/ 115 w 143"/>
                <a:gd name="T3" fmla="*/ 51 h 37"/>
                <a:gd name="T4" fmla="*/ 0 w 143"/>
                <a:gd name="T5" fmla="*/ 30 h 37"/>
                <a:gd name="T6" fmla="*/ 25 w 143"/>
                <a:gd name="T7" fmla="*/ 0 h 37"/>
                <a:gd name="T8" fmla="*/ 155 w 143"/>
                <a:gd name="T9" fmla="*/ 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37">
                  <a:moveTo>
                    <a:pt x="143" y="22"/>
                  </a:moveTo>
                  <a:lnTo>
                    <a:pt x="106" y="37"/>
                  </a:lnTo>
                  <a:lnTo>
                    <a:pt x="0" y="22"/>
                  </a:lnTo>
                  <a:lnTo>
                    <a:pt x="23" y="0"/>
                  </a:lnTo>
                  <a:lnTo>
                    <a:pt x="143" y="22"/>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1" name="Freeform 34"/>
            <p:cNvSpPr>
              <a:spLocks/>
            </p:cNvSpPr>
            <p:nvPr/>
          </p:nvSpPr>
          <p:spPr bwMode="auto">
            <a:xfrm>
              <a:off x="2647" y="1869"/>
              <a:ext cx="1118" cy="330"/>
            </a:xfrm>
            <a:custGeom>
              <a:avLst/>
              <a:gdLst>
                <a:gd name="T0" fmla="*/ 0 w 1030"/>
                <a:gd name="T1" fmla="*/ 268 h 240"/>
                <a:gd name="T2" fmla="*/ 9 w 1030"/>
                <a:gd name="T3" fmla="*/ 300 h 240"/>
                <a:gd name="T4" fmla="*/ 180 w 1030"/>
                <a:gd name="T5" fmla="*/ 300 h 240"/>
                <a:gd name="T6" fmla="*/ 327 w 1030"/>
                <a:gd name="T7" fmla="*/ 30 h 240"/>
                <a:gd name="T8" fmla="*/ 449 w 1030"/>
                <a:gd name="T9" fmla="*/ 51 h 240"/>
                <a:gd name="T10" fmla="*/ 580 w 1030"/>
                <a:gd name="T11" fmla="*/ 320 h 240"/>
                <a:gd name="T12" fmla="*/ 1109 w 1030"/>
                <a:gd name="T13" fmla="*/ 330 h 240"/>
                <a:gd name="T14" fmla="*/ 1118 w 1030"/>
                <a:gd name="T15" fmla="*/ 309 h 240"/>
                <a:gd name="T16" fmla="*/ 588 w 1030"/>
                <a:gd name="T17" fmla="*/ 289 h 240"/>
                <a:gd name="T18" fmla="*/ 466 w 1030"/>
                <a:gd name="T19" fmla="*/ 30 h 240"/>
                <a:gd name="T20" fmla="*/ 319 w 1030"/>
                <a:gd name="T21" fmla="*/ 0 h 240"/>
                <a:gd name="T22" fmla="*/ 171 w 1030"/>
                <a:gd name="T23" fmla="*/ 268 h 240"/>
                <a:gd name="T24" fmla="*/ 0 w 1030"/>
                <a:gd name="T25" fmla="*/ 268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0" h="240">
                  <a:moveTo>
                    <a:pt x="0" y="195"/>
                  </a:moveTo>
                  <a:lnTo>
                    <a:pt x="8" y="218"/>
                  </a:lnTo>
                  <a:lnTo>
                    <a:pt x="166" y="218"/>
                  </a:lnTo>
                  <a:lnTo>
                    <a:pt x="301" y="22"/>
                  </a:lnTo>
                  <a:lnTo>
                    <a:pt x="414" y="37"/>
                  </a:lnTo>
                  <a:lnTo>
                    <a:pt x="534" y="233"/>
                  </a:lnTo>
                  <a:lnTo>
                    <a:pt x="1022" y="240"/>
                  </a:lnTo>
                  <a:lnTo>
                    <a:pt x="1030" y="225"/>
                  </a:lnTo>
                  <a:lnTo>
                    <a:pt x="542" y="210"/>
                  </a:lnTo>
                  <a:lnTo>
                    <a:pt x="429" y="22"/>
                  </a:lnTo>
                  <a:lnTo>
                    <a:pt x="294" y="0"/>
                  </a:lnTo>
                  <a:lnTo>
                    <a:pt x="158" y="195"/>
                  </a:lnTo>
                  <a:lnTo>
                    <a:pt x="0" y="195"/>
                  </a:lnTo>
                  <a:close/>
                </a:path>
              </a:pathLst>
            </a:custGeom>
            <a:solidFill>
              <a:srgbClr val="A14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2" name="Freeform 35"/>
            <p:cNvSpPr>
              <a:spLocks/>
            </p:cNvSpPr>
            <p:nvPr/>
          </p:nvSpPr>
          <p:spPr bwMode="auto">
            <a:xfrm>
              <a:off x="2362" y="2148"/>
              <a:ext cx="123" cy="62"/>
            </a:xfrm>
            <a:custGeom>
              <a:avLst/>
              <a:gdLst>
                <a:gd name="T0" fmla="*/ 0 w 113"/>
                <a:gd name="T1" fmla="*/ 62 h 45"/>
                <a:gd name="T2" fmla="*/ 74 w 113"/>
                <a:gd name="T3" fmla="*/ 0 h 45"/>
                <a:gd name="T4" fmla="*/ 123 w 113"/>
                <a:gd name="T5" fmla="*/ 62 h 45"/>
                <a:gd name="T6" fmla="*/ 0 w 113"/>
                <a:gd name="T7" fmla="*/ 62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45">
                  <a:moveTo>
                    <a:pt x="0" y="45"/>
                  </a:moveTo>
                  <a:lnTo>
                    <a:pt x="68" y="0"/>
                  </a:lnTo>
                  <a:lnTo>
                    <a:pt x="113" y="45"/>
                  </a:lnTo>
                  <a:lnTo>
                    <a:pt x="0" y="45"/>
                  </a:lnTo>
                  <a:close/>
                </a:path>
              </a:pathLst>
            </a:custGeom>
            <a:solidFill>
              <a:srgbClr val="A14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3" name="Freeform 36"/>
            <p:cNvSpPr>
              <a:spLocks/>
            </p:cNvSpPr>
            <p:nvPr/>
          </p:nvSpPr>
          <p:spPr bwMode="auto">
            <a:xfrm>
              <a:off x="2436" y="2210"/>
              <a:ext cx="57" cy="71"/>
            </a:xfrm>
            <a:custGeom>
              <a:avLst/>
              <a:gdLst>
                <a:gd name="T0" fmla="*/ 0 w 53"/>
                <a:gd name="T1" fmla="*/ 0 h 52"/>
                <a:gd name="T2" fmla="*/ 0 w 53"/>
                <a:gd name="T3" fmla="*/ 71 h 52"/>
                <a:gd name="T4" fmla="*/ 57 w 53"/>
                <a:gd name="T5" fmla="*/ 10 h 52"/>
                <a:gd name="T6" fmla="*/ 0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0" y="0"/>
                  </a:moveTo>
                  <a:lnTo>
                    <a:pt x="0" y="52"/>
                  </a:lnTo>
                  <a:lnTo>
                    <a:pt x="53" y="7"/>
                  </a:lnTo>
                  <a:lnTo>
                    <a:pt x="0" y="0"/>
                  </a:lnTo>
                  <a:close/>
                </a:path>
              </a:pathLst>
            </a:custGeom>
            <a:solidFill>
              <a:srgbClr val="FFA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4" name="Freeform 37"/>
            <p:cNvSpPr>
              <a:spLocks/>
            </p:cNvSpPr>
            <p:nvPr/>
          </p:nvSpPr>
          <p:spPr bwMode="auto">
            <a:xfrm>
              <a:off x="2362" y="2210"/>
              <a:ext cx="131" cy="9"/>
            </a:xfrm>
            <a:custGeom>
              <a:avLst/>
              <a:gdLst>
                <a:gd name="T0" fmla="*/ 0 w 121"/>
                <a:gd name="T1" fmla="*/ 0 h 7"/>
                <a:gd name="T2" fmla="*/ 122 w 121"/>
                <a:gd name="T3" fmla="*/ 0 h 7"/>
                <a:gd name="T4" fmla="*/ 131 w 121"/>
                <a:gd name="T5" fmla="*/ 9 h 7"/>
                <a:gd name="T6" fmla="*/ 0 w 121"/>
                <a:gd name="T7" fmla="*/ 9 h 7"/>
                <a:gd name="T8" fmla="*/ 0 w 12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7">
                  <a:moveTo>
                    <a:pt x="0" y="0"/>
                  </a:moveTo>
                  <a:lnTo>
                    <a:pt x="113" y="0"/>
                  </a:lnTo>
                  <a:lnTo>
                    <a:pt x="121" y="7"/>
                  </a:lnTo>
                  <a:lnTo>
                    <a:pt x="0" y="7"/>
                  </a:lnTo>
                  <a:lnTo>
                    <a:pt x="0" y="0"/>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5" name="Freeform 38"/>
            <p:cNvSpPr>
              <a:spLocks/>
            </p:cNvSpPr>
            <p:nvPr/>
          </p:nvSpPr>
          <p:spPr bwMode="auto">
            <a:xfrm>
              <a:off x="2362" y="2219"/>
              <a:ext cx="83" cy="197"/>
            </a:xfrm>
            <a:custGeom>
              <a:avLst/>
              <a:gdLst>
                <a:gd name="T0" fmla="*/ 0 w 76"/>
                <a:gd name="T1" fmla="*/ 0 h 143"/>
                <a:gd name="T2" fmla="*/ 83 w 76"/>
                <a:gd name="T3" fmla="*/ 0 h 143"/>
                <a:gd name="T4" fmla="*/ 83 w 76"/>
                <a:gd name="T5" fmla="*/ 197 h 143"/>
                <a:gd name="T6" fmla="*/ 0 w 76"/>
                <a:gd name="T7" fmla="*/ 176 h 143"/>
                <a:gd name="T8" fmla="*/ 0 w 76"/>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43">
                  <a:moveTo>
                    <a:pt x="0" y="0"/>
                  </a:moveTo>
                  <a:lnTo>
                    <a:pt x="76" y="0"/>
                  </a:lnTo>
                  <a:lnTo>
                    <a:pt x="76" y="143"/>
                  </a:lnTo>
                  <a:lnTo>
                    <a:pt x="0" y="128"/>
                  </a:lnTo>
                  <a:lnTo>
                    <a:pt x="0" y="0"/>
                  </a:lnTo>
                  <a:close/>
                </a:path>
              </a:pathLst>
            </a:custGeom>
            <a:solidFill>
              <a:srgbClr val="A18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26" name="Rectangle 39"/>
            <p:cNvSpPr>
              <a:spLocks noChangeArrowheads="1"/>
            </p:cNvSpPr>
            <p:nvPr/>
          </p:nvSpPr>
          <p:spPr bwMode="auto">
            <a:xfrm>
              <a:off x="2362" y="2219"/>
              <a:ext cx="83" cy="62"/>
            </a:xfrm>
            <a:prstGeom prst="rect">
              <a:avLst/>
            </a:prstGeom>
            <a:solidFill>
              <a:srgbClr val="7F60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27" name="Freeform 40"/>
            <p:cNvSpPr>
              <a:spLocks/>
            </p:cNvSpPr>
            <p:nvPr/>
          </p:nvSpPr>
          <p:spPr bwMode="auto">
            <a:xfrm>
              <a:off x="2371" y="2230"/>
              <a:ext cx="65" cy="176"/>
            </a:xfrm>
            <a:custGeom>
              <a:avLst/>
              <a:gdLst>
                <a:gd name="T0" fmla="*/ 0 w 60"/>
                <a:gd name="T1" fmla="*/ 165 h 128"/>
                <a:gd name="T2" fmla="*/ 0 w 60"/>
                <a:gd name="T3" fmla="*/ 0 h 128"/>
                <a:gd name="T4" fmla="*/ 65 w 60"/>
                <a:gd name="T5" fmla="*/ 0 h 128"/>
                <a:gd name="T6" fmla="*/ 65 w 60"/>
                <a:gd name="T7" fmla="*/ 176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28">
                  <a:moveTo>
                    <a:pt x="0" y="120"/>
                  </a:moveTo>
                  <a:lnTo>
                    <a:pt x="0" y="0"/>
                  </a:lnTo>
                  <a:lnTo>
                    <a:pt x="60" y="0"/>
                  </a:lnTo>
                  <a:lnTo>
                    <a:pt x="60" y="128"/>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8" name="Freeform 41"/>
            <p:cNvSpPr>
              <a:spLocks/>
            </p:cNvSpPr>
            <p:nvPr/>
          </p:nvSpPr>
          <p:spPr bwMode="auto">
            <a:xfrm>
              <a:off x="2378" y="2240"/>
              <a:ext cx="25" cy="41"/>
            </a:xfrm>
            <a:custGeom>
              <a:avLst/>
              <a:gdLst>
                <a:gd name="T0" fmla="*/ 0 w 23"/>
                <a:gd name="T1" fmla="*/ 0 h 30"/>
                <a:gd name="T2" fmla="*/ 0 w 23"/>
                <a:gd name="T3" fmla="*/ 41 h 30"/>
                <a:gd name="T4" fmla="*/ 25 w 23"/>
                <a:gd name="T5" fmla="*/ 41 h 30"/>
                <a:gd name="T6" fmla="*/ 0 60000 65536"/>
                <a:gd name="T7" fmla="*/ 0 60000 65536"/>
                <a:gd name="T8" fmla="*/ 0 60000 65536"/>
              </a:gdLst>
              <a:ahLst/>
              <a:cxnLst>
                <a:cxn ang="T6">
                  <a:pos x="T0" y="T1"/>
                </a:cxn>
                <a:cxn ang="T7">
                  <a:pos x="T2" y="T3"/>
                </a:cxn>
                <a:cxn ang="T8">
                  <a:pos x="T4" y="T5"/>
                </a:cxn>
              </a:cxnLst>
              <a:rect l="0" t="0" r="r" b="b"/>
              <a:pathLst>
                <a:path w="23" h="30">
                  <a:moveTo>
                    <a:pt x="0" y="0"/>
                  </a:moveTo>
                  <a:lnTo>
                    <a:pt x="0" y="30"/>
                  </a:lnTo>
                  <a:lnTo>
                    <a:pt x="23" y="30"/>
                  </a:lnTo>
                </a:path>
              </a:pathLst>
            </a:custGeom>
            <a:noFill/>
            <a:ln w="0">
              <a:solidFill>
                <a:srgbClr val="BF7F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9" name="Freeform 42"/>
            <p:cNvSpPr>
              <a:spLocks/>
            </p:cNvSpPr>
            <p:nvPr/>
          </p:nvSpPr>
          <p:spPr bwMode="auto">
            <a:xfrm>
              <a:off x="2378" y="2240"/>
              <a:ext cx="25" cy="41"/>
            </a:xfrm>
            <a:custGeom>
              <a:avLst/>
              <a:gdLst>
                <a:gd name="T0" fmla="*/ 0 w 23"/>
                <a:gd name="T1" fmla="*/ 0 h 30"/>
                <a:gd name="T2" fmla="*/ 0 w 23"/>
                <a:gd name="T3" fmla="*/ 41 h 30"/>
                <a:gd name="T4" fmla="*/ 25 w 23"/>
                <a:gd name="T5" fmla="*/ 41 h 30"/>
                <a:gd name="T6" fmla="*/ 0 60000 65536"/>
                <a:gd name="T7" fmla="*/ 0 60000 65536"/>
                <a:gd name="T8" fmla="*/ 0 60000 65536"/>
              </a:gdLst>
              <a:ahLst/>
              <a:cxnLst>
                <a:cxn ang="T6">
                  <a:pos x="T0" y="T1"/>
                </a:cxn>
                <a:cxn ang="T7">
                  <a:pos x="T2" y="T3"/>
                </a:cxn>
                <a:cxn ang="T8">
                  <a:pos x="T4" y="T5"/>
                </a:cxn>
              </a:cxnLst>
              <a:rect l="0" t="0" r="r" b="b"/>
              <a:pathLst>
                <a:path w="23" h="30">
                  <a:moveTo>
                    <a:pt x="0" y="0"/>
                  </a:moveTo>
                  <a:lnTo>
                    <a:pt x="0" y="30"/>
                  </a:lnTo>
                  <a:lnTo>
                    <a:pt x="23" y="30"/>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0" name="Freeform 43"/>
            <p:cNvSpPr>
              <a:spLocks/>
            </p:cNvSpPr>
            <p:nvPr/>
          </p:nvSpPr>
          <p:spPr bwMode="auto">
            <a:xfrm>
              <a:off x="2403" y="2240"/>
              <a:ext cx="25" cy="41"/>
            </a:xfrm>
            <a:custGeom>
              <a:avLst/>
              <a:gdLst>
                <a:gd name="T0" fmla="*/ 0 w 23"/>
                <a:gd name="T1" fmla="*/ 0 h 30"/>
                <a:gd name="T2" fmla="*/ 0 w 23"/>
                <a:gd name="T3" fmla="*/ 41 h 30"/>
                <a:gd name="T4" fmla="*/ 25 w 23"/>
                <a:gd name="T5" fmla="*/ 41 h 30"/>
                <a:gd name="T6" fmla="*/ 0 60000 65536"/>
                <a:gd name="T7" fmla="*/ 0 60000 65536"/>
                <a:gd name="T8" fmla="*/ 0 60000 65536"/>
              </a:gdLst>
              <a:ahLst/>
              <a:cxnLst>
                <a:cxn ang="T6">
                  <a:pos x="T0" y="T1"/>
                </a:cxn>
                <a:cxn ang="T7">
                  <a:pos x="T2" y="T3"/>
                </a:cxn>
                <a:cxn ang="T8">
                  <a:pos x="T4" y="T5"/>
                </a:cxn>
              </a:cxnLst>
              <a:rect l="0" t="0" r="r" b="b"/>
              <a:pathLst>
                <a:path w="23" h="30">
                  <a:moveTo>
                    <a:pt x="0" y="0"/>
                  </a:moveTo>
                  <a:lnTo>
                    <a:pt x="0" y="30"/>
                  </a:lnTo>
                  <a:lnTo>
                    <a:pt x="23" y="30"/>
                  </a:lnTo>
                </a:path>
              </a:pathLst>
            </a:custGeom>
            <a:noFill/>
            <a:ln w="0">
              <a:solidFill>
                <a:srgbClr val="BF7F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1" name="Freeform 44"/>
            <p:cNvSpPr>
              <a:spLocks/>
            </p:cNvSpPr>
            <p:nvPr/>
          </p:nvSpPr>
          <p:spPr bwMode="auto">
            <a:xfrm>
              <a:off x="2403" y="2240"/>
              <a:ext cx="25" cy="41"/>
            </a:xfrm>
            <a:custGeom>
              <a:avLst/>
              <a:gdLst>
                <a:gd name="T0" fmla="*/ 0 w 23"/>
                <a:gd name="T1" fmla="*/ 0 h 30"/>
                <a:gd name="T2" fmla="*/ 0 w 23"/>
                <a:gd name="T3" fmla="*/ 41 h 30"/>
                <a:gd name="T4" fmla="*/ 25 w 23"/>
                <a:gd name="T5" fmla="*/ 41 h 30"/>
                <a:gd name="T6" fmla="*/ 0 60000 65536"/>
                <a:gd name="T7" fmla="*/ 0 60000 65536"/>
                <a:gd name="T8" fmla="*/ 0 60000 65536"/>
              </a:gdLst>
              <a:ahLst/>
              <a:cxnLst>
                <a:cxn ang="T6">
                  <a:pos x="T0" y="T1"/>
                </a:cxn>
                <a:cxn ang="T7">
                  <a:pos x="T2" y="T3"/>
                </a:cxn>
                <a:cxn ang="T8">
                  <a:pos x="T4" y="T5"/>
                </a:cxn>
              </a:cxnLst>
              <a:rect l="0" t="0" r="r" b="b"/>
              <a:pathLst>
                <a:path w="23" h="30">
                  <a:moveTo>
                    <a:pt x="0" y="0"/>
                  </a:moveTo>
                  <a:lnTo>
                    <a:pt x="0" y="30"/>
                  </a:lnTo>
                  <a:lnTo>
                    <a:pt x="23" y="30"/>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2" name="Freeform 45"/>
            <p:cNvSpPr>
              <a:spLocks/>
            </p:cNvSpPr>
            <p:nvPr/>
          </p:nvSpPr>
          <p:spPr bwMode="auto">
            <a:xfrm>
              <a:off x="2378" y="2292"/>
              <a:ext cx="25" cy="51"/>
            </a:xfrm>
            <a:custGeom>
              <a:avLst/>
              <a:gdLst>
                <a:gd name="T0" fmla="*/ 0 w 23"/>
                <a:gd name="T1" fmla="*/ 0 h 37"/>
                <a:gd name="T2" fmla="*/ 0 w 23"/>
                <a:gd name="T3" fmla="*/ 51 h 37"/>
                <a:gd name="T4" fmla="*/ 25 w 23"/>
                <a:gd name="T5" fmla="*/ 51 h 37"/>
                <a:gd name="T6" fmla="*/ 0 60000 65536"/>
                <a:gd name="T7" fmla="*/ 0 60000 65536"/>
                <a:gd name="T8" fmla="*/ 0 60000 65536"/>
              </a:gdLst>
              <a:ahLst/>
              <a:cxnLst>
                <a:cxn ang="T6">
                  <a:pos x="T0" y="T1"/>
                </a:cxn>
                <a:cxn ang="T7">
                  <a:pos x="T2" y="T3"/>
                </a:cxn>
                <a:cxn ang="T8">
                  <a:pos x="T4" y="T5"/>
                </a:cxn>
              </a:cxnLst>
              <a:rect l="0" t="0" r="r" b="b"/>
              <a:pathLst>
                <a:path w="23" h="37">
                  <a:moveTo>
                    <a:pt x="0" y="0"/>
                  </a:moveTo>
                  <a:lnTo>
                    <a:pt x="0" y="37"/>
                  </a:lnTo>
                  <a:lnTo>
                    <a:pt x="23" y="37"/>
                  </a:lnTo>
                </a:path>
              </a:pathLst>
            </a:custGeom>
            <a:noFill/>
            <a:ln w="0">
              <a:solidFill>
                <a:srgbClr val="BF7F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3" name="Freeform 46"/>
            <p:cNvSpPr>
              <a:spLocks/>
            </p:cNvSpPr>
            <p:nvPr/>
          </p:nvSpPr>
          <p:spPr bwMode="auto">
            <a:xfrm>
              <a:off x="2378" y="2292"/>
              <a:ext cx="25" cy="51"/>
            </a:xfrm>
            <a:custGeom>
              <a:avLst/>
              <a:gdLst>
                <a:gd name="T0" fmla="*/ 0 w 23"/>
                <a:gd name="T1" fmla="*/ 0 h 37"/>
                <a:gd name="T2" fmla="*/ 0 w 23"/>
                <a:gd name="T3" fmla="*/ 51 h 37"/>
                <a:gd name="T4" fmla="*/ 25 w 23"/>
                <a:gd name="T5" fmla="*/ 51 h 37"/>
                <a:gd name="T6" fmla="*/ 0 60000 65536"/>
                <a:gd name="T7" fmla="*/ 0 60000 65536"/>
                <a:gd name="T8" fmla="*/ 0 60000 65536"/>
              </a:gdLst>
              <a:ahLst/>
              <a:cxnLst>
                <a:cxn ang="T6">
                  <a:pos x="T0" y="T1"/>
                </a:cxn>
                <a:cxn ang="T7">
                  <a:pos x="T2" y="T3"/>
                </a:cxn>
                <a:cxn ang="T8">
                  <a:pos x="T4" y="T5"/>
                </a:cxn>
              </a:cxnLst>
              <a:rect l="0" t="0" r="r" b="b"/>
              <a:pathLst>
                <a:path w="23" h="37">
                  <a:moveTo>
                    <a:pt x="0" y="0"/>
                  </a:moveTo>
                  <a:lnTo>
                    <a:pt x="0" y="37"/>
                  </a:lnTo>
                  <a:lnTo>
                    <a:pt x="23" y="37"/>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4" name="Freeform 47"/>
            <p:cNvSpPr>
              <a:spLocks/>
            </p:cNvSpPr>
            <p:nvPr/>
          </p:nvSpPr>
          <p:spPr bwMode="auto">
            <a:xfrm>
              <a:off x="2403" y="2292"/>
              <a:ext cx="25" cy="51"/>
            </a:xfrm>
            <a:custGeom>
              <a:avLst/>
              <a:gdLst>
                <a:gd name="T0" fmla="*/ 0 w 23"/>
                <a:gd name="T1" fmla="*/ 0 h 37"/>
                <a:gd name="T2" fmla="*/ 0 w 23"/>
                <a:gd name="T3" fmla="*/ 51 h 37"/>
                <a:gd name="T4" fmla="*/ 25 w 23"/>
                <a:gd name="T5" fmla="*/ 51 h 37"/>
                <a:gd name="T6" fmla="*/ 0 60000 65536"/>
                <a:gd name="T7" fmla="*/ 0 60000 65536"/>
                <a:gd name="T8" fmla="*/ 0 60000 65536"/>
              </a:gdLst>
              <a:ahLst/>
              <a:cxnLst>
                <a:cxn ang="T6">
                  <a:pos x="T0" y="T1"/>
                </a:cxn>
                <a:cxn ang="T7">
                  <a:pos x="T2" y="T3"/>
                </a:cxn>
                <a:cxn ang="T8">
                  <a:pos x="T4" y="T5"/>
                </a:cxn>
              </a:cxnLst>
              <a:rect l="0" t="0" r="r" b="b"/>
              <a:pathLst>
                <a:path w="23" h="37">
                  <a:moveTo>
                    <a:pt x="0" y="0"/>
                  </a:moveTo>
                  <a:lnTo>
                    <a:pt x="0" y="37"/>
                  </a:lnTo>
                  <a:lnTo>
                    <a:pt x="23" y="37"/>
                  </a:lnTo>
                </a:path>
              </a:pathLst>
            </a:custGeom>
            <a:noFill/>
            <a:ln w="0">
              <a:solidFill>
                <a:srgbClr val="BF7F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5" name="Freeform 48"/>
            <p:cNvSpPr>
              <a:spLocks/>
            </p:cNvSpPr>
            <p:nvPr/>
          </p:nvSpPr>
          <p:spPr bwMode="auto">
            <a:xfrm>
              <a:off x="2403" y="2292"/>
              <a:ext cx="25" cy="51"/>
            </a:xfrm>
            <a:custGeom>
              <a:avLst/>
              <a:gdLst>
                <a:gd name="T0" fmla="*/ 0 w 23"/>
                <a:gd name="T1" fmla="*/ 0 h 37"/>
                <a:gd name="T2" fmla="*/ 0 w 23"/>
                <a:gd name="T3" fmla="*/ 51 h 37"/>
                <a:gd name="T4" fmla="*/ 25 w 23"/>
                <a:gd name="T5" fmla="*/ 51 h 37"/>
                <a:gd name="T6" fmla="*/ 0 60000 65536"/>
                <a:gd name="T7" fmla="*/ 0 60000 65536"/>
                <a:gd name="T8" fmla="*/ 0 60000 65536"/>
              </a:gdLst>
              <a:ahLst/>
              <a:cxnLst>
                <a:cxn ang="T6">
                  <a:pos x="T0" y="T1"/>
                </a:cxn>
                <a:cxn ang="T7">
                  <a:pos x="T2" y="T3"/>
                </a:cxn>
                <a:cxn ang="T8">
                  <a:pos x="T4" y="T5"/>
                </a:cxn>
              </a:cxnLst>
              <a:rect l="0" t="0" r="r" b="b"/>
              <a:pathLst>
                <a:path w="23" h="37">
                  <a:moveTo>
                    <a:pt x="0" y="0"/>
                  </a:moveTo>
                  <a:lnTo>
                    <a:pt x="0" y="37"/>
                  </a:lnTo>
                  <a:lnTo>
                    <a:pt x="23" y="37"/>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6" name="Freeform 49"/>
            <p:cNvSpPr>
              <a:spLocks/>
            </p:cNvSpPr>
            <p:nvPr/>
          </p:nvSpPr>
          <p:spPr bwMode="auto">
            <a:xfrm>
              <a:off x="2281" y="2261"/>
              <a:ext cx="41" cy="104"/>
            </a:xfrm>
            <a:custGeom>
              <a:avLst/>
              <a:gdLst>
                <a:gd name="T0" fmla="*/ 0 w 38"/>
                <a:gd name="T1" fmla="*/ 0 h 76"/>
                <a:gd name="T2" fmla="*/ 41 w 38"/>
                <a:gd name="T3" fmla="*/ 0 h 76"/>
                <a:gd name="T4" fmla="*/ 41 w 38"/>
                <a:gd name="T5" fmla="*/ 104 h 76"/>
                <a:gd name="T6" fmla="*/ 0 w 38"/>
                <a:gd name="T7" fmla="*/ 93 h 76"/>
                <a:gd name="T8" fmla="*/ 0 w 38"/>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76">
                  <a:moveTo>
                    <a:pt x="0" y="0"/>
                  </a:moveTo>
                  <a:lnTo>
                    <a:pt x="38" y="0"/>
                  </a:lnTo>
                  <a:lnTo>
                    <a:pt x="38" y="76"/>
                  </a:lnTo>
                  <a:lnTo>
                    <a:pt x="0" y="68"/>
                  </a:lnTo>
                  <a:lnTo>
                    <a:pt x="0" y="0"/>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7" name="Freeform 50"/>
            <p:cNvSpPr>
              <a:spLocks/>
            </p:cNvSpPr>
            <p:nvPr/>
          </p:nvSpPr>
          <p:spPr bwMode="auto">
            <a:xfrm>
              <a:off x="2289" y="2261"/>
              <a:ext cx="24" cy="52"/>
            </a:xfrm>
            <a:custGeom>
              <a:avLst/>
              <a:gdLst>
                <a:gd name="T0" fmla="*/ 0 w 22"/>
                <a:gd name="T1" fmla="*/ 11 h 38"/>
                <a:gd name="T2" fmla="*/ 0 w 22"/>
                <a:gd name="T3" fmla="*/ 52 h 38"/>
                <a:gd name="T4" fmla="*/ 24 w 22"/>
                <a:gd name="T5" fmla="*/ 52 h 38"/>
                <a:gd name="T6" fmla="*/ 24 w 22"/>
                <a:gd name="T7" fmla="*/ 0 h 38"/>
                <a:gd name="T8" fmla="*/ 0 w 22"/>
                <a:gd name="T9" fmla="*/ 11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0" y="8"/>
                  </a:moveTo>
                  <a:lnTo>
                    <a:pt x="0" y="38"/>
                  </a:lnTo>
                  <a:lnTo>
                    <a:pt x="22" y="38"/>
                  </a:lnTo>
                  <a:lnTo>
                    <a:pt x="22" y="0"/>
                  </a:lnTo>
                  <a:lnTo>
                    <a:pt x="0" y="8"/>
                  </a:lnTo>
                  <a:close/>
                </a:path>
              </a:pathLst>
            </a:custGeom>
            <a:solidFill>
              <a:srgbClr val="03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8" name="Rectangle 51"/>
            <p:cNvSpPr>
              <a:spLocks noChangeArrowheads="1"/>
            </p:cNvSpPr>
            <p:nvPr/>
          </p:nvSpPr>
          <p:spPr bwMode="auto">
            <a:xfrm>
              <a:off x="2289" y="2313"/>
              <a:ext cx="24" cy="41"/>
            </a:xfrm>
            <a:prstGeom prst="rect">
              <a:avLst/>
            </a:prstGeom>
            <a:solidFill>
              <a:srgbClr val="03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39" name="Rectangle 52"/>
            <p:cNvSpPr>
              <a:spLocks noChangeArrowheads="1"/>
            </p:cNvSpPr>
            <p:nvPr/>
          </p:nvSpPr>
          <p:spPr bwMode="auto">
            <a:xfrm>
              <a:off x="2477" y="2272"/>
              <a:ext cx="73" cy="103"/>
            </a:xfrm>
            <a:prstGeom prst="rect">
              <a:avLst/>
            </a:prstGeom>
            <a:solidFill>
              <a:srgbClr val="7F3F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0" name="Rectangle 53"/>
            <p:cNvSpPr>
              <a:spLocks noChangeArrowheads="1"/>
            </p:cNvSpPr>
            <p:nvPr/>
          </p:nvSpPr>
          <p:spPr bwMode="auto">
            <a:xfrm>
              <a:off x="2485" y="2281"/>
              <a:ext cx="25" cy="41"/>
            </a:xfrm>
            <a:prstGeom prst="rect">
              <a:avLst/>
            </a:prstGeom>
            <a:solidFill>
              <a:srgbClr val="03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1" name="Rectangle 54"/>
            <p:cNvSpPr>
              <a:spLocks noChangeArrowheads="1"/>
            </p:cNvSpPr>
            <p:nvPr/>
          </p:nvSpPr>
          <p:spPr bwMode="auto">
            <a:xfrm>
              <a:off x="2485" y="2322"/>
              <a:ext cx="25" cy="43"/>
            </a:xfrm>
            <a:prstGeom prst="rect">
              <a:avLst/>
            </a:prstGeom>
            <a:solidFill>
              <a:srgbClr val="03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2" name="Rectangle 55"/>
            <p:cNvSpPr>
              <a:spLocks noChangeArrowheads="1"/>
            </p:cNvSpPr>
            <p:nvPr/>
          </p:nvSpPr>
          <p:spPr bwMode="auto">
            <a:xfrm>
              <a:off x="2517" y="2281"/>
              <a:ext cx="33" cy="41"/>
            </a:xfrm>
            <a:prstGeom prst="rect">
              <a:avLst/>
            </a:prstGeom>
            <a:solidFill>
              <a:srgbClr val="03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3" name="Freeform 56"/>
            <p:cNvSpPr>
              <a:spLocks/>
            </p:cNvSpPr>
            <p:nvPr/>
          </p:nvSpPr>
          <p:spPr bwMode="auto">
            <a:xfrm>
              <a:off x="2517" y="2322"/>
              <a:ext cx="33" cy="53"/>
            </a:xfrm>
            <a:custGeom>
              <a:avLst/>
              <a:gdLst>
                <a:gd name="T0" fmla="*/ 0 w 30"/>
                <a:gd name="T1" fmla="*/ 0 h 38"/>
                <a:gd name="T2" fmla="*/ 33 w 30"/>
                <a:gd name="T3" fmla="*/ 0 h 38"/>
                <a:gd name="T4" fmla="*/ 33 w 30"/>
                <a:gd name="T5" fmla="*/ 53 h 38"/>
                <a:gd name="T6" fmla="*/ 0 w 30"/>
                <a:gd name="T7" fmla="*/ 43 h 38"/>
                <a:gd name="T8" fmla="*/ 0 w 30"/>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8">
                  <a:moveTo>
                    <a:pt x="0" y="0"/>
                  </a:moveTo>
                  <a:lnTo>
                    <a:pt x="30" y="0"/>
                  </a:lnTo>
                  <a:lnTo>
                    <a:pt x="30" y="38"/>
                  </a:lnTo>
                  <a:lnTo>
                    <a:pt x="0" y="31"/>
                  </a:lnTo>
                  <a:lnTo>
                    <a:pt x="0" y="0"/>
                  </a:lnTo>
                  <a:close/>
                </a:path>
              </a:pathLst>
            </a:custGeom>
            <a:solidFill>
              <a:srgbClr val="03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4" name="Freeform 57"/>
            <p:cNvSpPr>
              <a:spLocks/>
            </p:cNvSpPr>
            <p:nvPr/>
          </p:nvSpPr>
          <p:spPr bwMode="auto">
            <a:xfrm>
              <a:off x="3227" y="2178"/>
              <a:ext cx="383" cy="238"/>
            </a:xfrm>
            <a:custGeom>
              <a:avLst/>
              <a:gdLst>
                <a:gd name="T0" fmla="*/ 0 w 353"/>
                <a:gd name="T1" fmla="*/ 0 h 173"/>
                <a:gd name="T2" fmla="*/ 0 w 353"/>
                <a:gd name="T3" fmla="*/ 238 h 173"/>
                <a:gd name="T4" fmla="*/ 383 w 353"/>
                <a:gd name="T5" fmla="*/ 197 h 173"/>
                <a:gd name="T6" fmla="*/ 383 w 353"/>
                <a:gd name="T7" fmla="*/ 11 h 173"/>
                <a:gd name="T8" fmla="*/ 0 w 353"/>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73">
                  <a:moveTo>
                    <a:pt x="0" y="0"/>
                  </a:moveTo>
                  <a:lnTo>
                    <a:pt x="0" y="173"/>
                  </a:lnTo>
                  <a:lnTo>
                    <a:pt x="353" y="143"/>
                  </a:lnTo>
                  <a:lnTo>
                    <a:pt x="353" y="8"/>
                  </a:lnTo>
                  <a:lnTo>
                    <a:pt x="0" y="0"/>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5" name="Rectangle 58"/>
            <p:cNvSpPr>
              <a:spLocks noChangeArrowheads="1"/>
            </p:cNvSpPr>
            <p:nvPr/>
          </p:nvSpPr>
          <p:spPr bwMode="auto">
            <a:xfrm>
              <a:off x="3610" y="2178"/>
              <a:ext cx="41" cy="41"/>
            </a:xfrm>
            <a:prstGeom prst="rect">
              <a:avLst/>
            </a:prstGeom>
            <a:solidFill>
              <a:srgbClr val="FFA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6" name="Freeform 59"/>
            <p:cNvSpPr>
              <a:spLocks/>
            </p:cNvSpPr>
            <p:nvPr/>
          </p:nvSpPr>
          <p:spPr bwMode="auto">
            <a:xfrm>
              <a:off x="3227" y="2169"/>
              <a:ext cx="383" cy="61"/>
            </a:xfrm>
            <a:custGeom>
              <a:avLst/>
              <a:gdLst>
                <a:gd name="T0" fmla="*/ 0 w 353"/>
                <a:gd name="T1" fmla="*/ 0 h 45"/>
                <a:gd name="T2" fmla="*/ 383 w 353"/>
                <a:gd name="T3" fmla="*/ 9 h 45"/>
                <a:gd name="T4" fmla="*/ 383 w 353"/>
                <a:gd name="T5" fmla="*/ 50 h 45"/>
                <a:gd name="T6" fmla="*/ 0 w 353"/>
                <a:gd name="T7" fmla="*/ 61 h 45"/>
                <a:gd name="T8" fmla="*/ 0 w 353"/>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45">
                  <a:moveTo>
                    <a:pt x="0" y="0"/>
                  </a:moveTo>
                  <a:lnTo>
                    <a:pt x="353" y="7"/>
                  </a:lnTo>
                  <a:lnTo>
                    <a:pt x="353" y="37"/>
                  </a:lnTo>
                  <a:lnTo>
                    <a:pt x="0" y="45"/>
                  </a:lnTo>
                  <a:lnTo>
                    <a:pt x="0" y="0"/>
                  </a:lnTo>
                  <a:close/>
                </a:path>
              </a:pathLst>
            </a:custGeom>
            <a:solidFill>
              <a:srgbClr val="7F6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47" name="Line 60"/>
            <p:cNvSpPr>
              <a:spLocks noChangeShapeType="1"/>
            </p:cNvSpPr>
            <p:nvPr/>
          </p:nvSpPr>
          <p:spPr bwMode="auto">
            <a:xfrm flipV="1">
              <a:off x="3227" y="2230"/>
              <a:ext cx="383" cy="10"/>
            </a:xfrm>
            <a:prstGeom prst="line">
              <a:avLst/>
            </a:prstGeom>
            <a:noFill/>
            <a:ln w="0">
              <a:solidFill>
                <a:srgbClr val="61422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48" name="Line 61"/>
            <p:cNvSpPr>
              <a:spLocks noChangeShapeType="1"/>
            </p:cNvSpPr>
            <p:nvPr/>
          </p:nvSpPr>
          <p:spPr bwMode="auto">
            <a:xfrm flipV="1">
              <a:off x="3227" y="2272"/>
              <a:ext cx="392" cy="20"/>
            </a:xfrm>
            <a:prstGeom prst="line">
              <a:avLst/>
            </a:prstGeom>
            <a:noFill/>
            <a:ln w="0">
              <a:solidFill>
                <a:srgbClr val="61422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49" name="Line 62"/>
            <p:cNvSpPr>
              <a:spLocks noChangeShapeType="1"/>
            </p:cNvSpPr>
            <p:nvPr/>
          </p:nvSpPr>
          <p:spPr bwMode="auto">
            <a:xfrm flipV="1">
              <a:off x="3227" y="2322"/>
              <a:ext cx="383" cy="32"/>
            </a:xfrm>
            <a:prstGeom prst="line">
              <a:avLst/>
            </a:prstGeom>
            <a:noFill/>
            <a:ln w="0">
              <a:solidFill>
                <a:srgbClr val="61422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50" name="Line 63"/>
            <p:cNvSpPr>
              <a:spLocks noChangeShapeType="1"/>
            </p:cNvSpPr>
            <p:nvPr/>
          </p:nvSpPr>
          <p:spPr bwMode="auto">
            <a:xfrm flipV="1">
              <a:off x="3227" y="2219"/>
              <a:ext cx="383" cy="21"/>
            </a:xfrm>
            <a:prstGeom prst="line">
              <a:avLst/>
            </a:prstGeom>
            <a:noFill/>
            <a:ln w="0">
              <a:solidFill>
                <a:srgbClr val="FFB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51" name="Line 64"/>
            <p:cNvSpPr>
              <a:spLocks noChangeShapeType="1"/>
            </p:cNvSpPr>
            <p:nvPr/>
          </p:nvSpPr>
          <p:spPr bwMode="auto">
            <a:xfrm flipV="1">
              <a:off x="3227" y="2272"/>
              <a:ext cx="392" cy="20"/>
            </a:xfrm>
            <a:prstGeom prst="line">
              <a:avLst/>
            </a:prstGeom>
            <a:noFill/>
            <a:ln w="0">
              <a:solidFill>
                <a:srgbClr val="FFB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52" name="Line 65"/>
            <p:cNvSpPr>
              <a:spLocks noChangeShapeType="1"/>
            </p:cNvSpPr>
            <p:nvPr/>
          </p:nvSpPr>
          <p:spPr bwMode="auto">
            <a:xfrm flipV="1">
              <a:off x="3227" y="2313"/>
              <a:ext cx="383" cy="30"/>
            </a:xfrm>
            <a:prstGeom prst="line">
              <a:avLst/>
            </a:prstGeom>
            <a:noFill/>
            <a:ln w="0">
              <a:solidFill>
                <a:srgbClr val="FFBF7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53" name="Line 66"/>
            <p:cNvSpPr>
              <a:spLocks noChangeShapeType="1"/>
            </p:cNvSpPr>
            <p:nvPr/>
          </p:nvSpPr>
          <p:spPr bwMode="auto">
            <a:xfrm flipV="1">
              <a:off x="3227" y="2230"/>
              <a:ext cx="383" cy="10"/>
            </a:xfrm>
            <a:prstGeom prst="line">
              <a:avLst/>
            </a:prstGeom>
            <a:noFill/>
            <a:ln w="0">
              <a:solidFill>
                <a:srgbClr val="BF7F2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54" name="Line 67"/>
            <p:cNvSpPr>
              <a:spLocks noChangeShapeType="1"/>
            </p:cNvSpPr>
            <p:nvPr/>
          </p:nvSpPr>
          <p:spPr bwMode="auto">
            <a:xfrm flipV="1">
              <a:off x="3227" y="2272"/>
              <a:ext cx="392" cy="20"/>
            </a:xfrm>
            <a:prstGeom prst="line">
              <a:avLst/>
            </a:prstGeom>
            <a:noFill/>
            <a:ln w="0">
              <a:solidFill>
                <a:srgbClr val="BF7F2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55" name="Line 68"/>
            <p:cNvSpPr>
              <a:spLocks noChangeShapeType="1"/>
            </p:cNvSpPr>
            <p:nvPr/>
          </p:nvSpPr>
          <p:spPr bwMode="auto">
            <a:xfrm flipV="1">
              <a:off x="3227" y="2322"/>
              <a:ext cx="383" cy="32"/>
            </a:xfrm>
            <a:prstGeom prst="line">
              <a:avLst/>
            </a:prstGeom>
            <a:noFill/>
            <a:ln w="0">
              <a:solidFill>
                <a:srgbClr val="BF7F2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56" name="Freeform 69"/>
            <p:cNvSpPr>
              <a:spLocks/>
            </p:cNvSpPr>
            <p:nvPr/>
          </p:nvSpPr>
          <p:spPr bwMode="auto">
            <a:xfrm>
              <a:off x="3227" y="2169"/>
              <a:ext cx="1" cy="258"/>
            </a:xfrm>
            <a:custGeom>
              <a:avLst/>
              <a:gdLst>
                <a:gd name="T0" fmla="*/ 0 w 1"/>
                <a:gd name="T1" fmla="*/ 10 h 188"/>
                <a:gd name="T2" fmla="*/ 0 w 1"/>
                <a:gd name="T3" fmla="*/ 247 h 188"/>
                <a:gd name="T4" fmla="*/ 0 w 1"/>
                <a:gd name="T5" fmla="*/ 258 h 188"/>
                <a:gd name="T6" fmla="*/ 0 w 1"/>
                <a:gd name="T7" fmla="*/ 0 h 188"/>
                <a:gd name="T8" fmla="*/ 0 w 1"/>
                <a:gd name="T9" fmla="*/ 1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88">
                  <a:moveTo>
                    <a:pt x="0" y="7"/>
                  </a:moveTo>
                  <a:lnTo>
                    <a:pt x="0" y="180"/>
                  </a:lnTo>
                  <a:lnTo>
                    <a:pt x="0" y="188"/>
                  </a:lnTo>
                  <a:lnTo>
                    <a:pt x="0" y="0"/>
                  </a:lnTo>
                  <a:lnTo>
                    <a:pt x="0" y="7"/>
                  </a:lnTo>
                  <a:close/>
                </a:path>
              </a:pathLst>
            </a:custGeom>
            <a:solidFill>
              <a:srgbClr val="BF7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57" name="Rectangle 70"/>
            <p:cNvSpPr>
              <a:spLocks noChangeArrowheads="1"/>
            </p:cNvSpPr>
            <p:nvPr/>
          </p:nvSpPr>
          <p:spPr bwMode="auto">
            <a:xfrm>
              <a:off x="3610" y="2219"/>
              <a:ext cx="9" cy="167"/>
            </a:xfrm>
            <a:prstGeom prst="rect">
              <a:avLst/>
            </a:prstGeom>
            <a:solidFill>
              <a:srgbClr val="FFA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58" name="Rectangle 71"/>
            <p:cNvSpPr>
              <a:spLocks noChangeArrowheads="1"/>
            </p:cNvSpPr>
            <p:nvPr/>
          </p:nvSpPr>
          <p:spPr bwMode="auto">
            <a:xfrm>
              <a:off x="3610" y="2189"/>
              <a:ext cx="9" cy="30"/>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59" name="Freeform 72"/>
            <p:cNvSpPr>
              <a:spLocks/>
            </p:cNvSpPr>
            <p:nvPr/>
          </p:nvSpPr>
          <p:spPr bwMode="auto">
            <a:xfrm>
              <a:off x="3406" y="2386"/>
              <a:ext cx="32" cy="9"/>
            </a:xfrm>
            <a:custGeom>
              <a:avLst/>
              <a:gdLst>
                <a:gd name="T0" fmla="*/ 0 w 30"/>
                <a:gd name="T1" fmla="*/ 0 h 7"/>
                <a:gd name="T2" fmla="*/ 9 w 30"/>
                <a:gd name="T3" fmla="*/ 9 h 7"/>
                <a:gd name="T4" fmla="*/ 25 w 30"/>
                <a:gd name="T5" fmla="*/ 9 h 7"/>
                <a:gd name="T6" fmla="*/ 32 w 30"/>
                <a:gd name="T7" fmla="*/ 0 h 7"/>
                <a:gd name="T8" fmla="*/ 25 w 30"/>
                <a:gd name="T9" fmla="*/ 0 h 7"/>
                <a:gd name="T10" fmla="*/ 25 w 30"/>
                <a:gd name="T11" fmla="*/ 0 h 7"/>
                <a:gd name="T12" fmla="*/ 9 w 30"/>
                <a:gd name="T13" fmla="*/ 0 h 7"/>
                <a:gd name="T14" fmla="*/ 9 w 30"/>
                <a:gd name="T15" fmla="*/ 0 h 7"/>
                <a:gd name="T16" fmla="*/ 0 w 30"/>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7">
                  <a:moveTo>
                    <a:pt x="0" y="0"/>
                  </a:moveTo>
                  <a:lnTo>
                    <a:pt x="8" y="7"/>
                  </a:lnTo>
                  <a:lnTo>
                    <a:pt x="23" y="7"/>
                  </a:lnTo>
                  <a:lnTo>
                    <a:pt x="30" y="0"/>
                  </a:lnTo>
                  <a:lnTo>
                    <a:pt x="23" y="0"/>
                  </a:lnTo>
                  <a:lnTo>
                    <a:pt x="8" y="0"/>
                  </a:lnTo>
                  <a:lnTo>
                    <a:pt x="0" y="0"/>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60" name="Freeform 73"/>
            <p:cNvSpPr>
              <a:spLocks/>
            </p:cNvSpPr>
            <p:nvPr/>
          </p:nvSpPr>
          <p:spPr bwMode="auto">
            <a:xfrm>
              <a:off x="3406" y="2386"/>
              <a:ext cx="32" cy="9"/>
            </a:xfrm>
            <a:custGeom>
              <a:avLst/>
              <a:gdLst>
                <a:gd name="T0" fmla="*/ 0 w 30"/>
                <a:gd name="T1" fmla="*/ 0 h 7"/>
                <a:gd name="T2" fmla="*/ 9 w 30"/>
                <a:gd name="T3" fmla="*/ 9 h 7"/>
                <a:gd name="T4" fmla="*/ 25 w 30"/>
                <a:gd name="T5" fmla="*/ 0 h 7"/>
                <a:gd name="T6" fmla="*/ 32 w 30"/>
                <a:gd name="T7" fmla="*/ 0 h 7"/>
                <a:gd name="T8" fmla="*/ 25 w 30"/>
                <a:gd name="T9" fmla="*/ 0 h 7"/>
                <a:gd name="T10" fmla="*/ 25 w 30"/>
                <a:gd name="T11" fmla="*/ 0 h 7"/>
                <a:gd name="T12" fmla="*/ 9 w 30"/>
                <a:gd name="T13" fmla="*/ 0 h 7"/>
                <a:gd name="T14" fmla="*/ 9 w 30"/>
                <a:gd name="T15" fmla="*/ 0 h 7"/>
                <a:gd name="T16" fmla="*/ 0 w 30"/>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7">
                  <a:moveTo>
                    <a:pt x="0" y="0"/>
                  </a:moveTo>
                  <a:lnTo>
                    <a:pt x="8" y="7"/>
                  </a:lnTo>
                  <a:lnTo>
                    <a:pt x="23" y="0"/>
                  </a:lnTo>
                  <a:lnTo>
                    <a:pt x="30" y="0"/>
                  </a:lnTo>
                  <a:lnTo>
                    <a:pt x="23" y="0"/>
                  </a:lnTo>
                  <a:lnTo>
                    <a:pt x="8" y="0"/>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61" name="Freeform 74"/>
            <p:cNvSpPr>
              <a:spLocks/>
            </p:cNvSpPr>
            <p:nvPr/>
          </p:nvSpPr>
          <p:spPr bwMode="auto">
            <a:xfrm>
              <a:off x="3227" y="2375"/>
              <a:ext cx="392" cy="52"/>
            </a:xfrm>
            <a:custGeom>
              <a:avLst/>
              <a:gdLst>
                <a:gd name="T0" fmla="*/ 0 w 361"/>
                <a:gd name="T1" fmla="*/ 41 h 38"/>
                <a:gd name="T2" fmla="*/ 383 w 361"/>
                <a:gd name="T3" fmla="*/ 0 h 38"/>
                <a:gd name="T4" fmla="*/ 392 w 361"/>
                <a:gd name="T5" fmla="*/ 11 h 38"/>
                <a:gd name="T6" fmla="*/ 0 w 361"/>
                <a:gd name="T7" fmla="*/ 52 h 38"/>
                <a:gd name="T8" fmla="*/ 0 w 361"/>
                <a:gd name="T9" fmla="*/ 41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1" h="38">
                  <a:moveTo>
                    <a:pt x="0" y="30"/>
                  </a:moveTo>
                  <a:lnTo>
                    <a:pt x="353" y="0"/>
                  </a:lnTo>
                  <a:lnTo>
                    <a:pt x="361" y="8"/>
                  </a:lnTo>
                  <a:lnTo>
                    <a:pt x="0" y="38"/>
                  </a:lnTo>
                  <a:lnTo>
                    <a:pt x="0" y="30"/>
                  </a:lnTo>
                  <a:close/>
                </a:path>
              </a:pathLst>
            </a:custGeom>
            <a:solidFill>
              <a:srgbClr val="402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62" name="Freeform 75"/>
            <p:cNvSpPr>
              <a:spLocks/>
            </p:cNvSpPr>
            <p:nvPr/>
          </p:nvSpPr>
          <p:spPr bwMode="auto">
            <a:xfrm>
              <a:off x="2884" y="1993"/>
              <a:ext cx="220" cy="288"/>
            </a:xfrm>
            <a:custGeom>
              <a:avLst/>
              <a:gdLst>
                <a:gd name="T0" fmla="*/ 106 w 203"/>
                <a:gd name="T1" fmla="*/ 0 h 210"/>
                <a:gd name="T2" fmla="*/ 131 w 203"/>
                <a:gd name="T3" fmla="*/ 0 h 210"/>
                <a:gd name="T4" fmla="*/ 155 w 203"/>
                <a:gd name="T5" fmla="*/ 10 h 210"/>
                <a:gd name="T6" fmla="*/ 171 w 203"/>
                <a:gd name="T7" fmla="*/ 21 h 210"/>
                <a:gd name="T8" fmla="*/ 187 w 203"/>
                <a:gd name="T9" fmla="*/ 41 h 210"/>
                <a:gd name="T10" fmla="*/ 204 w 203"/>
                <a:gd name="T11" fmla="*/ 62 h 210"/>
                <a:gd name="T12" fmla="*/ 212 w 203"/>
                <a:gd name="T13" fmla="*/ 82 h 210"/>
                <a:gd name="T14" fmla="*/ 220 w 203"/>
                <a:gd name="T15" fmla="*/ 114 h 210"/>
                <a:gd name="T16" fmla="*/ 220 w 203"/>
                <a:gd name="T17" fmla="*/ 144 h 210"/>
                <a:gd name="T18" fmla="*/ 220 w 203"/>
                <a:gd name="T19" fmla="*/ 176 h 210"/>
                <a:gd name="T20" fmla="*/ 212 w 203"/>
                <a:gd name="T21" fmla="*/ 196 h 210"/>
                <a:gd name="T22" fmla="*/ 204 w 203"/>
                <a:gd name="T23" fmla="*/ 226 h 210"/>
                <a:gd name="T24" fmla="*/ 187 w 203"/>
                <a:gd name="T25" fmla="*/ 247 h 210"/>
                <a:gd name="T26" fmla="*/ 171 w 203"/>
                <a:gd name="T27" fmla="*/ 258 h 210"/>
                <a:gd name="T28" fmla="*/ 155 w 203"/>
                <a:gd name="T29" fmla="*/ 278 h 210"/>
                <a:gd name="T30" fmla="*/ 131 w 203"/>
                <a:gd name="T31" fmla="*/ 288 h 210"/>
                <a:gd name="T32" fmla="*/ 106 w 203"/>
                <a:gd name="T33" fmla="*/ 288 h 210"/>
                <a:gd name="T34" fmla="*/ 90 w 203"/>
                <a:gd name="T35" fmla="*/ 288 h 210"/>
                <a:gd name="T36" fmla="*/ 65 w 203"/>
                <a:gd name="T37" fmla="*/ 278 h 210"/>
                <a:gd name="T38" fmla="*/ 49 w 203"/>
                <a:gd name="T39" fmla="*/ 258 h 210"/>
                <a:gd name="T40" fmla="*/ 33 w 203"/>
                <a:gd name="T41" fmla="*/ 247 h 210"/>
                <a:gd name="T42" fmla="*/ 16 w 203"/>
                <a:gd name="T43" fmla="*/ 226 h 210"/>
                <a:gd name="T44" fmla="*/ 9 w 203"/>
                <a:gd name="T45" fmla="*/ 196 h 210"/>
                <a:gd name="T46" fmla="*/ 0 w 203"/>
                <a:gd name="T47" fmla="*/ 176 h 210"/>
                <a:gd name="T48" fmla="*/ 0 w 203"/>
                <a:gd name="T49" fmla="*/ 144 h 210"/>
                <a:gd name="T50" fmla="*/ 0 w 203"/>
                <a:gd name="T51" fmla="*/ 114 h 210"/>
                <a:gd name="T52" fmla="*/ 9 w 203"/>
                <a:gd name="T53" fmla="*/ 82 h 210"/>
                <a:gd name="T54" fmla="*/ 16 w 203"/>
                <a:gd name="T55" fmla="*/ 62 h 210"/>
                <a:gd name="T56" fmla="*/ 33 w 203"/>
                <a:gd name="T57" fmla="*/ 41 h 210"/>
                <a:gd name="T58" fmla="*/ 49 w 203"/>
                <a:gd name="T59" fmla="*/ 21 h 210"/>
                <a:gd name="T60" fmla="*/ 65 w 203"/>
                <a:gd name="T61" fmla="*/ 10 h 210"/>
                <a:gd name="T62" fmla="*/ 90 w 203"/>
                <a:gd name="T63" fmla="*/ 0 h 210"/>
                <a:gd name="T64" fmla="*/ 106 w 203"/>
                <a:gd name="T65" fmla="*/ 0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 h="210">
                  <a:moveTo>
                    <a:pt x="98" y="0"/>
                  </a:moveTo>
                  <a:lnTo>
                    <a:pt x="121" y="0"/>
                  </a:lnTo>
                  <a:lnTo>
                    <a:pt x="143" y="7"/>
                  </a:lnTo>
                  <a:lnTo>
                    <a:pt x="158" y="15"/>
                  </a:lnTo>
                  <a:lnTo>
                    <a:pt x="173" y="30"/>
                  </a:lnTo>
                  <a:lnTo>
                    <a:pt x="188" y="45"/>
                  </a:lnTo>
                  <a:lnTo>
                    <a:pt x="196" y="60"/>
                  </a:lnTo>
                  <a:lnTo>
                    <a:pt x="203" y="83"/>
                  </a:lnTo>
                  <a:lnTo>
                    <a:pt x="203" y="105"/>
                  </a:lnTo>
                  <a:lnTo>
                    <a:pt x="203" y="128"/>
                  </a:lnTo>
                  <a:lnTo>
                    <a:pt x="196" y="143"/>
                  </a:lnTo>
                  <a:lnTo>
                    <a:pt x="188" y="165"/>
                  </a:lnTo>
                  <a:lnTo>
                    <a:pt x="173" y="180"/>
                  </a:lnTo>
                  <a:lnTo>
                    <a:pt x="158" y="188"/>
                  </a:lnTo>
                  <a:lnTo>
                    <a:pt x="143" y="203"/>
                  </a:lnTo>
                  <a:lnTo>
                    <a:pt x="121" y="210"/>
                  </a:lnTo>
                  <a:lnTo>
                    <a:pt x="98" y="210"/>
                  </a:lnTo>
                  <a:lnTo>
                    <a:pt x="83" y="210"/>
                  </a:lnTo>
                  <a:lnTo>
                    <a:pt x="60" y="203"/>
                  </a:lnTo>
                  <a:lnTo>
                    <a:pt x="45" y="188"/>
                  </a:lnTo>
                  <a:lnTo>
                    <a:pt x="30" y="180"/>
                  </a:lnTo>
                  <a:lnTo>
                    <a:pt x="15" y="165"/>
                  </a:lnTo>
                  <a:lnTo>
                    <a:pt x="8" y="143"/>
                  </a:lnTo>
                  <a:lnTo>
                    <a:pt x="0" y="128"/>
                  </a:lnTo>
                  <a:lnTo>
                    <a:pt x="0" y="105"/>
                  </a:lnTo>
                  <a:lnTo>
                    <a:pt x="0" y="83"/>
                  </a:lnTo>
                  <a:lnTo>
                    <a:pt x="8" y="60"/>
                  </a:lnTo>
                  <a:lnTo>
                    <a:pt x="15" y="45"/>
                  </a:lnTo>
                  <a:lnTo>
                    <a:pt x="30" y="30"/>
                  </a:lnTo>
                  <a:lnTo>
                    <a:pt x="45" y="15"/>
                  </a:lnTo>
                  <a:lnTo>
                    <a:pt x="60" y="7"/>
                  </a:lnTo>
                  <a:lnTo>
                    <a:pt x="83" y="0"/>
                  </a:lnTo>
                  <a:lnTo>
                    <a:pt x="98" y="0"/>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63" name="Freeform 76"/>
            <p:cNvSpPr>
              <a:spLocks/>
            </p:cNvSpPr>
            <p:nvPr/>
          </p:nvSpPr>
          <p:spPr bwMode="auto">
            <a:xfrm>
              <a:off x="2893" y="1993"/>
              <a:ext cx="220" cy="288"/>
            </a:xfrm>
            <a:custGeom>
              <a:avLst/>
              <a:gdLst>
                <a:gd name="T0" fmla="*/ 106 w 203"/>
                <a:gd name="T1" fmla="*/ 0 h 210"/>
                <a:gd name="T2" fmla="*/ 130 w 203"/>
                <a:gd name="T3" fmla="*/ 0 h 210"/>
                <a:gd name="T4" fmla="*/ 155 w 203"/>
                <a:gd name="T5" fmla="*/ 10 h 210"/>
                <a:gd name="T6" fmla="*/ 171 w 203"/>
                <a:gd name="T7" fmla="*/ 21 h 210"/>
                <a:gd name="T8" fmla="*/ 187 w 203"/>
                <a:gd name="T9" fmla="*/ 41 h 210"/>
                <a:gd name="T10" fmla="*/ 204 w 203"/>
                <a:gd name="T11" fmla="*/ 62 h 210"/>
                <a:gd name="T12" fmla="*/ 211 w 203"/>
                <a:gd name="T13" fmla="*/ 93 h 210"/>
                <a:gd name="T14" fmla="*/ 220 w 203"/>
                <a:gd name="T15" fmla="*/ 114 h 210"/>
                <a:gd name="T16" fmla="*/ 220 w 203"/>
                <a:gd name="T17" fmla="*/ 144 h 210"/>
                <a:gd name="T18" fmla="*/ 220 w 203"/>
                <a:gd name="T19" fmla="*/ 176 h 210"/>
                <a:gd name="T20" fmla="*/ 211 w 203"/>
                <a:gd name="T21" fmla="*/ 196 h 210"/>
                <a:gd name="T22" fmla="*/ 204 w 203"/>
                <a:gd name="T23" fmla="*/ 226 h 210"/>
                <a:gd name="T24" fmla="*/ 187 w 203"/>
                <a:gd name="T25" fmla="*/ 247 h 210"/>
                <a:gd name="T26" fmla="*/ 171 w 203"/>
                <a:gd name="T27" fmla="*/ 267 h 210"/>
                <a:gd name="T28" fmla="*/ 155 w 203"/>
                <a:gd name="T29" fmla="*/ 278 h 210"/>
                <a:gd name="T30" fmla="*/ 130 w 203"/>
                <a:gd name="T31" fmla="*/ 288 h 210"/>
                <a:gd name="T32" fmla="*/ 106 w 203"/>
                <a:gd name="T33" fmla="*/ 288 h 210"/>
                <a:gd name="T34" fmla="*/ 90 w 203"/>
                <a:gd name="T35" fmla="*/ 288 h 210"/>
                <a:gd name="T36" fmla="*/ 65 w 203"/>
                <a:gd name="T37" fmla="*/ 278 h 210"/>
                <a:gd name="T38" fmla="*/ 49 w 203"/>
                <a:gd name="T39" fmla="*/ 267 h 210"/>
                <a:gd name="T40" fmla="*/ 33 w 203"/>
                <a:gd name="T41" fmla="*/ 247 h 210"/>
                <a:gd name="T42" fmla="*/ 16 w 203"/>
                <a:gd name="T43" fmla="*/ 226 h 210"/>
                <a:gd name="T44" fmla="*/ 8 w 203"/>
                <a:gd name="T45" fmla="*/ 196 h 210"/>
                <a:gd name="T46" fmla="*/ 0 w 203"/>
                <a:gd name="T47" fmla="*/ 176 h 210"/>
                <a:gd name="T48" fmla="*/ 0 w 203"/>
                <a:gd name="T49" fmla="*/ 144 h 210"/>
                <a:gd name="T50" fmla="*/ 0 w 203"/>
                <a:gd name="T51" fmla="*/ 114 h 210"/>
                <a:gd name="T52" fmla="*/ 8 w 203"/>
                <a:gd name="T53" fmla="*/ 93 h 210"/>
                <a:gd name="T54" fmla="*/ 16 w 203"/>
                <a:gd name="T55" fmla="*/ 62 h 210"/>
                <a:gd name="T56" fmla="*/ 33 w 203"/>
                <a:gd name="T57" fmla="*/ 41 h 210"/>
                <a:gd name="T58" fmla="*/ 49 w 203"/>
                <a:gd name="T59" fmla="*/ 21 h 210"/>
                <a:gd name="T60" fmla="*/ 65 w 203"/>
                <a:gd name="T61" fmla="*/ 10 h 210"/>
                <a:gd name="T62" fmla="*/ 90 w 203"/>
                <a:gd name="T63" fmla="*/ 0 h 210"/>
                <a:gd name="T64" fmla="*/ 106 w 203"/>
                <a:gd name="T65" fmla="*/ 0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 h="210">
                  <a:moveTo>
                    <a:pt x="98" y="0"/>
                  </a:moveTo>
                  <a:lnTo>
                    <a:pt x="120" y="0"/>
                  </a:lnTo>
                  <a:lnTo>
                    <a:pt x="143" y="7"/>
                  </a:lnTo>
                  <a:lnTo>
                    <a:pt x="158" y="15"/>
                  </a:lnTo>
                  <a:lnTo>
                    <a:pt x="173" y="30"/>
                  </a:lnTo>
                  <a:lnTo>
                    <a:pt x="188" y="45"/>
                  </a:lnTo>
                  <a:lnTo>
                    <a:pt x="195" y="68"/>
                  </a:lnTo>
                  <a:lnTo>
                    <a:pt x="203" y="83"/>
                  </a:lnTo>
                  <a:lnTo>
                    <a:pt x="203" y="105"/>
                  </a:lnTo>
                  <a:lnTo>
                    <a:pt x="203" y="128"/>
                  </a:lnTo>
                  <a:lnTo>
                    <a:pt x="195" y="143"/>
                  </a:lnTo>
                  <a:lnTo>
                    <a:pt x="188" y="165"/>
                  </a:lnTo>
                  <a:lnTo>
                    <a:pt x="173" y="180"/>
                  </a:lnTo>
                  <a:lnTo>
                    <a:pt x="158" y="195"/>
                  </a:lnTo>
                  <a:lnTo>
                    <a:pt x="143" y="203"/>
                  </a:lnTo>
                  <a:lnTo>
                    <a:pt x="120" y="210"/>
                  </a:lnTo>
                  <a:lnTo>
                    <a:pt x="98" y="210"/>
                  </a:lnTo>
                  <a:lnTo>
                    <a:pt x="83" y="210"/>
                  </a:lnTo>
                  <a:lnTo>
                    <a:pt x="60" y="203"/>
                  </a:lnTo>
                  <a:lnTo>
                    <a:pt x="45" y="195"/>
                  </a:lnTo>
                  <a:lnTo>
                    <a:pt x="30" y="180"/>
                  </a:lnTo>
                  <a:lnTo>
                    <a:pt x="15" y="165"/>
                  </a:lnTo>
                  <a:lnTo>
                    <a:pt x="7" y="143"/>
                  </a:lnTo>
                  <a:lnTo>
                    <a:pt x="0" y="128"/>
                  </a:lnTo>
                  <a:lnTo>
                    <a:pt x="0" y="105"/>
                  </a:lnTo>
                  <a:lnTo>
                    <a:pt x="0" y="83"/>
                  </a:lnTo>
                  <a:lnTo>
                    <a:pt x="7" y="68"/>
                  </a:lnTo>
                  <a:lnTo>
                    <a:pt x="15" y="45"/>
                  </a:lnTo>
                  <a:lnTo>
                    <a:pt x="30" y="30"/>
                  </a:lnTo>
                  <a:lnTo>
                    <a:pt x="45" y="15"/>
                  </a:lnTo>
                  <a:lnTo>
                    <a:pt x="60" y="7"/>
                  </a:lnTo>
                  <a:lnTo>
                    <a:pt x="83" y="0"/>
                  </a:lnTo>
                  <a:lnTo>
                    <a:pt x="98"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64" name="Freeform 77"/>
            <p:cNvSpPr>
              <a:spLocks/>
            </p:cNvSpPr>
            <p:nvPr/>
          </p:nvSpPr>
          <p:spPr bwMode="auto">
            <a:xfrm>
              <a:off x="2909" y="2014"/>
              <a:ext cx="188" cy="247"/>
            </a:xfrm>
            <a:custGeom>
              <a:avLst/>
              <a:gdLst>
                <a:gd name="T0" fmla="*/ 98 w 173"/>
                <a:gd name="T1" fmla="*/ 0 h 180"/>
                <a:gd name="T2" fmla="*/ 114 w 173"/>
                <a:gd name="T3" fmla="*/ 0 h 180"/>
                <a:gd name="T4" fmla="*/ 130 w 173"/>
                <a:gd name="T5" fmla="*/ 10 h 180"/>
                <a:gd name="T6" fmla="*/ 147 w 173"/>
                <a:gd name="T7" fmla="*/ 21 h 180"/>
                <a:gd name="T8" fmla="*/ 163 w 173"/>
                <a:gd name="T9" fmla="*/ 41 h 180"/>
                <a:gd name="T10" fmla="*/ 172 w 173"/>
                <a:gd name="T11" fmla="*/ 51 h 180"/>
                <a:gd name="T12" fmla="*/ 179 w 173"/>
                <a:gd name="T13" fmla="*/ 73 h 180"/>
                <a:gd name="T14" fmla="*/ 188 w 173"/>
                <a:gd name="T15" fmla="*/ 103 h 180"/>
                <a:gd name="T16" fmla="*/ 188 w 173"/>
                <a:gd name="T17" fmla="*/ 124 h 180"/>
                <a:gd name="T18" fmla="*/ 188 w 173"/>
                <a:gd name="T19" fmla="*/ 144 h 180"/>
                <a:gd name="T20" fmla="*/ 179 w 173"/>
                <a:gd name="T21" fmla="*/ 176 h 180"/>
                <a:gd name="T22" fmla="*/ 172 w 173"/>
                <a:gd name="T23" fmla="*/ 196 h 180"/>
                <a:gd name="T24" fmla="*/ 163 w 173"/>
                <a:gd name="T25" fmla="*/ 206 h 180"/>
                <a:gd name="T26" fmla="*/ 147 w 173"/>
                <a:gd name="T27" fmla="*/ 226 h 180"/>
                <a:gd name="T28" fmla="*/ 130 w 173"/>
                <a:gd name="T29" fmla="*/ 237 h 180"/>
                <a:gd name="T30" fmla="*/ 114 w 173"/>
                <a:gd name="T31" fmla="*/ 247 h 180"/>
                <a:gd name="T32" fmla="*/ 98 w 173"/>
                <a:gd name="T33" fmla="*/ 247 h 180"/>
                <a:gd name="T34" fmla="*/ 74 w 173"/>
                <a:gd name="T35" fmla="*/ 247 h 180"/>
                <a:gd name="T36" fmla="*/ 58 w 173"/>
                <a:gd name="T37" fmla="*/ 237 h 180"/>
                <a:gd name="T38" fmla="*/ 40 w 173"/>
                <a:gd name="T39" fmla="*/ 226 h 180"/>
                <a:gd name="T40" fmla="*/ 33 w 173"/>
                <a:gd name="T41" fmla="*/ 206 h 180"/>
                <a:gd name="T42" fmla="*/ 16 w 173"/>
                <a:gd name="T43" fmla="*/ 196 h 180"/>
                <a:gd name="T44" fmla="*/ 8 w 173"/>
                <a:gd name="T45" fmla="*/ 176 h 180"/>
                <a:gd name="T46" fmla="*/ 8 w 173"/>
                <a:gd name="T47" fmla="*/ 144 h 180"/>
                <a:gd name="T48" fmla="*/ 0 w 173"/>
                <a:gd name="T49" fmla="*/ 124 h 180"/>
                <a:gd name="T50" fmla="*/ 8 w 173"/>
                <a:gd name="T51" fmla="*/ 103 h 180"/>
                <a:gd name="T52" fmla="*/ 8 w 173"/>
                <a:gd name="T53" fmla="*/ 73 h 180"/>
                <a:gd name="T54" fmla="*/ 16 w 173"/>
                <a:gd name="T55" fmla="*/ 51 h 180"/>
                <a:gd name="T56" fmla="*/ 33 w 173"/>
                <a:gd name="T57" fmla="*/ 41 h 180"/>
                <a:gd name="T58" fmla="*/ 40 w 173"/>
                <a:gd name="T59" fmla="*/ 21 h 180"/>
                <a:gd name="T60" fmla="*/ 58 w 173"/>
                <a:gd name="T61" fmla="*/ 10 h 180"/>
                <a:gd name="T62" fmla="*/ 74 w 173"/>
                <a:gd name="T63" fmla="*/ 0 h 180"/>
                <a:gd name="T64" fmla="*/ 98 w 173"/>
                <a:gd name="T65" fmla="*/ 0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180">
                  <a:moveTo>
                    <a:pt x="90" y="0"/>
                  </a:moveTo>
                  <a:lnTo>
                    <a:pt x="105" y="0"/>
                  </a:lnTo>
                  <a:lnTo>
                    <a:pt x="120" y="7"/>
                  </a:lnTo>
                  <a:lnTo>
                    <a:pt x="135" y="15"/>
                  </a:lnTo>
                  <a:lnTo>
                    <a:pt x="150" y="30"/>
                  </a:lnTo>
                  <a:lnTo>
                    <a:pt x="158" y="37"/>
                  </a:lnTo>
                  <a:lnTo>
                    <a:pt x="165" y="53"/>
                  </a:lnTo>
                  <a:lnTo>
                    <a:pt x="173" y="75"/>
                  </a:lnTo>
                  <a:lnTo>
                    <a:pt x="173" y="90"/>
                  </a:lnTo>
                  <a:lnTo>
                    <a:pt x="173" y="105"/>
                  </a:lnTo>
                  <a:lnTo>
                    <a:pt x="165" y="128"/>
                  </a:lnTo>
                  <a:lnTo>
                    <a:pt x="158" y="143"/>
                  </a:lnTo>
                  <a:lnTo>
                    <a:pt x="150" y="150"/>
                  </a:lnTo>
                  <a:lnTo>
                    <a:pt x="135" y="165"/>
                  </a:lnTo>
                  <a:lnTo>
                    <a:pt x="120" y="173"/>
                  </a:lnTo>
                  <a:lnTo>
                    <a:pt x="105" y="180"/>
                  </a:lnTo>
                  <a:lnTo>
                    <a:pt x="90" y="180"/>
                  </a:lnTo>
                  <a:lnTo>
                    <a:pt x="68" y="180"/>
                  </a:lnTo>
                  <a:lnTo>
                    <a:pt x="53" y="173"/>
                  </a:lnTo>
                  <a:lnTo>
                    <a:pt x="37" y="165"/>
                  </a:lnTo>
                  <a:lnTo>
                    <a:pt x="30" y="150"/>
                  </a:lnTo>
                  <a:lnTo>
                    <a:pt x="15" y="143"/>
                  </a:lnTo>
                  <a:lnTo>
                    <a:pt x="7" y="128"/>
                  </a:lnTo>
                  <a:lnTo>
                    <a:pt x="7" y="105"/>
                  </a:lnTo>
                  <a:lnTo>
                    <a:pt x="0" y="90"/>
                  </a:lnTo>
                  <a:lnTo>
                    <a:pt x="7" y="75"/>
                  </a:lnTo>
                  <a:lnTo>
                    <a:pt x="7" y="53"/>
                  </a:lnTo>
                  <a:lnTo>
                    <a:pt x="15" y="37"/>
                  </a:lnTo>
                  <a:lnTo>
                    <a:pt x="30" y="30"/>
                  </a:lnTo>
                  <a:lnTo>
                    <a:pt x="37" y="15"/>
                  </a:lnTo>
                  <a:lnTo>
                    <a:pt x="53" y="7"/>
                  </a:lnTo>
                  <a:lnTo>
                    <a:pt x="68" y="0"/>
                  </a:lnTo>
                  <a:lnTo>
                    <a:pt x="90" y="0"/>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65" name="Freeform 78"/>
            <p:cNvSpPr>
              <a:spLocks/>
            </p:cNvSpPr>
            <p:nvPr/>
          </p:nvSpPr>
          <p:spPr bwMode="auto">
            <a:xfrm>
              <a:off x="2900" y="2014"/>
              <a:ext cx="188" cy="247"/>
            </a:xfrm>
            <a:custGeom>
              <a:avLst/>
              <a:gdLst>
                <a:gd name="T0" fmla="*/ 99 w 173"/>
                <a:gd name="T1" fmla="*/ 0 h 180"/>
                <a:gd name="T2" fmla="*/ 115 w 173"/>
                <a:gd name="T3" fmla="*/ 0 h 180"/>
                <a:gd name="T4" fmla="*/ 131 w 173"/>
                <a:gd name="T5" fmla="*/ 10 h 180"/>
                <a:gd name="T6" fmla="*/ 148 w 173"/>
                <a:gd name="T7" fmla="*/ 21 h 180"/>
                <a:gd name="T8" fmla="*/ 164 w 173"/>
                <a:gd name="T9" fmla="*/ 41 h 180"/>
                <a:gd name="T10" fmla="*/ 172 w 173"/>
                <a:gd name="T11" fmla="*/ 51 h 180"/>
                <a:gd name="T12" fmla="*/ 180 w 173"/>
                <a:gd name="T13" fmla="*/ 73 h 180"/>
                <a:gd name="T14" fmla="*/ 188 w 173"/>
                <a:gd name="T15" fmla="*/ 103 h 180"/>
                <a:gd name="T16" fmla="*/ 188 w 173"/>
                <a:gd name="T17" fmla="*/ 124 h 180"/>
                <a:gd name="T18" fmla="*/ 188 w 173"/>
                <a:gd name="T19" fmla="*/ 144 h 180"/>
                <a:gd name="T20" fmla="*/ 180 w 173"/>
                <a:gd name="T21" fmla="*/ 176 h 180"/>
                <a:gd name="T22" fmla="*/ 172 w 173"/>
                <a:gd name="T23" fmla="*/ 196 h 180"/>
                <a:gd name="T24" fmla="*/ 164 w 173"/>
                <a:gd name="T25" fmla="*/ 206 h 180"/>
                <a:gd name="T26" fmla="*/ 148 w 173"/>
                <a:gd name="T27" fmla="*/ 226 h 180"/>
                <a:gd name="T28" fmla="*/ 131 w 173"/>
                <a:gd name="T29" fmla="*/ 237 h 180"/>
                <a:gd name="T30" fmla="*/ 115 w 173"/>
                <a:gd name="T31" fmla="*/ 247 h 180"/>
                <a:gd name="T32" fmla="*/ 99 w 173"/>
                <a:gd name="T33" fmla="*/ 247 h 180"/>
                <a:gd name="T34" fmla="*/ 83 w 173"/>
                <a:gd name="T35" fmla="*/ 247 h 180"/>
                <a:gd name="T36" fmla="*/ 58 w 173"/>
                <a:gd name="T37" fmla="*/ 237 h 180"/>
                <a:gd name="T38" fmla="*/ 41 w 173"/>
                <a:gd name="T39" fmla="*/ 226 h 180"/>
                <a:gd name="T40" fmla="*/ 33 w 173"/>
                <a:gd name="T41" fmla="*/ 206 h 180"/>
                <a:gd name="T42" fmla="*/ 16 w 173"/>
                <a:gd name="T43" fmla="*/ 196 h 180"/>
                <a:gd name="T44" fmla="*/ 9 w 173"/>
                <a:gd name="T45" fmla="*/ 176 h 180"/>
                <a:gd name="T46" fmla="*/ 9 w 173"/>
                <a:gd name="T47" fmla="*/ 144 h 180"/>
                <a:gd name="T48" fmla="*/ 0 w 173"/>
                <a:gd name="T49" fmla="*/ 124 h 180"/>
                <a:gd name="T50" fmla="*/ 9 w 173"/>
                <a:gd name="T51" fmla="*/ 103 h 180"/>
                <a:gd name="T52" fmla="*/ 9 w 173"/>
                <a:gd name="T53" fmla="*/ 73 h 180"/>
                <a:gd name="T54" fmla="*/ 16 w 173"/>
                <a:gd name="T55" fmla="*/ 51 h 180"/>
                <a:gd name="T56" fmla="*/ 33 w 173"/>
                <a:gd name="T57" fmla="*/ 41 h 180"/>
                <a:gd name="T58" fmla="*/ 41 w 173"/>
                <a:gd name="T59" fmla="*/ 21 h 180"/>
                <a:gd name="T60" fmla="*/ 58 w 173"/>
                <a:gd name="T61" fmla="*/ 10 h 180"/>
                <a:gd name="T62" fmla="*/ 83 w 173"/>
                <a:gd name="T63" fmla="*/ 0 h 180"/>
                <a:gd name="T64" fmla="*/ 99 w 173"/>
                <a:gd name="T65" fmla="*/ 0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180">
                  <a:moveTo>
                    <a:pt x="91" y="0"/>
                  </a:moveTo>
                  <a:lnTo>
                    <a:pt x="106" y="0"/>
                  </a:lnTo>
                  <a:lnTo>
                    <a:pt x="121" y="7"/>
                  </a:lnTo>
                  <a:lnTo>
                    <a:pt x="136" y="15"/>
                  </a:lnTo>
                  <a:lnTo>
                    <a:pt x="151" y="30"/>
                  </a:lnTo>
                  <a:lnTo>
                    <a:pt x="158" y="37"/>
                  </a:lnTo>
                  <a:lnTo>
                    <a:pt x="166" y="53"/>
                  </a:lnTo>
                  <a:lnTo>
                    <a:pt x="173" y="75"/>
                  </a:lnTo>
                  <a:lnTo>
                    <a:pt x="173" y="90"/>
                  </a:lnTo>
                  <a:lnTo>
                    <a:pt x="173" y="105"/>
                  </a:lnTo>
                  <a:lnTo>
                    <a:pt x="166" y="128"/>
                  </a:lnTo>
                  <a:lnTo>
                    <a:pt x="158" y="143"/>
                  </a:lnTo>
                  <a:lnTo>
                    <a:pt x="151" y="150"/>
                  </a:lnTo>
                  <a:lnTo>
                    <a:pt x="136" y="165"/>
                  </a:lnTo>
                  <a:lnTo>
                    <a:pt x="121" y="173"/>
                  </a:lnTo>
                  <a:lnTo>
                    <a:pt x="106" y="180"/>
                  </a:lnTo>
                  <a:lnTo>
                    <a:pt x="91" y="180"/>
                  </a:lnTo>
                  <a:lnTo>
                    <a:pt x="76" y="180"/>
                  </a:lnTo>
                  <a:lnTo>
                    <a:pt x="53" y="173"/>
                  </a:lnTo>
                  <a:lnTo>
                    <a:pt x="38" y="165"/>
                  </a:lnTo>
                  <a:lnTo>
                    <a:pt x="30" y="150"/>
                  </a:lnTo>
                  <a:lnTo>
                    <a:pt x="15" y="143"/>
                  </a:lnTo>
                  <a:lnTo>
                    <a:pt x="8" y="128"/>
                  </a:lnTo>
                  <a:lnTo>
                    <a:pt x="8" y="105"/>
                  </a:lnTo>
                  <a:lnTo>
                    <a:pt x="0" y="90"/>
                  </a:lnTo>
                  <a:lnTo>
                    <a:pt x="8" y="75"/>
                  </a:lnTo>
                  <a:lnTo>
                    <a:pt x="8" y="53"/>
                  </a:lnTo>
                  <a:lnTo>
                    <a:pt x="15" y="37"/>
                  </a:lnTo>
                  <a:lnTo>
                    <a:pt x="30" y="30"/>
                  </a:lnTo>
                  <a:lnTo>
                    <a:pt x="38" y="15"/>
                  </a:lnTo>
                  <a:lnTo>
                    <a:pt x="53" y="7"/>
                  </a:lnTo>
                  <a:lnTo>
                    <a:pt x="76" y="0"/>
                  </a:lnTo>
                  <a:lnTo>
                    <a:pt x="91" y="0"/>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66" name="Line 79"/>
            <p:cNvSpPr>
              <a:spLocks noChangeShapeType="1"/>
            </p:cNvSpPr>
            <p:nvPr/>
          </p:nvSpPr>
          <p:spPr bwMode="auto">
            <a:xfrm>
              <a:off x="2999" y="2014"/>
              <a:ext cx="1" cy="14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67" name="Line 80"/>
            <p:cNvSpPr>
              <a:spLocks noChangeShapeType="1"/>
            </p:cNvSpPr>
            <p:nvPr/>
          </p:nvSpPr>
          <p:spPr bwMode="auto">
            <a:xfrm>
              <a:off x="2983" y="2014"/>
              <a:ext cx="1" cy="14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68" name="Line 81"/>
            <p:cNvSpPr>
              <a:spLocks noChangeShapeType="1"/>
            </p:cNvSpPr>
            <p:nvPr/>
          </p:nvSpPr>
          <p:spPr bwMode="auto">
            <a:xfrm>
              <a:off x="2958" y="2023"/>
              <a:ext cx="1" cy="146"/>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69" name="Line 82"/>
            <p:cNvSpPr>
              <a:spLocks noChangeShapeType="1"/>
            </p:cNvSpPr>
            <p:nvPr/>
          </p:nvSpPr>
          <p:spPr bwMode="auto">
            <a:xfrm>
              <a:off x="2942" y="2044"/>
              <a:ext cx="1" cy="13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0" name="Line 83"/>
            <p:cNvSpPr>
              <a:spLocks noChangeShapeType="1"/>
            </p:cNvSpPr>
            <p:nvPr/>
          </p:nvSpPr>
          <p:spPr bwMode="auto">
            <a:xfrm>
              <a:off x="2925" y="2064"/>
              <a:ext cx="1" cy="11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1" name="Line 84"/>
            <p:cNvSpPr>
              <a:spLocks noChangeShapeType="1"/>
            </p:cNvSpPr>
            <p:nvPr/>
          </p:nvSpPr>
          <p:spPr bwMode="auto">
            <a:xfrm>
              <a:off x="3015" y="2014"/>
              <a:ext cx="1" cy="14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 name="Line 85"/>
            <p:cNvSpPr>
              <a:spLocks noChangeShapeType="1"/>
            </p:cNvSpPr>
            <p:nvPr/>
          </p:nvSpPr>
          <p:spPr bwMode="auto">
            <a:xfrm>
              <a:off x="3039" y="2023"/>
              <a:ext cx="1" cy="13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3" name="Line 86"/>
            <p:cNvSpPr>
              <a:spLocks noChangeShapeType="1"/>
            </p:cNvSpPr>
            <p:nvPr/>
          </p:nvSpPr>
          <p:spPr bwMode="auto">
            <a:xfrm>
              <a:off x="3055" y="2034"/>
              <a:ext cx="2" cy="14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4" name="Line 87"/>
            <p:cNvSpPr>
              <a:spLocks noChangeShapeType="1"/>
            </p:cNvSpPr>
            <p:nvPr/>
          </p:nvSpPr>
          <p:spPr bwMode="auto">
            <a:xfrm>
              <a:off x="3072" y="2055"/>
              <a:ext cx="1" cy="11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5" name="Freeform 88"/>
            <p:cNvSpPr>
              <a:spLocks/>
            </p:cNvSpPr>
            <p:nvPr/>
          </p:nvSpPr>
          <p:spPr bwMode="auto">
            <a:xfrm>
              <a:off x="2900" y="2014"/>
              <a:ext cx="197" cy="247"/>
            </a:xfrm>
            <a:custGeom>
              <a:avLst/>
              <a:gdLst>
                <a:gd name="T0" fmla="*/ 33 w 181"/>
                <a:gd name="T1" fmla="*/ 217 h 180"/>
                <a:gd name="T2" fmla="*/ 41 w 181"/>
                <a:gd name="T3" fmla="*/ 226 h 180"/>
                <a:gd name="T4" fmla="*/ 49 w 181"/>
                <a:gd name="T5" fmla="*/ 226 h 180"/>
                <a:gd name="T6" fmla="*/ 58 w 181"/>
                <a:gd name="T7" fmla="*/ 237 h 180"/>
                <a:gd name="T8" fmla="*/ 66 w 181"/>
                <a:gd name="T9" fmla="*/ 237 h 180"/>
                <a:gd name="T10" fmla="*/ 74 w 181"/>
                <a:gd name="T11" fmla="*/ 247 h 180"/>
                <a:gd name="T12" fmla="*/ 83 w 181"/>
                <a:gd name="T13" fmla="*/ 247 h 180"/>
                <a:gd name="T14" fmla="*/ 90 w 181"/>
                <a:gd name="T15" fmla="*/ 247 h 180"/>
                <a:gd name="T16" fmla="*/ 99 w 181"/>
                <a:gd name="T17" fmla="*/ 247 h 180"/>
                <a:gd name="T18" fmla="*/ 115 w 181"/>
                <a:gd name="T19" fmla="*/ 247 h 180"/>
                <a:gd name="T20" fmla="*/ 139 w 181"/>
                <a:gd name="T21" fmla="*/ 237 h 180"/>
                <a:gd name="T22" fmla="*/ 156 w 181"/>
                <a:gd name="T23" fmla="*/ 226 h 180"/>
                <a:gd name="T24" fmla="*/ 164 w 181"/>
                <a:gd name="T25" fmla="*/ 217 h 180"/>
                <a:gd name="T26" fmla="*/ 181 w 181"/>
                <a:gd name="T27" fmla="*/ 196 h 180"/>
                <a:gd name="T28" fmla="*/ 188 w 181"/>
                <a:gd name="T29" fmla="*/ 176 h 180"/>
                <a:gd name="T30" fmla="*/ 197 w 181"/>
                <a:gd name="T31" fmla="*/ 144 h 180"/>
                <a:gd name="T32" fmla="*/ 197 w 181"/>
                <a:gd name="T33" fmla="*/ 124 h 180"/>
                <a:gd name="T34" fmla="*/ 197 w 181"/>
                <a:gd name="T35" fmla="*/ 93 h 180"/>
                <a:gd name="T36" fmla="*/ 188 w 181"/>
                <a:gd name="T37" fmla="*/ 73 h 180"/>
                <a:gd name="T38" fmla="*/ 181 w 181"/>
                <a:gd name="T39" fmla="*/ 51 h 180"/>
                <a:gd name="T40" fmla="*/ 164 w 181"/>
                <a:gd name="T41" fmla="*/ 30 h 180"/>
                <a:gd name="T42" fmla="*/ 156 w 181"/>
                <a:gd name="T43" fmla="*/ 21 h 180"/>
                <a:gd name="T44" fmla="*/ 139 w 181"/>
                <a:gd name="T45" fmla="*/ 10 h 180"/>
                <a:gd name="T46" fmla="*/ 115 w 181"/>
                <a:gd name="T47" fmla="*/ 0 h 180"/>
                <a:gd name="T48" fmla="*/ 99 w 181"/>
                <a:gd name="T49" fmla="*/ 0 h 180"/>
                <a:gd name="T50" fmla="*/ 83 w 181"/>
                <a:gd name="T51" fmla="*/ 0 h 180"/>
                <a:gd name="T52" fmla="*/ 66 w 181"/>
                <a:gd name="T53" fmla="*/ 10 h 180"/>
                <a:gd name="T54" fmla="*/ 49 w 181"/>
                <a:gd name="T55" fmla="*/ 21 h 180"/>
                <a:gd name="T56" fmla="*/ 33 w 181"/>
                <a:gd name="T57" fmla="*/ 30 h 180"/>
                <a:gd name="T58" fmla="*/ 16 w 181"/>
                <a:gd name="T59" fmla="*/ 51 h 180"/>
                <a:gd name="T60" fmla="*/ 9 w 181"/>
                <a:gd name="T61" fmla="*/ 73 h 180"/>
                <a:gd name="T62" fmla="*/ 9 w 181"/>
                <a:gd name="T63" fmla="*/ 93 h 180"/>
                <a:gd name="T64" fmla="*/ 0 w 181"/>
                <a:gd name="T65" fmla="*/ 124 h 180"/>
                <a:gd name="T66" fmla="*/ 0 w 181"/>
                <a:gd name="T67" fmla="*/ 134 h 180"/>
                <a:gd name="T68" fmla="*/ 9 w 181"/>
                <a:gd name="T69" fmla="*/ 144 h 180"/>
                <a:gd name="T70" fmla="*/ 9 w 181"/>
                <a:gd name="T71" fmla="*/ 165 h 180"/>
                <a:gd name="T72" fmla="*/ 9 w 181"/>
                <a:gd name="T73" fmla="*/ 176 h 180"/>
                <a:gd name="T74" fmla="*/ 16 w 181"/>
                <a:gd name="T75" fmla="*/ 185 h 180"/>
                <a:gd name="T76" fmla="*/ 25 w 181"/>
                <a:gd name="T77" fmla="*/ 196 h 180"/>
                <a:gd name="T78" fmla="*/ 25 w 181"/>
                <a:gd name="T79" fmla="*/ 206 h 180"/>
                <a:gd name="T80" fmla="*/ 33 w 181"/>
                <a:gd name="T81" fmla="*/ 217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1" h="180">
                  <a:moveTo>
                    <a:pt x="30" y="158"/>
                  </a:moveTo>
                  <a:lnTo>
                    <a:pt x="38" y="165"/>
                  </a:lnTo>
                  <a:lnTo>
                    <a:pt x="45" y="165"/>
                  </a:lnTo>
                  <a:lnTo>
                    <a:pt x="53" y="173"/>
                  </a:lnTo>
                  <a:lnTo>
                    <a:pt x="61" y="173"/>
                  </a:lnTo>
                  <a:lnTo>
                    <a:pt x="68" y="180"/>
                  </a:lnTo>
                  <a:lnTo>
                    <a:pt x="76" y="180"/>
                  </a:lnTo>
                  <a:lnTo>
                    <a:pt x="83" y="180"/>
                  </a:lnTo>
                  <a:lnTo>
                    <a:pt x="91" y="180"/>
                  </a:lnTo>
                  <a:lnTo>
                    <a:pt x="106" y="180"/>
                  </a:lnTo>
                  <a:lnTo>
                    <a:pt x="128" y="173"/>
                  </a:lnTo>
                  <a:lnTo>
                    <a:pt x="143" y="165"/>
                  </a:lnTo>
                  <a:lnTo>
                    <a:pt x="151" y="158"/>
                  </a:lnTo>
                  <a:lnTo>
                    <a:pt x="166" y="143"/>
                  </a:lnTo>
                  <a:lnTo>
                    <a:pt x="173" y="128"/>
                  </a:lnTo>
                  <a:lnTo>
                    <a:pt x="181" y="105"/>
                  </a:lnTo>
                  <a:lnTo>
                    <a:pt x="181" y="90"/>
                  </a:lnTo>
                  <a:lnTo>
                    <a:pt x="181" y="68"/>
                  </a:lnTo>
                  <a:lnTo>
                    <a:pt x="173" y="53"/>
                  </a:lnTo>
                  <a:lnTo>
                    <a:pt x="166" y="37"/>
                  </a:lnTo>
                  <a:lnTo>
                    <a:pt x="151" y="22"/>
                  </a:lnTo>
                  <a:lnTo>
                    <a:pt x="143" y="15"/>
                  </a:lnTo>
                  <a:lnTo>
                    <a:pt x="128" y="7"/>
                  </a:lnTo>
                  <a:lnTo>
                    <a:pt x="106" y="0"/>
                  </a:lnTo>
                  <a:lnTo>
                    <a:pt x="91" y="0"/>
                  </a:lnTo>
                  <a:lnTo>
                    <a:pt x="76" y="0"/>
                  </a:lnTo>
                  <a:lnTo>
                    <a:pt x="61" y="7"/>
                  </a:lnTo>
                  <a:lnTo>
                    <a:pt x="45" y="15"/>
                  </a:lnTo>
                  <a:lnTo>
                    <a:pt x="30" y="22"/>
                  </a:lnTo>
                  <a:lnTo>
                    <a:pt x="15" y="37"/>
                  </a:lnTo>
                  <a:lnTo>
                    <a:pt x="8" y="53"/>
                  </a:lnTo>
                  <a:lnTo>
                    <a:pt x="8" y="68"/>
                  </a:lnTo>
                  <a:lnTo>
                    <a:pt x="0" y="90"/>
                  </a:lnTo>
                  <a:lnTo>
                    <a:pt x="0" y="98"/>
                  </a:lnTo>
                  <a:lnTo>
                    <a:pt x="8" y="105"/>
                  </a:lnTo>
                  <a:lnTo>
                    <a:pt x="8" y="120"/>
                  </a:lnTo>
                  <a:lnTo>
                    <a:pt x="8" y="128"/>
                  </a:lnTo>
                  <a:lnTo>
                    <a:pt x="15" y="135"/>
                  </a:lnTo>
                  <a:lnTo>
                    <a:pt x="23" y="143"/>
                  </a:lnTo>
                  <a:lnTo>
                    <a:pt x="23" y="150"/>
                  </a:lnTo>
                  <a:lnTo>
                    <a:pt x="30" y="158"/>
                  </a:lnTo>
                </a:path>
              </a:pathLst>
            </a:custGeom>
            <a:noFill/>
            <a:ln w="0">
              <a:solidFill>
                <a:srgbClr val="BF7F3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6" name="Freeform 89"/>
            <p:cNvSpPr>
              <a:spLocks/>
            </p:cNvSpPr>
            <p:nvPr/>
          </p:nvSpPr>
          <p:spPr bwMode="auto">
            <a:xfrm>
              <a:off x="2851" y="2148"/>
              <a:ext cx="286" cy="238"/>
            </a:xfrm>
            <a:custGeom>
              <a:avLst/>
              <a:gdLst>
                <a:gd name="T0" fmla="*/ 0 w 263"/>
                <a:gd name="T1" fmla="*/ 0 h 173"/>
                <a:gd name="T2" fmla="*/ 286 w 263"/>
                <a:gd name="T3" fmla="*/ 0 h 173"/>
                <a:gd name="T4" fmla="*/ 286 w 263"/>
                <a:gd name="T5" fmla="*/ 21 h 173"/>
                <a:gd name="T6" fmla="*/ 270 w 263"/>
                <a:gd name="T7" fmla="*/ 21 h 173"/>
                <a:gd name="T8" fmla="*/ 270 w 263"/>
                <a:gd name="T9" fmla="*/ 206 h 173"/>
                <a:gd name="T10" fmla="*/ 286 w 263"/>
                <a:gd name="T11" fmla="*/ 206 h 173"/>
                <a:gd name="T12" fmla="*/ 286 w 263"/>
                <a:gd name="T13" fmla="*/ 227 h 173"/>
                <a:gd name="T14" fmla="*/ 0 w 263"/>
                <a:gd name="T15" fmla="*/ 238 h 173"/>
                <a:gd name="T16" fmla="*/ 0 w 263"/>
                <a:gd name="T17" fmla="*/ 217 h 173"/>
                <a:gd name="T18" fmla="*/ 16 w 263"/>
                <a:gd name="T19" fmla="*/ 217 h 173"/>
                <a:gd name="T20" fmla="*/ 16 w 263"/>
                <a:gd name="T21" fmla="*/ 21 h 173"/>
                <a:gd name="T22" fmla="*/ 0 w 263"/>
                <a:gd name="T23" fmla="*/ 21 h 173"/>
                <a:gd name="T24" fmla="*/ 0 w 263"/>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3" h="173">
                  <a:moveTo>
                    <a:pt x="0" y="0"/>
                  </a:moveTo>
                  <a:lnTo>
                    <a:pt x="263" y="0"/>
                  </a:lnTo>
                  <a:lnTo>
                    <a:pt x="263" y="15"/>
                  </a:lnTo>
                  <a:lnTo>
                    <a:pt x="248" y="15"/>
                  </a:lnTo>
                  <a:lnTo>
                    <a:pt x="248" y="150"/>
                  </a:lnTo>
                  <a:lnTo>
                    <a:pt x="263" y="150"/>
                  </a:lnTo>
                  <a:lnTo>
                    <a:pt x="263" y="165"/>
                  </a:lnTo>
                  <a:lnTo>
                    <a:pt x="0" y="173"/>
                  </a:lnTo>
                  <a:lnTo>
                    <a:pt x="0" y="158"/>
                  </a:lnTo>
                  <a:lnTo>
                    <a:pt x="15" y="158"/>
                  </a:lnTo>
                  <a:lnTo>
                    <a:pt x="15" y="15"/>
                  </a:lnTo>
                  <a:lnTo>
                    <a:pt x="0" y="15"/>
                  </a:lnTo>
                  <a:lnTo>
                    <a:pt x="0" y="0"/>
                  </a:lnTo>
                  <a:close/>
                </a:path>
              </a:pathLst>
            </a:custGeom>
            <a:solidFill>
              <a:srgbClr val="402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7" name="Freeform 90"/>
            <p:cNvSpPr>
              <a:spLocks/>
            </p:cNvSpPr>
            <p:nvPr/>
          </p:nvSpPr>
          <p:spPr bwMode="auto">
            <a:xfrm>
              <a:off x="2860" y="2137"/>
              <a:ext cx="286" cy="249"/>
            </a:xfrm>
            <a:custGeom>
              <a:avLst/>
              <a:gdLst>
                <a:gd name="T0" fmla="*/ 0 w 263"/>
                <a:gd name="T1" fmla="*/ 0 h 181"/>
                <a:gd name="T2" fmla="*/ 286 w 263"/>
                <a:gd name="T3" fmla="*/ 0 h 181"/>
                <a:gd name="T4" fmla="*/ 286 w 263"/>
                <a:gd name="T5" fmla="*/ 21 h 181"/>
                <a:gd name="T6" fmla="*/ 270 w 263"/>
                <a:gd name="T7" fmla="*/ 21 h 181"/>
                <a:gd name="T8" fmla="*/ 270 w 263"/>
                <a:gd name="T9" fmla="*/ 217 h 181"/>
                <a:gd name="T10" fmla="*/ 286 w 263"/>
                <a:gd name="T11" fmla="*/ 217 h 181"/>
                <a:gd name="T12" fmla="*/ 286 w 263"/>
                <a:gd name="T13" fmla="*/ 238 h 181"/>
                <a:gd name="T14" fmla="*/ 0 w 263"/>
                <a:gd name="T15" fmla="*/ 249 h 181"/>
                <a:gd name="T16" fmla="*/ 0 w 263"/>
                <a:gd name="T17" fmla="*/ 228 h 181"/>
                <a:gd name="T18" fmla="*/ 16 w 263"/>
                <a:gd name="T19" fmla="*/ 228 h 181"/>
                <a:gd name="T20" fmla="*/ 16 w 263"/>
                <a:gd name="T21" fmla="*/ 21 h 181"/>
                <a:gd name="T22" fmla="*/ 0 w 263"/>
                <a:gd name="T23" fmla="*/ 21 h 181"/>
                <a:gd name="T24" fmla="*/ 0 w 263"/>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3" h="181">
                  <a:moveTo>
                    <a:pt x="0" y="0"/>
                  </a:moveTo>
                  <a:lnTo>
                    <a:pt x="263" y="0"/>
                  </a:lnTo>
                  <a:lnTo>
                    <a:pt x="263" y="15"/>
                  </a:lnTo>
                  <a:lnTo>
                    <a:pt x="248" y="15"/>
                  </a:lnTo>
                  <a:lnTo>
                    <a:pt x="248" y="158"/>
                  </a:lnTo>
                  <a:lnTo>
                    <a:pt x="263" y="158"/>
                  </a:lnTo>
                  <a:lnTo>
                    <a:pt x="263" y="173"/>
                  </a:lnTo>
                  <a:lnTo>
                    <a:pt x="0" y="181"/>
                  </a:lnTo>
                  <a:lnTo>
                    <a:pt x="0" y="166"/>
                  </a:lnTo>
                  <a:lnTo>
                    <a:pt x="15" y="166"/>
                  </a:lnTo>
                  <a:lnTo>
                    <a:pt x="15" y="15"/>
                  </a:lnTo>
                  <a:lnTo>
                    <a:pt x="0" y="15"/>
                  </a:lnTo>
                  <a:lnTo>
                    <a:pt x="0"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8" name="Rectangle 91"/>
            <p:cNvSpPr>
              <a:spLocks noChangeArrowheads="1"/>
            </p:cNvSpPr>
            <p:nvPr/>
          </p:nvSpPr>
          <p:spPr bwMode="auto">
            <a:xfrm>
              <a:off x="2917" y="2169"/>
              <a:ext cx="82" cy="185"/>
            </a:xfrm>
            <a:prstGeom prst="rect">
              <a:avLst/>
            </a:prstGeom>
            <a:solidFill>
              <a:srgbClr val="6142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9" name="Rectangle 92"/>
            <p:cNvSpPr>
              <a:spLocks noChangeArrowheads="1"/>
            </p:cNvSpPr>
            <p:nvPr/>
          </p:nvSpPr>
          <p:spPr bwMode="auto">
            <a:xfrm>
              <a:off x="2909" y="2178"/>
              <a:ext cx="81" cy="176"/>
            </a:xfrm>
            <a:prstGeom prst="rect">
              <a:avLst/>
            </a:prstGeom>
            <a:solidFill>
              <a:srgbClr val="C1C1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80" name="Freeform 93"/>
            <p:cNvSpPr>
              <a:spLocks/>
            </p:cNvSpPr>
            <p:nvPr/>
          </p:nvSpPr>
          <p:spPr bwMode="auto">
            <a:xfrm>
              <a:off x="3015" y="2158"/>
              <a:ext cx="82" cy="196"/>
            </a:xfrm>
            <a:custGeom>
              <a:avLst/>
              <a:gdLst>
                <a:gd name="T0" fmla="*/ 0 w 75"/>
                <a:gd name="T1" fmla="*/ 11 h 143"/>
                <a:gd name="T2" fmla="*/ 82 w 75"/>
                <a:gd name="T3" fmla="*/ 0 h 143"/>
                <a:gd name="T4" fmla="*/ 82 w 75"/>
                <a:gd name="T5" fmla="*/ 196 h 143"/>
                <a:gd name="T6" fmla="*/ 0 w 75"/>
                <a:gd name="T7" fmla="*/ 196 h 143"/>
                <a:gd name="T8" fmla="*/ 0 w 75"/>
                <a:gd name="T9" fmla="*/ 11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43">
                  <a:moveTo>
                    <a:pt x="0" y="8"/>
                  </a:moveTo>
                  <a:lnTo>
                    <a:pt x="75" y="0"/>
                  </a:lnTo>
                  <a:lnTo>
                    <a:pt x="75" y="143"/>
                  </a:lnTo>
                  <a:lnTo>
                    <a:pt x="0" y="143"/>
                  </a:lnTo>
                  <a:lnTo>
                    <a:pt x="0" y="8"/>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1" name="Rectangle 94"/>
            <p:cNvSpPr>
              <a:spLocks noChangeArrowheads="1"/>
            </p:cNvSpPr>
            <p:nvPr/>
          </p:nvSpPr>
          <p:spPr bwMode="auto">
            <a:xfrm>
              <a:off x="3007" y="2178"/>
              <a:ext cx="81" cy="176"/>
            </a:xfrm>
            <a:prstGeom prst="rect">
              <a:avLst/>
            </a:prstGeom>
            <a:solidFill>
              <a:srgbClr val="C1C1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82" name="Line 95"/>
            <p:cNvSpPr>
              <a:spLocks noChangeShapeType="1"/>
            </p:cNvSpPr>
            <p:nvPr/>
          </p:nvSpPr>
          <p:spPr bwMode="auto">
            <a:xfrm>
              <a:off x="2909" y="2302"/>
              <a:ext cx="19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3" name="Line 96"/>
            <p:cNvSpPr>
              <a:spLocks noChangeShapeType="1"/>
            </p:cNvSpPr>
            <p:nvPr/>
          </p:nvSpPr>
          <p:spPr bwMode="auto">
            <a:xfrm>
              <a:off x="2909" y="2199"/>
              <a:ext cx="1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4" name="Line 97"/>
            <p:cNvSpPr>
              <a:spLocks noChangeShapeType="1"/>
            </p:cNvSpPr>
            <p:nvPr/>
          </p:nvSpPr>
          <p:spPr bwMode="auto">
            <a:xfrm>
              <a:off x="2909" y="2251"/>
              <a:ext cx="1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5" name="Line 98"/>
            <p:cNvSpPr>
              <a:spLocks noChangeShapeType="1"/>
            </p:cNvSpPr>
            <p:nvPr/>
          </p:nvSpPr>
          <p:spPr bwMode="auto">
            <a:xfrm>
              <a:off x="2942" y="2169"/>
              <a:ext cx="1"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6" name="Line 99"/>
            <p:cNvSpPr>
              <a:spLocks noChangeShapeType="1"/>
            </p:cNvSpPr>
            <p:nvPr/>
          </p:nvSpPr>
          <p:spPr bwMode="auto">
            <a:xfrm>
              <a:off x="2966" y="2169"/>
              <a:ext cx="2"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7" name="Line 100"/>
            <p:cNvSpPr>
              <a:spLocks noChangeShapeType="1"/>
            </p:cNvSpPr>
            <p:nvPr/>
          </p:nvSpPr>
          <p:spPr bwMode="auto">
            <a:xfrm>
              <a:off x="3039" y="2169"/>
              <a:ext cx="1"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8" name="Line 101"/>
            <p:cNvSpPr>
              <a:spLocks noChangeShapeType="1"/>
            </p:cNvSpPr>
            <p:nvPr/>
          </p:nvSpPr>
          <p:spPr bwMode="auto">
            <a:xfrm>
              <a:off x="3064" y="2169"/>
              <a:ext cx="1"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9" name="Line 102"/>
            <p:cNvSpPr>
              <a:spLocks noChangeShapeType="1"/>
            </p:cNvSpPr>
            <p:nvPr/>
          </p:nvSpPr>
          <p:spPr bwMode="auto">
            <a:xfrm>
              <a:off x="2909" y="2199"/>
              <a:ext cx="188" cy="1"/>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90" name="Line 103"/>
            <p:cNvSpPr>
              <a:spLocks noChangeShapeType="1"/>
            </p:cNvSpPr>
            <p:nvPr/>
          </p:nvSpPr>
          <p:spPr bwMode="auto">
            <a:xfrm>
              <a:off x="2917" y="2251"/>
              <a:ext cx="187" cy="1"/>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91" name="Line 104"/>
            <p:cNvSpPr>
              <a:spLocks noChangeShapeType="1"/>
            </p:cNvSpPr>
            <p:nvPr/>
          </p:nvSpPr>
          <p:spPr bwMode="auto">
            <a:xfrm>
              <a:off x="2909" y="2302"/>
              <a:ext cx="195" cy="1"/>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92" name="Line 105"/>
            <p:cNvSpPr>
              <a:spLocks noChangeShapeType="1"/>
            </p:cNvSpPr>
            <p:nvPr/>
          </p:nvSpPr>
          <p:spPr bwMode="auto">
            <a:xfrm>
              <a:off x="2942" y="2169"/>
              <a:ext cx="1" cy="18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93" name="Line 106"/>
            <p:cNvSpPr>
              <a:spLocks noChangeShapeType="1"/>
            </p:cNvSpPr>
            <p:nvPr/>
          </p:nvSpPr>
          <p:spPr bwMode="auto">
            <a:xfrm>
              <a:off x="2974" y="2169"/>
              <a:ext cx="1" cy="18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94" name="Line 107"/>
            <p:cNvSpPr>
              <a:spLocks noChangeShapeType="1"/>
            </p:cNvSpPr>
            <p:nvPr/>
          </p:nvSpPr>
          <p:spPr bwMode="auto">
            <a:xfrm>
              <a:off x="3039" y="2169"/>
              <a:ext cx="1" cy="18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95" name="Line 108"/>
            <p:cNvSpPr>
              <a:spLocks noChangeShapeType="1"/>
            </p:cNvSpPr>
            <p:nvPr/>
          </p:nvSpPr>
          <p:spPr bwMode="auto">
            <a:xfrm>
              <a:off x="3064" y="2169"/>
              <a:ext cx="1" cy="18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96" name="Freeform 109"/>
            <p:cNvSpPr>
              <a:spLocks/>
            </p:cNvSpPr>
            <p:nvPr/>
          </p:nvSpPr>
          <p:spPr bwMode="auto">
            <a:xfrm>
              <a:off x="2876" y="2158"/>
              <a:ext cx="253" cy="207"/>
            </a:xfrm>
            <a:custGeom>
              <a:avLst/>
              <a:gdLst>
                <a:gd name="T0" fmla="*/ 0 w 233"/>
                <a:gd name="T1" fmla="*/ 0 h 151"/>
                <a:gd name="T2" fmla="*/ 33 w 233"/>
                <a:gd name="T3" fmla="*/ 0 h 151"/>
                <a:gd name="T4" fmla="*/ 33 w 233"/>
                <a:gd name="T5" fmla="*/ 196 h 151"/>
                <a:gd name="T6" fmla="*/ 123 w 233"/>
                <a:gd name="T7" fmla="*/ 196 h 151"/>
                <a:gd name="T8" fmla="*/ 123 w 233"/>
                <a:gd name="T9" fmla="*/ 0 h 151"/>
                <a:gd name="T10" fmla="*/ 139 w 233"/>
                <a:gd name="T11" fmla="*/ 0 h 151"/>
                <a:gd name="T12" fmla="*/ 139 w 233"/>
                <a:gd name="T13" fmla="*/ 196 h 151"/>
                <a:gd name="T14" fmla="*/ 220 w 233"/>
                <a:gd name="T15" fmla="*/ 196 h 151"/>
                <a:gd name="T16" fmla="*/ 220 w 233"/>
                <a:gd name="T17" fmla="*/ 0 h 151"/>
                <a:gd name="T18" fmla="*/ 253 w 233"/>
                <a:gd name="T19" fmla="*/ 0 h 151"/>
                <a:gd name="T20" fmla="*/ 253 w 233"/>
                <a:gd name="T21" fmla="*/ 196 h 151"/>
                <a:gd name="T22" fmla="*/ 0 w 233"/>
                <a:gd name="T23" fmla="*/ 207 h 151"/>
                <a:gd name="T24" fmla="*/ 0 w 233"/>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3" h="151">
                  <a:moveTo>
                    <a:pt x="0" y="0"/>
                  </a:moveTo>
                  <a:lnTo>
                    <a:pt x="30" y="0"/>
                  </a:lnTo>
                  <a:lnTo>
                    <a:pt x="30" y="143"/>
                  </a:lnTo>
                  <a:lnTo>
                    <a:pt x="113" y="143"/>
                  </a:lnTo>
                  <a:lnTo>
                    <a:pt x="113" y="0"/>
                  </a:lnTo>
                  <a:lnTo>
                    <a:pt x="128" y="0"/>
                  </a:lnTo>
                  <a:lnTo>
                    <a:pt x="128" y="143"/>
                  </a:lnTo>
                  <a:lnTo>
                    <a:pt x="203" y="143"/>
                  </a:lnTo>
                  <a:lnTo>
                    <a:pt x="203" y="0"/>
                  </a:lnTo>
                  <a:lnTo>
                    <a:pt x="233" y="0"/>
                  </a:lnTo>
                  <a:lnTo>
                    <a:pt x="233" y="143"/>
                  </a:lnTo>
                  <a:lnTo>
                    <a:pt x="0" y="151"/>
                  </a:lnTo>
                  <a:lnTo>
                    <a:pt x="0" y="0"/>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97" name="Freeform 110"/>
            <p:cNvSpPr>
              <a:spLocks/>
            </p:cNvSpPr>
            <p:nvPr/>
          </p:nvSpPr>
          <p:spPr bwMode="auto">
            <a:xfrm>
              <a:off x="2876" y="2158"/>
              <a:ext cx="261" cy="207"/>
            </a:xfrm>
            <a:custGeom>
              <a:avLst/>
              <a:gdLst>
                <a:gd name="T0" fmla="*/ 0 w 240"/>
                <a:gd name="T1" fmla="*/ 0 h 151"/>
                <a:gd name="T2" fmla="*/ 40 w 240"/>
                <a:gd name="T3" fmla="*/ 0 h 151"/>
                <a:gd name="T4" fmla="*/ 40 w 240"/>
                <a:gd name="T5" fmla="*/ 196 h 151"/>
                <a:gd name="T6" fmla="*/ 123 w 240"/>
                <a:gd name="T7" fmla="*/ 196 h 151"/>
                <a:gd name="T8" fmla="*/ 123 w 240"/>
                <a:gd name="T9" fmla="*/ 0 h 151"/>
                <a:gd name="T10" fmla="*/ 139 w 240"/>
                <a:gd name="T11" fmla="*/ 0 h 151"/>
                <a:gd name="T12" fmla="*/ 139 w 240"/>
                <a:gd name="T13" fmla="*/ 196 h 151"/>
                <a:gd name="T14" fmla="*/ 221 w 240"/>
                <a:gd name="T15" fmla="*/ 196 h 151"/>
                <a:gd name="T16" fmla="*/ 221 w 240"/>
                <a:gd name="T17" fmla="*/ 0 h 151"/>
                <a:gd name="T18" fmla="*/ 261 w 240"/>
                <a:gd name="T19" fmla="*/ 0 h 151"/>
                <a:gd name="T20" fmla="*/ 261 w 240"/>
                <a:gd name="T21" fmla="*/ 196 h 151"/>
                <a:gd name="T22" fmla="*/ 0 w 240"/>
                <a:gd name="T23" fmla="*/ 207 h 151"/>
                <a:gd name="T24" fmla="*/ 0 w 240"/>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0" h="151">
                  <a:moveTo>
                    <a:pt x="0" y="0"/>
                  </a:moveTo>
                  <a:lnTo>
                    <a:pt x="37" y="0"/>
                  </a:lnTo>
                  <a:lnTo>
                    <a:pt x="37" y="143"/>
                  </a:lnTo>
                  <a:lnTo>
                    <a:pt x="113" y="143"/>
                  </a:lnTo>
                  <a:lnTo>
                    <a:pt x="113" y="0"/>
                  </a:lnTo>
                  <a:lnTo>
                    <a:pt x="128" y="0"/>
                  </a:lnTo>
                  <a:lnTo>
                    <a:pt x="128" y="143"/>
                  </a:lnTo>
                  <a:lnTo>
                    <a:pt x="203" y="143"/>
                  </a:lnTo>
                  <a:lnTo>
                    <a:pt x="203" y="0"/>
                  </a:lnTo>
                  <a:lnTo>
                    <a:pt x="240" y="0"/>
                  </a:lnTo>
                  <a:lnTo>
                    <a:pt x="240" y="143"/>
                  </a:lnTo>
                  <a:lnTo>
                    <a:pt x="0" y="151"/>
                  </a:lnTo>
                  <a:lnTo>
                    <a:pt x="0" y="0"/>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98" name="Line 111"/>
            <p:cNvSpPr>
              <a:spLocks noChangeShapeType="1"/>
            </p:cNvSpPr>
            <p:nvPr/>
          </p:nvSpPr>
          <p:spPr bwMode="auto">
            <a:xfrm>
              <a:off x="2884" y="2169"/>
              <a:ext cx="1" cy="7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99" name="Line 112"/>
            <p:cNvSpPr>
              <a:spLocks noChangeShapeType="1"/>
            </p:cNvSpPr>
            <p:nvPr/>
          </p:nvSpPr>
          <p:spPr bwMode="auto">
            <a:xfrm>
              <a:off x="2900" y="2219"/>
              <a:ext cx="1" cy="32"/>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0" name="Line 113"/>
            <p:cNvSpPr>
              <a:spLocks noChangeShapeType="1"/>
            </p:cNvSpPr>
            <p:nvPr/>
          </p:nvSpPr>
          <p:spPr bwMode="auto">
            <a:xfrm>
              <a:off x="2893" y="2281"/>
              <a:ext cx="1" cy="2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1" name="Line 114"/>
            <p:cNvSpPr>
              <a:spLocks noChangeShapeType="1"/>
            </p:cNvSpPr>
            <p:nvPr/>
          </p:nvSpPr>
          <p:spPr bwMode="auto">
            <a:xfrm>
              <a:off x="2900" y="2302"/>
              <a:ext cx="1" cy="52"/>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2" name="Line 115"/>
            <p:cNvSpPr>
              <a:spLocks noChangeShapeType="1"/>
            </p:cNvSpPr>
            <p:nvPr/>
          </p:nvSpPr>
          <p:spPr bwMode="auto">
            <a:xfrm>
              <a:off x="2884" y="2343"/>
              <a:ext cx="1" cy="1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3" name="Line 116"/>
            <p:cNvSpPr>
              <a:spLocks noChangeShapeType="1"/>
            </p:cNvSpPr>
            <p:nvPr/>
          </p:nvSpPr>
          <p:spPr bwMode="auto">
            <a:xfrm flipV="1">
              <a:off x="3104" y="2281"/>
              <a:ext cx="1" cy="62"/>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4" name="Line 117"/>
            <p:cNvSpPr>
              <a:spLocks noChangeShapeType="1"/>
            </p:cNvSpPr>
            <p:nvPr/>
          </p:nvSpPr>
          <p:spPr bwMode="auto">
            <a:xfrm flipV="1">
              <a:off x="3121" y="2261"/>
              <a:ext cx="1" cy="4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5" name="Line 118"/>
            <p:cNvSpPr>
              <a:spLocks noChangeShapeType="1"/>
            </p:cNvSpPr>
            <p:nvPr/>
          </p:nvSpPr>
          <p:spPr bwMode="auto">
            <a:xfrm flipV="1">
              <a:off x="3113" y="2219"/>
              <a:ext cx="1" cy="2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6" name="Line 119"/>
            <p:cNvSpPr>
              <a:spLocks noChangeShapeType="1"/>
            </p:cNvSpPr>
            <p:nvPr/>
          </p:nvSpPr>
          <p:spPr bwMode="auto">
            <a:xfrm flipV="1">
              <a:off x="3121" y="2169"/>
              <a:ext cx="1" cy="50"/>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7" name="Line 120"/>
            <p:cNvSpPr>
              <a:spLocks noChangeShapeType="1"/>
            </p:cNvSpPr>
            <p:nvPr/>
          </p:nvSpPr>
          <p:spPr bwMode="auto">
            <a:xfrm flipV="1">
              <a:off x="3104" y="2169"/>
              <a:ext cx="1" cy="9"/>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8" name="Line 121"/>
            <p:cNvSpPr>
              <a:spLocks noChangeShapeType="1"/>
            </p:cNvSpPr>
            <p:nvPr/>
          </p:nvSpPr>
          <p:spPr bwMode="auto">
            <a:xfrm>
              <a:off x="3007" y="2178"/>
              <a:ext cx="1" cy="52"/>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09" name="Line 122"/>
            <p:cNvSpPr>
              <a:spLocks noChangeShapeType="1"/>
            </p:cNvSpPr>
            <p:nvPr/>
          </p:nvSpPr>
          <p:spPr bwMode="auto">
            <a:xfrm>
              <a:off x="3015" y="2261"/>
              <a:ext cx="1" cy="3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10" name="Line 123"/>
            <p:cNvSpPr>
              <a:spLocks noChangeShapeType="1"/>
            </p:cNvSpPr>
            <p:nvPr/>
          </p:nvSpPr>
          <p:spPr bwMode="auto">
            <a:xfrm>
              <a:off x="3007" y="2313"/>
              <a:ext cx="1" cy="9"/>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11" name="Freeform 124"/>
            <p:cNvSpPr>
              <a:spLocks/>
            </p:cNvSpPr>
            <p:nvPr/>
          </p:nvSpPr>
          <p:spPr bwMode="auto">
            <a:xfrm>
              <a:off x="3642" y="2261"/>
              <a:ext cx="262" cy="155"/>
            </a:xfrm>
            <a:custGeom>
              <a:avLst/>
              <a:gdLst>
                <a:gd name="T0" fmla="*/ 9 w 241"/>
                <a:gd name="T1" fmla="*/ 11 h 113"/>
                <a:gd name="T2" fmla="*/ 16 w 241"/>
                <a:gd name="T3" fmla="*/ 11 h 113"/>
                <a:gd name="T4" fmla="*/ 33 w 241"/>
                <a:gd name="T5" fmla="*/ 0 h 113"/>
                <a:gd name="T6" fmla="*/ 41 w 241"/>
                <a:gd name="T7" fmla="*/ 11 h 113"/>
                <a:gd name="T8" fmla="*/ 58 w 241"/>
                <a:gd name="T9" fmla="*/ 11 h 113"/>
                <a:gd name="T10" fmla="*/ 65 w 241"/>
                <a:gd name="T11" fmla="*/ 21 h 113"/>
                <a:gd name="T12" fmla="*/ 74 w 241"/>
                <a:gd name="T13" fmla="*/ 21 h 113"/>
                <a:gd name="T14" fmla="*/ 82 w 241"/>
                <a:gd name="T15" fmla="*/ 21 h 113"/>
                <a:gd name="T16" fmla="*/ 98 w 241"/>
                <a:gd name="T17" fmla="*/ 21 h 113"/>
                <a:gd name="T18" fmla="*/ 98 w 241"/>
                <a:gd name="T19" fmla="*/ 32 h 113"/>
                <a:gd name="T20" fmla="*/ 107 w 241"/>
                <a:gd name="T21" fmla="*/ 41 h 113"/>
                <a:gd name="T22" fmla="*/ 107 w 241"/>
                <a:gd name="T23" fmla="*/ 52 h 113"/>
                <a:gd name="T24" fmla="*/ 114 w 241"/>
                <a:gd name="T25" fmla="*/ 41 h 113"/>
                <a:gd name="T26" fmla="*/ 123 w 241"/>
                <a:gd name="T27" fmla="*/ 41 h 113"/>
                <a:gd name="T28" fmla="*/ 123 w 241"/>
                <a:gd name="T29" fmla="*/ 41 h 113"/>
                <a:gd name="T30" fmla="*/ 139 w 241"/>
                <a:gd name="T31" fmla="*/ 41 h 113"/>
                <a:gd name="T32" fmla="*/ 148 w 241"/>
                <a:gd name="T33" fmla="*/ 52 h 113"/>
                <a:gd name="T34" fmla="*/ 148 w 241"/>
                <a:gd name="T35" fmla="*/ 62 h 113"/>
                <a:gd name="T36" fmla="*/ 148 w 241"/>
                <a:gd name="T37" fmla="*/ 62 h 113"/>
                <a:gd name="T38" fmla="*/ 155 w 241"/>
                <a:gd name="T39" fmla="*/ 52 h 113"/>
                <a:gd name="T40" fmla="*/ 155 w 241"/>
                <a:gd name="T41" fmla="*/ 52 h 113"/>
                <a:gd name="T42" fmla="*/ 172 w 241"/>
                <a:gd name="T43" fmla="*/ 52 h 113"/>
                <a:gd name="T44" fmla="*/ 172 w 241"/>
                <a:gd name="T45" fmla="*/ 62 h 113"/>
                <a:gd name="T46" fmla="*/ 180 w 241"/>
                <a:gd name="T47" fmla="*/ 62 h 113"/>
                <a:gd name="T48" fmla="*/ 188 w 241"/>
                <a:gd name="T49" fmla="*/ 73 h 113"/>
                <a:gd name="T50" fmla="*/ 188 w 241"/>
                <a:gd name="T51" fmla="*/ 62 h 113"/>
                <a:gd name="T52" fmla="*/ 188 w 241"/>
                <a:gd name="T53" fmla="*/ 52 h 113"/>
                <a:gd name="T54" fmla="*/ 197 w 241"/>
                <a:gd name="T55" fmla="*/ 52 h 113"/>
                <a:gd name="T56" fmla="*/ 204 w 241"/>
                <a:gd name="T57" fmla="*/ 52 h 113"/>
                <a:gd name="T58" fmla="*/ 204 w 241"/>
                <a:gd name="T59" fmla="*/ 52 h 113"/>
                <a:gd name="T60" fmla="*/ 213 w 241"/>
                <a:gd name="T61" fmla="*/ 52 h 113"/>
                <a:gd name="T62" fmla="*/ 221 w 241"/>
                <a:gd name="T63" fmla="*/ 52 h 113"/>
                <a:gd name="T64" fmla="*/ 229 w 241"/>
                <a:gd name="T65" fmla="*/ 62 h 113"/>
                <a:gd name="T66" fmla="*/ 237 w 241"/>
                <a:gd name="T67" fmla="*/ 73 h 113"/>
                <a:gd name="T68" fmla="*/ 237 w 241"/>
                <a:gd name="T69" fmla="*/ 82 h 113"/>
                <a:gd name="T70" fmla="*/ 253 w 241"/>
                <a:gd name="T71" fmla="*/ 93 h 113"/>
                <a:gd name="T72" fmla="*/ 262 w 241"/>
                <a:gd name="T73" fmla="*/ 104 h 113"/>
                <a:gd name="T74" fmla="*/ 262 w 241"/>
                <a:gd name="T75" fmla="*/ 125 h 113"/>
                <a:gd name="T76" fmla="*/ 262 w 241"/>
                <a:gd name="T77" fmla="*/ 134 h 113"/>
                <a:gd name="T78" fmla="*/ 262 w 241"/>
                <a:gd name="T79" fmla="*/ 145 h 113"/>
                <a:gd name="T80" fmla="*/ 253 w 241"/>
                <a:gd name="T81" fmla="*/ 155 h 113"/>
                <a:gd name="T82" fmla="*/ 229 w 241"/>
                <a:gd name="T83" fmla="*/ 145 h 113"/>
                <a:gd name="T84" fmla="*/ 213 w 241"/>
                <a:gd name="T85" fmla="*/ 145 h 113"/>
                <a:gd name="T86" fmla="*/ 188 w 241"/>
                <a:gd name="T87" fmla="*/ 145 h 113"/>
                <a:gd name="T88" fmla="*/ 164 w 241"/>
                <a:gd name="T89" fmla="*/ 145 h 113"/>
                <a:gd name="T90" fmla="*/ 139 w 241"/>
                <a:gd name="T91" fmla="*/ 145 h 113"/>
                <a:gd name="T92" fmla="*/ 114 w 241"/>
                <a:gd name="T93" fmla="*/ 145 h 113"/>
                <a:gd name="T94" fmla="*/ 98 w 241"/>
                <a:gd name="T95" fmla="*/ 145 h 113"/>
                <a:gd name="T96" fmla="*/ 74 w 241"/>
                <a:gd name="T97" fmla="*/ 145 h 113"/>
                <a:gd name="T98" fmla="*/ 58 w 241"/>
                <a:gd name="T99" fmla="*/ 145 h 113"/>
                <a:gd name="T100" fmla="*/ 33 w 241"/>
                <a:gd name="T101" fmla="*/ 145 h 113"/>
                <a:gd name="T102" fmla="*/ 25 w 241"/>
                <a:gd name="T103" fmla="*/ 145 h 113"/>
                <a:gd name="T104" fmla="*/ 16 w 241"/>
                <a:gd name="T105" fmla="*/ 145 h 113"/>
                <a:gd name="T106" fmla="*/ 9 w 241"/>
                <a:gd name="T107" fmla="*/ 134 h 113"/>
                <a:gd name="T108" fmla="*/ 9 w 241"/>
                <a:gd name="T109" fmla="*/ 125 h 113"/>
                <a:gd name="T110" fmla="*/ 16 w 241"/>
                <a:gd name="T111" fmla="*/ 104 h 113"/>
                <a:gd name="T112" fmla="*/ 16 w 241"/>
                <a:gd name="T113" fmla="*/ 93 h 113"/>
                <a:gd name="T114" fmla="*/ 9 w 241"/>
                <a:gd name="T115" fmla="*/ 82 h 113"/>
                <a:gd name="T116" fmla="*/ 9 w 241"/>
                <a:gd name="T117" fmla="*/ 73 h 113"/>
                <a:gd name="T118" fmla="*/ 0 w 241"/>
                <a:gd name="T119" fmla="*/ 52 h 113"/>
                <a:gd name="T120" fmla="*/ 0 w 241"/>
                <a:gd name="T121" fmla="*/ 32 h 113"/>
                <a:gd name="T122" fmla="*/ 9 w 241"/>
                <a:gd name="T123" fmla="*/ 11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 h="113">
                  <a:moveTo>
                    <a:pt x="8" y="8"/>
                  </a:moveTo>
                  <a:lnTo>
                    <a:pt x="15" y="8"/>
                  </a:lnTo>
                  <a:lnTo>
                    <a:pt x="30" y="0"/>
                  </a:lnTo>
                  <a:lnTo>
                    <a:pt x="38" y="8"/>
                  </a:lnTo>
                  <a:lnTo>
                    <a:pt x="53" y="8"/>
                  </a:lnTo>
                  <a:lnTo>
                    <a:pt x="60" y="15"/>
                  </a:lnTo>
                  <a:lnTo>
                    <a:pt x="68" y="15"/>
                  </a:lnTo>
                  <a:lnTo>
                    <a:pt x="75" y="15"/>
                  </a:lnTo>
                  <a:lnTo>
                    <a:pt x="90" y="15"/>
                  </a:lnTo>
                  <a:lnTo>
                    <a:pt x="90" y="23"/>
                  </a:lnTo>
                  <a:lnTo>
                    <a:pt x="98" y="30"/>
                  </a:lnTo>
                  <a:lnTo>
                    <a:pt x="98" y="38"/>
                  </a:lnTo>
                  <a:lnTo>
                    <a:pt x="105" y="30"/>
                  </a:lnTo>
                  <a:lnTo>
                    <a:pt x="113" y="30"/>
                  </a:lnTo>
                  <a:lnTo>
                    <a:pt x="128" y="30"/>
                  </a:lnTo>
                  <a:lnTo>
                    <a:pt x="136" y="38"/>
                  </a:lnTo>
                  <a:lnTo>
                    <a:pt x="136" y="45"/>
                  </a:lnTo>
                  <a:lnTo>
                    <a:pt x="143" y="38"/>
                  </a:lnTo>
                  <a:lnTo>
                    <a:pt x="158" y="38"/>
                  </a:lnTo>
                  <a:lnTo>
                    <a:pt x="158" y="45"/>
                  </a:lnTo>
                  <a:lnTo>
                    <a:pt x="166" y="45"/>
                  </a:lnTo>
                  <a:lnTo>
                    <a:pt x="173" y="53"/>
                  </a:lnTo>
                  <a:lnTo>
                    <a:pt x="173" y="45"/>
                  </a:lnTo>
                  <a:lnTo>
                    <a:pt x="173" y="38"/>
                  </a:lnTo>
                  <a:lnTo>
                    <a:pt x="181" y="38"/>
                  </a:lnTo>
                  <a:lnTo>
                    <a:pt x="188" y="38"/>
                  </a:lnTo>
                  <a:lnTo>
                    <a:pt x="196" y="38"/>
                  </a:lnTo>
                  <a:lnTo>
                    <a:pt x="203" y="38"/>
                  </a:lnTo>
                  <a:lnTo>
                    <a:pt x="211" y="45"/>
                  </a:lnTo>
                  <a:lnTo>
                    <a:pt x="218" y="53"/>
                  </a:lnTo>
                  <a:lnTo>
                    <a:pt x="218" y="60"/>
                  </a:lnTo>
                  <a:lnTo>
                    <a:pt x="233" y="68"/>
                  </a:lnTo>
                  <a:lnTo>
                    <a:pt x="241" y="76"/>
                  </a:lnTo>
                  <a:lnTo>
                    <a:pt x="241" y="91"/>
                  </a:lnTo>
                  <a:lnTo>
                    <a:pt x="241" y="98"/>
                  </a:lnTo>
                  <a:lnTo>
                    <a:pt x="241" y="106"/>
                  </a:lnTo>
                  <a:lnTo>
                    <a:pt x="233" y="113"/>
                  </a:lnTo>
                  <a:lnTo>
                    <a:pt x="211" y="106"/>
                  </a:lnTo>
                  <a:lnTo>
                    <a:pt x="196" y="106"/>
                  </a:lnTo>
                  <a:lnTo>
                    <a:pt x="173" y="106"/>
                  </a:lnTo>
                  <a:lnTo>
                    <a:pt x="151" y="106"/>
                  </a:lnTo>
                  <a:lnTo>
                    <a:pt x="128" y="106"/>
                  </a:lnTo>
                  <a:lnTo>
                    <a:pt x="105" y="106"/>
                  </a:lnTo>
                  <a:lnTo>
                    <a:pt x="90" y="106"/>
                  </a:lnTo>
                  <a:lnTo>
                    <a:pt x="68" y="106"/>
                  </a:lnTo>
                  <a:lnTo>
                    <a:pt x="53" y="106"/>
                  </a:lnTo>
                  <a:lnTo>
                    <a:pt x="30" y="106"/>
                  </a:lnTo>
                  <a:lnTo>
                    <a:pt x="23" y="106"/>
                  </a:lnTo>
                  <a:lnTo>
                    <a:pt x="15" y="106"/>
                  </a:lnTo>
                  <a:lnTo>
                    <a:pt x="8" y="98"/>
                  </a:lnTo>
                  <a:lnTo>
                    <a:pt x="8" y="91"/>
                  </a:lnTo>
                  <a:lnTo>
                    <a:pt x="15" y="76"/>
                  </a:lnTo>
                  <a:lnTo>
                    <a:pt x="15" y="68"/>
                  </a:lnTo>
                  <a:lnTo>
                    <a:pt x="8" y="60"/>
                  </a:lnTo>
                  <a:lnTo>
                    <a:pt x="8" y="53"/>
                  </a:lnTo>
                  <a:lnTo>
                    <a:pt x="0" y="38"/>
                  </a:lnTo>
                  <a:lnTo>
                    <a:pt x="0" y="23"/>
                  </a:lnTo>
                  <a:lnTo>
                    <a:pt x="8" y="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12" name="Freeform 125"/>
            <p:cNvSpPr>
              <a:spLocks/>
            </p:cNvSpPr>
            <p:nvPr/>
          </p:nvSpPr>
          <p:spPr bwMode="auto">
            <a:xfrm>
              <a:off x="3635" y="2272"/>
              <a:ext cx="260" cy="144"/>
            </a:xfrm>
            <a:custGeom>
              <a:avLst/>
              <a:gdLst>
                <a:gd name="T0" fmla="*/ 8 w 240"/>
                <a:gd name="T1" fmla="*/ 0 h 105"/>
                <a:gd name="T2" fmla="*/ 16 w 240"/>
                <a:gd name="T3" fmla="*/ 0 h 105"/>
                <a:gd name="T4" fmla="*/ 33 w 240"/>
                <a:gd name="T5" fmla="*/ 0 h 105"/>
                <a:gd name="T6" fmla="*/ 40 w 240"/>
                <a:gd name="T7" fmla="*/ 0 h 105"/>
                <a:gd name="T8" fmla="*/ 56 w 240"/>
                <a:gd name="T9" fmla="*/ 10 h 105"/>
                <a:gd name="T10" fmla="*/ 65 w 240"/>
                <a:gd name="T11" fmla="*/ 10 h 105"/>
                <a:gd name="T12" fmla="*/ 73 w 240"/>
                <a:gd name="T13" fmla="*/ 10 h 105"/>
                <a:gd name="T14" fmla="*/ 81 w 240"/>
                <a:gd name="T15" fmla="*/ 10 h 105"/>
                <a:gd name="T16" fmla="*/ 98 w 240"/>
                <a:gd name="T17" fmla="*/ 21 h 105"/>
                <a:gd name="T18" fmla="*/ 98 w 240"/>
                <a:gd name="T19" fmla="*/ 21 h 105"/>
                <a:gd name="T20" fmla="*/ 105 w 240"/>
                <a:gd name="T21" fmla="*/ 30 h 105"/>
                <a:gd name="T22" fmla="*/ 105 w 240"/>
                <a:gd name="T23" fmla="*/ 41 h 105"/>
                <a:gd name="T24" fmla="*/ 114 w 240"/>
                <a:gd name="T25" fmla="*/ 30 h 105"/>
                <a:gd name="T26" fmla="*/ 121 w 240"/>
                <a:gd name="T27" fmla="*/ 30 h 105"/>
                <a:gd name="T28" fmla="*/ 121 w 240"/>
                <a:gd name="T29" fmla="*/ 30 h 105"/>
                <a:gd name="T30" fmla="*/ 138 w 240"/>
                <a:gd name="T31" fmla="*/ 30 h 105"/>
                <a:gd name="T32" fmla="*/ 146 w 240"/>
                <a:gd name="T33" fmla="*/ 41 h 105"/>
                <a:gd name="T34" fmla="*/ 146 w 240"/>
                <a:gd name="T35" fmla="*/ 51 h 105"/>
                <a:gd name="T36" fmla="*/ 146 w 240"/>
                <a:gd name="T37" fmla="*/ 51 h 105"/>
                <a:gd name="T38" fmla="*/ 155 w 240"/>
                <a:gd name="T39" fmla="*/ 51 h 105"/>
                <a:gd name="T40" fmla="*/ 155 w 240"/>
                <a:gd name="T41" fmla="*/ 51 h 105"/>
                <a:gd name="T42" fmla="*/ 171 w 240"/>
                <a:gd name="T43" fmla="*/ 51 h 105"/>
                <a:gd name="T44" fmla="*/ 171 w 240"/>
                <a:gd name="T45" fmla="*/ 51 h 105"/>
                <a:gd name="T46" fmla="*/ 179 w 240"/>
                <a:gd name="T47" fmla="*/ 62 h 105"/>
                <a:gd name="T48" fmla="*/ 187 w 240"/>
                <a:gd name="T49" fmla="*/ 62 h 105"/>
                <a:gd name="T50" fmla="*/ 187 w 240"/>
                <a:gd name="T51" fmla="*/ 62 h 105"/>
                <a:gd name="T52" fmla="*/ 187 w 240"/>
                <a:gd name="T53" fmla="*/ 51 h 105"/>
                <a:gd name="T54" fmla="*/ 195 w 240"/>
                <a:gd name="T55" fmla="*/ 41 h 105"/>
                <a:gd name="T56" fmla="*/ 204 w 240"/>
                <a:gd name="T57" fmla="*/ 51 h 105"/>
                <a:gd name="T58" fmla="*/ 204 w 240"/>
                <a:gd name="T59" fmla="*/ 41 h 105"/>
                <a:gd name="T60" fmla="*/ 211 w 240"/>
                <a:gd name="T61" fmla="*/ 41 h 105"/>
                <a:gd name="T62" fmla="*/ 220 w 240"/>
                <a:gd name="T63" fmla="*/ 51 h 105"/>
                <a:gd name="T64" fmla="*/ 227 w 240"/>
                <a:gd name="T65" fmla="*/ 51 h 105"/>
                <a:gd name="T66" fmla="*/ 236 w 240"/>
                <a:gd name="T67" fmla="*/ 62 h 105"/>
                <a:gd name="T68" fmla="*/ 236 w 240"/>
                <a:gd name="T69" fmla="*/ 71 h 105"/>
                <a:gd name="T70" fmla="*/ 252 w 240"/>
                <a:gd name="T71" fmla="*/ 82 h 105"/>
                <a:gd name="T72" fmla="*/ 260 w 240"/>
                <a:gd name="T73" fmla="*/ 103 h 105"/>
                <a:gd name="T74" fmla="*/ 260 w 240"/>
                <a:gd name="T75" fmla="*/ 114 h 105"/>
                <a:gd name="T76" fmla="*/ 260 w 240"/>
                <a:gd name="T77" fmla="*/ 123 h 105"/>
                <a:gd name="T78" fmla="*/ 260 w 240"/>
                <a:gd name="T79" fmla="*/ 134 h 105"/>
                <a:gd name="T80" fmla="*/ 252 w 240"/>
                <a:gd name="T81" fmla="*/ 144 h 105"/>
                <a:gd name="T82" fmla="*/ 227 w 240"/>
                <a:gd name="T83" fmla="*/ 144 h 105"/>
                <a:gd name="T84" fmla="*/ 211 w 240"/>
                <a:gd name="T85" fmla="*/ 134 h 105"/>
                <a:gd name="T86" fmla="*/ 187 w 240"/>
                <a:gd name="T87" fmla="*/ 144 h 105"/>
                <a:gd name="T88" fmla="*/ 163 w 240"/>
                <a:gd name="T89" fmla="*/ 144 h 105"/>
                <a:gd name="T90" fmla="*/ 138 w 240"/>
                <a:gd name="T91" fmla="*/ 144 h 105"/>
                <a:gd name="T92" fmla="*/ 114 w 240"/>
                <a:gd name="T93" fmla="*/ 134 h 105"/>
                <a:gd name="T94" fmla="*/ 98 w 240"/>
                <a:gd name="T95" fmla="*/ 134 h 105"/>
                <a:gd name="T96" fmla="*/ 73 w 240"/>
                <a:gd name="T97" fmla="*/ 134 h 105"/>
                <a:gd name="T98" fmla="*/ 56 w 240"/>
                <a:gd name="T99" fmla="*/ 134 h 105"/>
                <a:gd name="T100" fmla="*/ 33 w 240"/>
                <a:gd name="T101" fmla="*/ 134 h 105"/>
                <a:gd name="T102" fmla="*/ 24 w 240"/>
                <a:gd name="T103" fmla="*/ 134 h 105"/>
                <a:gd name="T104" fmla="*/ 16 w 240"/>
                <a:gd name="T105" fmla="*/ 134 h 105"/>
                <a:gd name="T106" fmla="*/ 8 w 240"/>
                <a:gd name="T107" fmla="*/ 123 h 105"/>
                <a:gd name="T108" fmla="*/ 8 w 240"/>
                <a:gd name="T109" fmla="*/ 114 h 105"/>
                <a:gd name="T110" fmla="*/ 16 w 240"/>
                <a:gd name="T111" fmla="*/ 103 h 105"/>
                <a:gd name="T112" fmla="*/ 16 w 240"/>
                <a:gd name="T113" fmla="*/ 82 h 105"/>
                <a:gd name="T114" fmla="*/ 8 w 240"/>
                <a:gd name="T115" fmla="*/ 71 h 105"/>
                <a:gd name="T116" fmla="*/ 8 w 240"/>
                <a:gd name="T117" fmla="*/ 62 h 105"/>
                <a:gd name="T118" fmla="*/ 0 w 240"/>
                <a:gd name="T119" fmla="*/ 41 h 105"/>
                <a:gd name="T120" fmla="*/ 0 w 240"/>
                <a:gd name="T121" fmla="*/ 30 h 105"/>
                <a:gd name="T122" fmla="*/ 8 w 240"/>
                <a:gd name="T123" fmla="*/ 0 h 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0" h="105">
                  <a:moveTo>
                    <a:pt x="7" y="0"/>
                  </a:moveTo>
                  <a:lnTo>
                    <a:pt x="15" y="0"/>
                  </a:lnTo>
                  <a:lnTo>
                    <a:pt x="30" y="0"/>
                  </a:lnTo>
                  <a:lnTo>
                    <a:pt x="37" y="0"/>
                  </a:lnTo>
                  <a:lnTo>
                    <a:pt x="52" y="7"/>
                  </a:lnTo>
                  <a:lnTo>
                    <a:pt x="60" y="7"/>
                  </a:lnTo>
                  <a:lnTo>
                    <a:pt x="67" y="7"/>
                  </a:lnTo>
                  <a:lnTo>
                    <a:pt x="75" y="7"/>
                  </a:lnTo>
                  <a:lnTo>
                    <a:pt x="90" y="15"/>
                  </a:lnTo>
                  <a:lnTo>
                    <a:pt x="97" y="22"/>
                  </a:lnTo>
                  <a:lnTo>
                    <a:pt x="97" y="30"/>
                  </a:lnTo>
                  <a:lnTo>
                    <a:pt x="105" y="22"/>
                  </a:lnTo>
                  <a:lnTo>
                    <a:pt x="112" y="22"/>
                  </a:lnTo>
                  <a:lnTo>
                    <a:pt x="127" y="22"/>
                  </a:lnTo>
                  <a:lnTo>
                    <a:pt x="135" y="30"/>
                  </a:lnTo>
                  <a:lnTo>
                    <a:pt x="135" y="37"/>
                  </a:lnTo>
                  <a:lnTo>
                    <a:pt x="143" y="37"/>
                  </a:lnTo>
                  <a:lnTo>
                    <a:pt x="158" y="37"/>
                  </a:lnTo>
                  <a:lnTo>
                    <a:pt x="165" y="45"/>
                  </a:lnTo>
                  <a:lnTo>
                    <a:pt x="173" y="45"/>
                  </a:lnTo>
                  <a:lnTo>
                    <a:pt x="173" y="37"/>
                  </a:lnTo>
                  <a:lnTo>
                    <a:pt x="180" y="30"/>
                  </a:lnTo>
                  <a:lnTo>
                    <a:pt x="188" y="37"/>
                  </a:lnTo>
                  <a:lnTo>
                    <a:pt x="188" y="30"/>
                  </a:lnTo>
                  <a:lnTo>
                    <a:pt x="195" y="30"/>
                  </a:lnTo>
                  <a:lnTo>
                    <a:pt x="203" y="37"/>
                  </a:lnTo>
                  <a:lnTo>
                    <a:pt x="210" y="37"/>
                  </a:lnTo>
                  <a:lnTo>
                    <a:pt x="218" y="45"/>
                  </a:lnTo>
                  <a:lnTo>
                    <a:pt x="218" y="52"/>
                  </a:lnTo>
                  <a:lnTo>
                    <a:pt x="233" y="60"/>
                  </a:lnTo>
                  <a:lnTo>
                    <a:pt x="240" y="75"/>
                  </a:lnTo>
                  <a:lnTo>
                    <a:pt x="240" y="83"/>
                  </a:lnTo>
                  <a:lnTo>
                    <a:pt x="240" y="90"/>
                  </a:lnTo>
                  <a:lnTo>
                    <a:pt x="240" y="98"/>
                  </a:lnTo>
                  <a:lnTo>
                    <a:pt x="233" y="105"/>
                  </a:lnTo>
                  <a:lnTo>
                    <a:pt x="210" y="105"/>
                  </a:lnTo>
                  <a:lnTo>
                    <a:pt x="195" y="98"/>
                  </a:lnTo>
                  <a:lnTo>
                    <a:pt x="173" y="105"/>
                  </a:lnTo>
                  <a:lnTo>
                    <a:pt x="150" y="105"/>
                  </a:lnTo>
                  <a:lnTo>
                    <a:pt x="127" y="105"/>
                  </a:lnTo>
                  <a:lnTo>
                    <a:pt x="105" y="98"/>
                  </a:lnTo>
                  <a:lnTo>
                    <a:pt x="90" y="98"/>
                  </a:lnTo>
                  <a:lnTo>
                    <a:pt x="67" y="98"/>
                  </a:lnTo>
                  <a:lnTo>
                    <a:pt x="52" y="98"/>
                  </a:lnTo>
                  <a:lnTo>
                    <a:pt x="30" y="98"/>
                  </a:lnTo>
                  <a:lnTo>
                    <a:pt x="22" y="98"/>
                  </a:lnTo>
                  <a:lnTo>
                    <a:pt x="15" y="98"/>
                  </a:lnTo>
                  <a:lnTo>
                    <a:pt x="7" y="90"/>
                  </a:lnTo>
                  <a:lnTo>
                    <a:pt x="7" y="83"/>
                  </a:lnTo>
                  <a:lnTo>
                    <a:pt x="15" y="75"/>
                  </a:lnTo>
                  <a:lnTo>
                    <a:pt x="15" y="60"/>
                  </a:lnTo>
                  <a:lnTo>
                    <a:pt x="7" y="52"/>
                  </a:lnTo>
                  <a:lnTo>
                    <a:pt x="7" y="45"/>
                  </a:lnTo>
                  <a:lnTo>
                    <a:pt x="0" y="30"/>
                  </a:lnTo>
                  <a:lnTo>
                    <a:pt x="0" y="22"/>
                  </a:lnTo>
                  <a:lnTo>
                    <a:pt x="7" y="0"/>
                  </a:lnTo>
                  <a:close/>
                </a:path>
              </a:pathLst>
            </a:custGeom>
            <a:solidFill>
              <a:srgbClr val="61C2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13" name="Freeform 126"/>
            <p:cNvSpPr>
              <a:spLocks/>
            </p:cNvSpPr>
            <p:nvPr/>
          </p:nvSpPr>
          <p:spPr bwMode="auto">
            <a:xfrm>
              <a:off x="3740" y="2313"/>
              <a:ext cx="139" cy="114"/>
            </a:xfrm>
            <a:custGeom>
              <a:avLst/>
              <a:gdLst>
                <a:gd name="T0" fmla="*/ 9 w 128"/>
                <a:gd name="T1" fmla="*/ 0 h 83"/>
                <a:gd name="T2" fmla="*/ 9 w 128"/>
                <a:gd name="T3" fmla="*/ 0 h 83"/>
                <a:gd name="T4" fmla="*/ 16 w 128"/>
                <a:gd name="T5" fmla="*/ 0 h 83"/>
                <a:gd name="T6" fmla="*/ 25 w 128"/>
                <a:gd name="T7" fmla="*/ 0 h 83"/>
                <a:gd name="T8" fmla="*/ 33 w 128"/>
                <a:gd name="T9" fmla="*/ 0 h 83"/>
                <a:gd name="T10" fmla="*/ 33 w 128"/>
                <a:gd name="T11" fmla="*/ 10 h 83"/>
                <a:gd name="T12" fmla="*/ 41 w 128"/>
                <a:gd name="T13" fmla="*/ 10 h 83"/>
                <a:gd name="T14" fmla="*/ 50 w 128"/>
                <a:gd name="T15" fmla="*/ 10 h 83"/>
                <a:gd name="T16" fmla="*/ 50 w 128"/>
                <a:gd name="T17" fmla="*/ 10 h 83"/>
                <a:gd name="T18" fmla="*/ 58 w 128"/>
                <a:gd name="T19" fmla="*/ 21 h 83"/>
                <a:gd name="T20" fmla="*/ 58 w 128"/>
                <a:gd name="T21" fmla="*/ 30 h 83"/>
                <a:gd name="T22" fmla="*/ 58 w 128"/>
                <a:gd name="T23" fmla="*/ 30 h 83"/>
                <a:gd name="T24" fmla="*/ 58 w 128"/>
                <a:gd name="T25" fmla="*/ 30 h 83"/>
                <a:gd name="T26" fmla="*/ 66 w 128"/>
                <a:gd name="T27" fmla="*/ 21 h 83"/>
                <a:gd name="T28" fmla="*/ 66 w 128"/>
                <a:gd name="T29" fmla="*/ 21 h 83"/>
                <a:gd name="T30" fmla="*/ 74 w 128"/>
                <a:gd name="T31" fmla="*/ 30 h 83"/>
                <a:gd name="T32" fmla="*/ 74 w 128"/>
                <a:gd name="T33" fmla="*/ 30 h 83"/>
                <a:gd name="T34" fmla="*/ 83 w 128"/>
                <a:gd name="T35" fmla="*/ 41 h 83"/>
                <a:gd name="T36" fmla="*/ 83 w 128"/>
                <a:gd name="T37" fmla="*/ 41 h 83"/>
                <a:gd name="T38" fmla="*/ 83 w 128"/>
                <a:gd name="T39" fmla="*/ 41 h 83"/>
                <a:gd name="T40" fmla="*/ 83 w 128"/>
                <a:gd name="T41" fmla="*/ 41 h 83"/>
                <a:gd name="T42" fmla="*/ 90 w 128"/>
                <a:gd name="T43" fmla="*/ 41 h 83"/>
                <a:gd name="T44" fmla="*/ 90 w 128"/>
                <a:gd name="T45" fmla="*/ 41 h 83"/>
                <a:gd name="T46" fmla="*/ 99 w 128"/>
                <a:gd name="T47" fmla="*/ 41 h 83"/>
                <a:gd name="T48" fmla="*/ 99 w 128"/>
                <a:gd name="T49" fmla="*/ 52 h 83"/>
                <a:gd name="T50" fmla="*/ 99 w 128"/>
                <a:gd name="T51" fmla="*/ 41 h 83"/>
                <a:gd name="T52" fmla="*/ 106 w 128"/>
                <a:gd name="T53" fmla="*/ 41 h 83"/>
                <a:gd name="T54" fmla="*/ 106 w 128"/>
                <a:gd name="T55" fmla="*/ 30 h 83"/>
                <a:gd name="T56" fmla="*/ 106 w 128"/>
                <a:gd name="T57" fmla="*/ 41 h 83"/>
                <a:gd name="T58" fmla="*/ 115 w 128"/>
                <a:gd name="T59" fmla="*/ 30 h 83"/>
                <a:gd name="T60" fmla="*/ 115 w 128"/>
                <a:gd name="T61" fmla="*/ 30 h 83"/>
                <a:gd name="T62" fmla="*/ 123 w 128"/>
                <a:gd name="T63" fmla="*/ 41 h 83"/>
                <a:gd name="T64" fmla="*/ 123 w 128"/>
                <a:gd name="T65" fmla="*/ 41 h 83"/>
                <a:gd name="T66" fmla="*/ 123 w 128"/>
                <a:gd name="T67" fmla="*/ 52 h 83"/>
                <a:gd name="T68" fmla="*/ 131 w 128"/>
                <a:gd name="T69" fmla="*/ 52 h 83"/>
                <a:gd name="T70" fmla="*/ 139 w 128"/>
                <a:gd name="T71" fmla="*/ 62 h 83"/>
                <a:gd name="T72" fmla="*/ 139 w 128"/>
                <a:gd name="T73" fmla="*/ 82 h 83"/>
                <a:gd name="T74" fmla="*/ 139 w 128"/>
                <a:gd name="T75" fmla="*/ 93 h 83"/>
                <a:gd name="T76" fmla="*/ 139 w 128"/>
                <a:gd name="T77" fmla="*/ 103 h 83"/>
                <a:gd name="T78" fmla="*/ 139 w 128"/>
                <a:gd name="T79" fmla="*/ 103 h 83"/>
                <a:gd name="T80" fmla="*/ 131 w 128"/>
                <a:gd name="T81" fmla="*/ 114 h 83"/>
                <a:gd name="T82" fmla="*/ 123 w 128"/>
                <a:gd name="T83" fmla="*/ 114 h 83"/>
                <a:gd name="T84" fmla="*/ 115 w 128"/>
                <a:gd name="T85" fmla="*/ 103 h 83"/>
                <a:gd name="T86" fmla="*/ 106 w 128"/>
                <a:gd name="T87" fmla="*/ 114 h 83"/>
                <a:gd name="T88" fmla="*/ 90 w 128"/>
                <a:gd name="T89" fmla="*/ 114 h 83"/>
                <a:gd name="T90" fmla="*/ 74 w 128"/>
                <a:gd name="T91" fmla="*/ 114 h 83"/>
                <a:gd name="T92" fmla="*/ 66 w 128"/>
                <a:gd name="T93" fmla="*/ 103 h 83"/>
                <a:gd name="T94" fmla="*/ 50 w 128"/>
                <a:gd name="T95" fmla="*/ 103 h 83"/>
                <a:gd name="T96" fmla="*/ 41 w 128"/>
                <a:gd name="T97" fmla="*/ 103 h 83"/>
                <a:gd name="T98" fmla="*/ 33 w 128"/>
                <a:gd name="T99" fmla="*/ 103 h 83"/>
                <a:gd name="T100" fmla="*/ 16 w 128"/>
                <a:gd name="T101" fmla="*/ 114 h 83"/>
                <a:gd name="T102" fmla="*/ 9 w 128"/>
                <a:gd name="T103" fmla="*/ 103 h 83"/>
                <a:gd name="T104" fmla="*/ 9 w 128"/>
                <a:gd name="T105" fmla="*/ 103 h 83"/>
                <a:gd name="T106" fmla="*/ 0 w 128"/>
                <a:gd name="T107" fmla="*/ 103 h 83"/>
                <a:gd name="T108" fmla="*/ 9 w 128"/>
                <a:gd name="T109" fmla="*/ 93 h 83"/>
                <a:gd name="T110" fmla="*/ 9 w 128"/>
                <a:gd name="T111" fmla="*/ 82 h 83"/>
                <a:gd name="T112" fmla="*/ 9 w 128"/>
                <a:gd name="T113" fmla="*/ 73 h 83"/>
                <a:gd name="T114" fmla="*/ 9 w 128"/>
                <a:gd name="T115" fmla="*/ 62 h 83"/>
                <a:gd name="T116" fmla="*/ 0 w 128"/>
                <a:gd name="T117" fmla="*/ 52 h 83"/>
                <a:gd name="T118" fmla="*/ 0 w 128"/>
                <a:gd name="T119" fmla="*/ 30 h 83"/>
                <a:gd name="T120" fmla="*/ 0 w 128"/>
                <a:gd name="T121" fmla="*/ 21 h 83"/>
                <a:gd name="T122" fmla="*/ 9 w 128"/>
                <a:gd name="T123" fmla="*/ 0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8" h="83">
                  <a:moveTo>
                    <a:pt x="8" y="0"/>
                  </a:moveTo>
                  <a:lnTo>
                    <a:pt x="8" y="0"/>
                  </a:lnTo>
                  <a:lnTo>
                    <a:pt x="15" y="0"/>
                  </a:lnTo>
                  <a:lnTo>
                    <a:pt x="23" y="0"/>
                  </a:lnTo>
                  <a:lnTo>
                    <a:pt x="30" y="0"/>
                  </a:lnTo>
                  <a:lnTo>
                    <a:pt x="30" y="7"/>
                  </a:lnTo>
                  <a:lnTo>
                    <a:pt x="38" y="7"/>
                  </a:lnTo>
                  <a:lnTo>
                    <a:pt x="46" y="7"/>
                  </a:lnTo>
                  <a:lnTo>
                    <a:pt x="53" y="15"/>
                  </a:lnTo>
                  <a:lnTo>
                    <a:pt x="53" y="22"/>
                  </a:lnTo>
                  <a:lnTo>
                    <a:pt x="61" y="15"/>
                  </a:lnTo>
                  <a:lnTo>
                    <a:pt x="68" y="22"/>
                  </a:lnTo>
                  <a:lnTo>
                    <a:pt x="76" y="30"/>
                  </a:lnTo>
                  <a:lnTo>
                    <a:pt x="83" y="30"/>
                  </a:lnTo>
                  <a:lnTo>
                    <a:pt x="91" y="30"/>
                  </a:lnTo>
                  <a:lnTo>
                    <a:pt x="91" y="38"/>
                  </a:lnTo>
                  <a:lnTo>
                    <a:pt x="91" y="30"/>
                  </a:lnTo>
                  <a:lnTo>
                    <a:pt x="98" y="30"/>
                  </a:lnTo>
                  <a:lnTo>
                    <a:pt x="98" y="22"/>
                  </a:lnTo>
                  <a:lnTo>
                    <a:pt x="98" y="30"/>
                  </a:lnTo>
                  <a:lnTo>
                    <a:pt x="106" y="22"/>
                  </a:lnTo>
                  <a:lnTo>
                    <a:pt x="113" y="30"/>
                  </a:lnTo>
                  <a:lnTo>
                    <a:pt x="113" y="38"/>
                  </a:lnTo>
                  <a:lnTo>
                    <a:pt x="121" y="38"/>
                  </a:lnTo>
                  <a:lnTo>
                    <a:pt x="128" y="45"/>
                  </a:lnTo>
                  <a:lnTo>
                    <a:pt x="128" y="60"/>
                  </a:lnTo>
                  <a:lnTo>
                    <a:pt x="128" y="68"/>
                  </a:lnTo>
                  <a:lnTo>
                    <a:pt x="128" y="75"/>
                  </a:lnTo>
                  <a:lnTo>
                    <a:pt x="121" y="83"/>
                  </a:lnTo>
                  <a:lnTo>
                    <a:pt x="113" y="83"/>
                  </a:lnTo>
                  <a:lnTo>
                    <a:pt x="106" y="75"/>
                  </a:lnTo>
                  <a:lnTo>
                    <a:pt x="98" y="83"/>
                  </a:lnTo>
                  <a:lnTo>
                    <a:pt x="83" y="83"/>
                  </a:lnTo>
                  <a:lnTo>
                    <a:pt x="68" y="83"/>
                  </a:lnTo>
                  <a:lnTo>
                    <a:pt x="61" y="75"/>
                  </a:lnTo>
                  <a:lnTo>
                    <a:pt x="46" y="75"/>
                  </a:lnTo>
                  <a:lnTo>
                    <a:pt x="38" y="75"/>
                  </a:lnTo>
                  <a:lnTo>
                    <a:pt x="30" y="75"/>
                  </a:lnTo>
                  <a:lnTo>
                    <a:pt x="15" y="83"/>
                  </a:lnTo>
                  <a:lnTo>
                    <a:pt x="8" y="75"/>
                  </a:lnTo>
                  <a:lnTo>
                    <a:pt x="0" y="75"/>
                  </a:lnTo>
                  <a:lnTo>
                    <a:pt x="8" y="68"/>
                  </a:lnTo>
                  <a:lnTo>
                    <a:pt x="8" y="60"/>
                  </a:lnTo>
                  <a:lnTo>
                    <a:pt x="8" y="53"/>
                  </a:lnTo>
                  <a:lnTo>
                    <a:pt x="8" y="45"/>
                  </a:lnTo>
                  <a:lnTo>
                    <a:pt x="0" y="38"/>
                  </a:lnTo>
                  <a:lnTo>
                    <a:pt x="0" y="22"/>
                  </a:lnTo>
                  <a:lnTo>
                    <a:pt x="0" y="15"/>
                  </a:lnTo>
                  <a:lnTo>
                    <a:pt x="8" y="0"/>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14" name="Freeform 127"/>
            <p:cNvSpPr>
              <a:spLocks/>
            </p:cNvSpPr>
            <p:nvPr/>
          </p:nvSpPr>
          <p:spPr bwMode="auto">
            <a:xfrm>
              <a:off x="2297" y="2343"/>
              <a:ext cx="74" cy="63"/>
            </a:xfrm>
            <a:custGeom>
              <a:avLst/>
              <a:gdLst>
                <a:gd name="T0" fmla="*/ 74 w 68"/>
                <a:gd name="T1" fmla="*/ 0 h 46"/>
                <a:gd name="T2" fmla="*/ 74 w 68"/>
                <a:gd name="T3" fmla="*/ 0 h 46"/>
                <a:gd name="T4" fmla="*/ 65 w 68"/>
                <a:gd name="T5" fmla="*/ 0 h 46"/>
                <a:gd name="T6" fmla="*/ 65 w 68"/>
                <a:gd name="T7" fmla="*/ 0 h 46"/>
                <a:gd name="T8" fmla="*/ 65 w 68"/>
                <a:gd name="T9" fmla="*/ 11 h 46"/>
                <a:gd name="T10" fmla="*/ 58 w 68"/>
                <a:gd name="T11" fmla="*/ 11 h 46"/>
                <a:gd name="T12" fmla="*/ 58 w 68"/>
                <a:gd name="T13" fmla="*/ 11 h 46"/>
                <a:gd name="T14" fmla="*/ 49 w 68"/>
                <a:gd name="T15" fmla="*/ 11 h 46"/>
                <a:gd name="T16" fmla="*/ 49 w 68"/>
                <a:gd name="T17" fmla="*/ 11 h 46"/>
                <a:gd name="T18" fmla="*/ 49 w 68"/>
                <a:gd name="T19" fmla="*/ 11 h 46"/>
                <a:gd name="T20" fmla="*/ 49 w 68"/>
                <a:gd name="T21" fmla="*/ 22 h 46"/>
                <a:gd name="T22" fmla="*/ 49 w 68"/>
                <a:gd name="T23" fmla="*/ 22 h 46"/>
                <a:gd name="T24" fmla="*/ 41 w 68"/>
                <a:gd name="T25" fmla="*/ 22 h 46"/>
                <a:gd name="T26" fmla="*/ 41 w 68"/>
                <a:gd name="T27" fmla="*/ 22 h 46"/>
                <a:gd name="T28" fmla="*/ 41 w 68"/>
                <a:gd name="T29" fmla="*/ 22 h 46"/>
                <a:gd name="T30" fmla="*/ 41 w 68"/>
                <a:gd name="T31" fmla="*/ 22 h 46"/>
                <a:gd name="T32" fmla="*/ 33 w 68"/>
                <a:gd name="T33" fmla="*/ 22 h 46"/>
                <a:gd name="T34" fmla="*/ 33 w 68"/>
                <a:gd name="T35" fmla="*/ 22 h 46"/>
                <a:gd name="T36" fmla="*/ 33 w 68"/>
                <a:gd name="T37" fmla="*/ 22 h 46"/>
                <a:gd name="T38" fmla="*/ 33 w 68"/>
                <a:gd name="T39" fmla="*/ 22 h 46"/>
                <a:gd name="T40" fmla="*/ 33 w 68"/>
                <a:gd name="T41" fmla="*/ 22 h 46"/>
                <a:gd name="T42" fmla="*/ 25 w 68"/>
                <a:gd name="T43" fmla="*/ 22 h 46"/>
                <a:gd name="T44" fmla="*/ 25 w 68"/>
                <a:gd name="T45" fmla="*/ 22 h 46"/>
                <a:gd name="T46" fmla="*/ 25 w 68"/>
                <a:gd name="T47" fmla="*/ 32 h 46"/>
                <a:gd name="T48" fmla="*/ 25 w 68"/>
                <a:gd name="T49" fmla="*/ 32 h 46"/>
                <a:gd name="T50" fmla="*/ 25 w 68"/>
                <a:gd name="T51" fmla="*/ 32 h 46"/>
                <a:gd name="T52" fmla="*/ 25 w 68"/>
                <a:gd name="T53" fmla="*/ 22 h 46"/>
                <a:gd name="T54" fmla="*/ 16 w 68"/>
                <a:gd name="T55" fmla="*/ 22 h 46"/>
                <a:gd name="T56" fmla="*/ 16 w 68"/>
                <a:gd name="T57" fmla="*/ 22 h 46"/>
                <a:gd name="T58" fmla="*/ 16 w 68"/>
                <a:gd name="T59" fmla="*/ 22 h 46"/>
                <a:gd name="T60" fmla="*/ 16 w 68"/>
                <a:gd name="T61" fmla="*/ 22 h 46"/>
                <a:gd name="T62" fmla="*/ 16 w 68"/>
                <a:gd name="T63" fmla="*/ 22 h 46"/>
                <a:gd name="T64" fmla="*/ 9 w 68"/>
                <a:gd name="T65" fmla="*/ 22 h 46"/>
                <a:gd name="T66" fmla="*/ 9 w 68"/>
                <a:gd name="T67" fmla="*/ 32 h 46"/>
                <a:gd name="T68" fmla="*/ 9 w 68"/>
                <a:gd name="T69" fmla="*/ 32 h 46"/>
                <a:gd name="T70" fmla="*/ 0 w 68"/>
                <a:gd name="T71" fmla="*/ 42 h 46"/>
                <a:gd name="T72" fmla="*/ 0 w 68"/>
                <a:gd name="T73" fmla="*/ 42 h 46"/>
                <a:gd name="T74" fmla="*/ 9 w 68"/>
                <a:gd name="T75" fmla="*/ 52 h 46"/>
                <a:gd name="T76" fmla="*/ 16 w 68"/>
                <a:gd name="T77" fmla="*/ 52 h 46"/>
                <a:gd name="T78" fmla="*/ 33 w 68"/>
                <a:gd name="T79" fmla="*/ 52 h 46"/>
                <a:gd name="T80" fmla="*/ 41 w 68"/>
                <a:gd name="T81" fmla="*/ 52 h 46"/>
                <a:gd name="T82" fmla="*/ 58 w 68"/>
                <a:gd name="T83" fmla="*/ 52 h 46"/>
                <a:gd name="T84" fmla="*/ 65 w 68"/>
                <a:gd name="T85" fmla="*/ 63 h 46"/>
                <a:gd name="T86" fmla="*/ 65 w 68"/>
                <a:gd name="T87" fmla="*/ 63 h 46"/>
                <a:gd name="T88" fmla="*/ 74 w 68"/>
                <a:gd name="T89" fmla="*/ 63 h 46"/>
                <a:gd name="T90" fmla="*/ 74 w 68"/>
                <a:gd name="T91" fmla="*/ 52 h 46"/>
                <a:gd name="T92" fmla="*/ 74 w 68"/>
                <a:gd name="T93" fmla="*/ 52 h 46"/>
                <a:gd name="T94" fmla="*/ 74 w 68"/>
                <a:gd name="T95" fmla="*/ 42 h 46"/>
                <a:gd name="T96" fmla="*/ 74 w 68"/>
                <a:gd name="T97" fmla="*/ 42 h 46"/>
                <a:gd name="T98" fmla="*/ 74 w 68"/>
                <a:gd name="T99" fmla="*/ 32 h 46"/>
                <a:gd name="T100" fmla="*/ 74 w 68"/>
                <a:gd name="T101" fmla="*/ 32 h 46"/>
                <a:gd name="T102" fmla="*/ 74 w 68"/>
                <a:gd name="T103" fmla="*/ 22 h 46"/>
                <a:gd name="T104" fmla="*/ 74 w 68"/>
                <a:gd name="T105" fmla="*/ 11 h 46"/>
                <a:gd name="T106" fmla="*/ 74 w 68"/>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 h="46">
                  <a:moveTo>
                    <a:pt x="68" y="0"/>
                  </a:moveTo>
                  <a:lnTo>
                    <a:pt x="68" y="0"/>
                  </a:lnTo>
                  <a:lnTo>
                    <a:pt x="60" y="0"/>
                  </a:lnTo>
                  <a:lnTo>
                    <a:pt x="60" y="8"/>
                  </a:lnTo>
                  <a:lnTo>
                    <a:pt x="53" y="8"/>
                  </a:lnTo>
                  <a:lnTo>
                    <a:pt x="45" y="8"/>
                  </a:lnTo>
                  <a:lnTo>
                    <a:pt x="45" y="16"/>
                  </a:lnTo>
                  <a:lnTo>
                    <a:pt x="38" y="16"/>
                  </a:lnTo>
                  <a:lnTo>
                    <a:pt x="30" y="16"/>
                  </a:lnTo>
                  <a:lnTo>
                    <a:pt x="23" y="16"/>
                  </a:lnTo>
                  <a:lnTo>
                    <a:pt x="23" y="23"/>
                  </a:lnTo>
                  <a:lnTo>
                    <a:pt x="23" y="16"/>
                  </a:lnTo>
                  <a:lnTo>
                    <a:pt x="15" y="16"/>
                  </a:lnTo>
                  <a:lnTo>
                    <a:pt x="8" y="16"/>
                  </a:lnTo>
                  <a:lnTo>
                    <a:pt x="8" y="23"/>
                  </a:lnTo>
                  <a:lnTo>
                    <a:pt x="0" y="31"/>
                  </a:lnTo>
                  <a:lnTo>
                    <a:pt x="8" y="38"/>
                  </a:lnTo>
                  <a:lnTo>
                    <a:pt x="15" y="38"/>
                  </a:lnTo>
                  <a:lnTo>
                    <a:pt x="30" y="38"/>
                  </a:lnTo>
                  <a:lnTo>
                    <a:pt x="38" y="38"/>
                  </a:lnTo>
                  <a:lnTo>
                    <a:pt x="53" y="38"/>
                  </a:lnTo>
                  <a:lnTo>
                    <a:pt x="60" y="46"/>
                  </a:lnTo>
                  <a:lnTo>
                    <a:pt x="68" y="46"/>
                  </a:lnTo>
                  <a:lnTo>
                    <a:pt x="68" y="38"/>
                  </a:lnTo>
                  <a:lnTo>
                    <a:pt x="68" y="31"/>
                  </a:lnTo>
                  <a:lnTo>
                    <a:pt x="68" y="23"/>
                  </a:lnTo>
                  <a:lnTo>
                    <a:pt x="68" y="16"/>
                  </a:lnTo>
                  <a:lnTo>
                    <a:pt x="68" y="8"/>
                  </a:lnTo>
                  <a:lnTo>
                    <a:pt x="68" y="0"/>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15" name="Freeform 128"/>
            <p:cNvSpPr>
              <a:spLocks/>
            </p:cNvSpPr>
            <p:nvPr/>
          </p:nvSpPr>
          <p:spPr bwMode="auto">
            <a:xfrm>
              <a:off x="2436" y="2343"/>
              <a:ext cx="74" cy="84"/>
            </a:xfrm>
            <a:custGeom>
              <a:avLst/>
              <a:gdLst>
                <a:gd name="T0" fmla="*/ 0 w 68"/>
                <a:gd name="T1" fmla="*/ 11 h 61"/>
                <a:gd name="T2" fmla="*/ 9 w 68"/>
                <a:gd name="T3" fmla="*/ 11 h 61"/>
                <a:gd name="T4" fmla="*/ 9 w 68"/>
                <a:gd name="T5" fmla="*/ 0 h 61"/>
                <a:gd name="T6" fmla="*/ 9 w 68"/>
                <a:gd name="T7" fmla="*/ 11 h 61"/>
                <a:gd name="T8" fmla="*/ 16 w 68"/>
                <a:gd name="T9" fmla="*/ 11 h 61"/>
                <a:gd name="T10" fmla="*/ 16 w 68"/>
                <a:gd name="T11" fmla="*/ 11 h 61"/>
                <a:gd name="T12" fmla="*/ 16 w 68"/>
                <a:gd name="T13" fmla="*/ 11 h 61"/>
                <a:gd name="T14" fmla="*/ 25 w 68"/>
                <a:gd name="T15" fmla="*/ 11 h 61"/>
                <a:gd name="T16" fmla="*/ 25 w 68"/>
                <a:gd name="T17" fmla="*/ 11 h 61"/>
                <a:gd name="T18" fmla="*/ 25 w 68"/>
                <a:gd name="T19" fmla="*/ 22 h 61"/>
                <a:gd name="T20" fmla="*/ 25 w 68"/>
                <a:gd name="T21" fmla="*/ 22 h 61"/>
                <a:gd name="T22" fmla="*/ 25 w 68"/>
                <a:gd name="T23" fmla="*/ 32 h 61"/>
                <a:gd name="T24" fmla="*/ 33 w 68"/>
                <a:gd name="T25" fmla="*/ 22 h 61"/>
                <a:gd name="T26" fmla="*/ 33 w 68"/>
                <a:gd name="T27" fmla="*/ 22 h 61"/>
                <a:gd name="T28" fmla="*/ 33 w 68"/>
                <a:gd name="T29" fmla="*/ 22 h 61"/>
                <a:gd name="T30" fmla="*/ 41 w 68"/>
                <a:gd name="T31" fmla="*/ 22 h 61"/>
                <a:gd name="T32" fmla="*/ 41 w 68"/>
                <a:gd name="T33" fmla="*/ 32 h 61"/>
                <a:gd name="T34" fmla="*/ 41 w 68"/>
                <a:gd name="T35" fmla="*/ 32 h 61"/>
                <a:gd name="T36" fmla="*/ 41 w 68"/>
                <a:gd name="T37" fmla="*/ 32 h 61"/>
                <a:gd name="T38" fmla="*/ 41 w 68"/>
                <a:gd name="T39" fmla="*/ 32 h 61"/>
                <a:gd name="T40" fmla="*/ 41 w 68"/>
                <a:gd name="T41" fmla="*/ 32 h 61"/>
                <a:gd name="T42" fmla="*/ 49 w 68"/>
                <a:gd name="T43" fmla="*/ 32 h 61"/>
                <a:gd name="T44" fmla="*/ 49 w 68"/>
                <a:gd name="T45" fmla="*/ 32 h 61"/>
                <a:gd name="T46" fmla="*/ 49 w 68"/>
                <a:gd name="T47" fmla="*/ 43 h 61"/>
                <a:gd name="T48" fmla="*/ 49 w 68"/>
                <a:gd name="T49" fmla="*/ 43 h 61"/>
                <a:gd name="T50" fmla="*/ 49 w 68"/>
                <a:gd name="T51" fmla="*/ 43 h 61"/>
                <a:gd name="T52" fmla="*/ 58 w 68"/>
                <a:gd name="T53" fmla="*/ 32 h 61"/>
                <a:gd name="T54" fmla="*/ 58 w 68"/>
                <a:gd name="T55" fmla="*/ 32 h 61"/>
                <a:gd name="T56" fmla="*/ 58 w 68"/>
                <a:gd name="T57" fmla="*/ 32 h 61"/>
                <a:gd name="T58" fmla="*/ 58 w 68"/>
                <a:gd name="T59" fmla="*/ 32 h 61"/>
                <a:gd name="T60" fmla="*/ 58 w 68"/>
                <a:gd name="T61" fmla="*/ 32 h 61"/>
                <a:gd name="T62" fmla="*/ 65 w 68"/>
                <a:gd name="T63" fmla="*/ 32 h 61"/>
                <a:gd name="T64" fmla="*/ 65 w 68"/>
                <a:gd name="T65" fmla="*/ 43 h 61"/>
                <a:gd name="T66" fmla="*/ 65 w 68"/>
                <a:gd name="T67" fmla="*/ 43 h 61"/>
                <a:gd name="T68" fmla="*/ 65 w 68"/>
                <a:gd name="T69" fmla="*/ 43 h 61"/>
                <a:gd name="T70" fmla="*/ 74 w 68"/>
                <a:gd name="T71" fmla="*/ 52 h 61"/>
                <a:gd name="T72" fmla="*/ 74 w 68"/>
                <a:gd name="T73" fmla="*/ 63 h 61"/>
                <a:gd name="T74" fmla="*/ 74 w 68"/>
                <a:gd name="T75" fmla="*/ 73 h 61"/>
                <a:gd name="T76" fmla="*/ 74 w 68"/>
                <a:gd name="T77" fmla="*/ 73 h 61"/>
                <a:gd name="T78" fmla="*/ 74 w 68"/>
                <a:gd name="T79" fmla="*/ 84 h 61"/>
                <a:gd name="T80" fmla="*/ 65 w 68"/>
                <a:gd name="T81" fmla="*/ 84 h 61"/>
                <a:gd name="T82" fmla="*/ 41 w 68"/>
                <a:gd name="T83" fmla="*/ 84 h 61"/>
                <a:gd name="T84" fmla="*/ 25 w 68"/>
                <a:gd name="T85" fmla="*/ 73 h 61"/>
                <a:gd name="T86" fmla="*/ 25 w 68"/>
                <a:gd name="T87" fmla="*/ 84 h 61"/>
                <a:gd name="T88" fmla="*/ 16 w 68"/>
                <a:gd name="T89" fmla="*/ 73 h 61"/>
                <a:gd name="T90" fmla="*/ 9 w 68"/>
                <a:gd name="T91" fmla="*/ 73 h 61"/>
                <a:gd name="T92" fmla="*/ 0 w 68"/>
                <a:gd name="T93" fmla="*/ 73 h 61"/>
                <a:gd name="T94" fmla="*/ 0 w 68"/>
                <a:gd name="T95" fmla="*/ 63 h 61"/>
                <a:gd name="T96" fmla="*/ 0 w 68"/>
                <a:gd name="T97" fmla="*/ 52 h 61"/>
                <a:gd name="T98" fmla="*/ 0 w 68"/>
                <a:gd name="T99" fmla="*/ 52 h 61"/>
                <a:gd name="T100" fmla="*/ 0 w 68"/>
                <a:gd name="T101" fmla="*/ 43 h 61"/>
                <a:gd name="T102" fmla="*/ 0 w 68"/>
                <a:gd name="T103" fmla="*/ 32 h 61"/>
                <a:gd name="T104" fmla="*/ 0 w 68"/>
                <a:gd name="T105" fmla="*/ 22 h 61"/>
                <a:gd name="T106" fmla="*/ 0 w 68"/>
                <a:gd name="T107" fmla="*/ 11 h 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 h="61">
                  <a:moveTo>
                    <a:pt x="0" y="8"/>
                  </a:moveTo>
                  <a:lnTo>
                    <a:pt x="8" y="8"/>
                  </a:lnTo>
                  <a:lnTo>
                    <a:pt x="8" y="0"/>
                  </a:lnTo>
                  <a:lnTo>
                    <a:pt x="8" y="8"/>
                  </a:lnTo>
                  <a:lnTo>
                    <a:pt x="15" y="8"/>
                  </a:lnTo>
                  <a:lnTo>
                    <a:pt x="23" y="8"/>
                  </a:lnTo>
                  <a:lnTo>
                    <a:pt x="23" y="16"/>
                  </a:lnTo>
                  <a:lnTo>
                    <a:pt x="23" y="23"/>
                  </a:lnTo>
                  <a:lnTo>
                    <a:pt x="30" y="16"/>
                  </a:lnTo>
                  <a:lnTo>
                    <a:pt x="38" y="16"/>
                  </a:lnTo>
                  <a:lnTo>
                    <a:pt x="38" y="23"/>
                  </a:lnTo>
                  <a:lnTo>
                    <a:pt x="45" y="23"/>
                  </a:lnTo>
                  <a:lnTo>
                    <a:pt x="45" y="31"/>
                  </a:lnTo>
                  <a:lnTo>
                    <a:pt x="53" y="23"/>
                  </a:lnTo>
                  <a:lnTo>
                    <a:pt x="60" y="23"/>
                  </a:lnTo>
                  <a:lnTo>
                    <a:pt x="60" y="31"/>
                  </a:lnTo>
                  <a:lnTo>
                    <a:pt x="68" y="38"/>
                  </a:lnTo>
                  <a:lnTo>
                    <a:pt x="68" y="46"/>
                  </a:lnTo>
                  <a:lnTo>
                    <a:pt x="68" y="53"/>
                  </a:lnTo>
                  <a:lnTo>
                    <a:pt x="68" y="61"/>
                  </a:lnTo>
                  <a:lnTo>
                    <a:pt x="60" y="61"/>
                  </a:lnTo>
                  <a:lnTo>
                    <a:pt x="38" y="61"/>
                  </a:lnTo>
                  <a:lnTo>
                    <a:pt x="23" y="53"/>
                  </a:lnTo>
                  <a:lnTo>
                    <a:pt x="23" y="61"/>
                  </a:lnTo>
                  <a:lnTo>
                    <a:pt x="15" y="53"/>
                  </a:lnTo>
                  <a:lnTo>
                    <a:pt x="8" y="53"/>
                  </a:lnTo>
                  <a:lnTo>
                    <a:pt x="0" y="53"/>
                  </a:lnTo>
                  <a:lnTo>
                    <a:pt x="0" y="46"/>
                  </a:lnTo>
                  <a:lnTo>
                    <a:pt x="0" y="38"/>
                  </a:lnTo>
                  <a:lnTo>
                    <a:pt x="0" y="31"/>
                  </a:lnTo>
                  <a:lnTo>
                    <a:pt x="0" y="23"/>
                  </a:lnTo>
                  <a:lnTo>
                    <a:pt x="0" y="16"/>
                  </a:lnTo>
                  <a:lnTo>
                    <a:pt x="0" y="8"/>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16" name="Freeform 129"/>
            <p:cNvSpPr>
              <a:spLocks/>
            </p:cNvSpPr>
            <p:nvPr/>
          </p:nvSpPr>
          <p:spPr bwMode="auto">
            <a:xfrm>
              <a:off x="3072" y="2365"/>
              <a:ext cx="139" cy="113"/>
            </a:xfrm>
            <a:custGeom>
              <a:avLst/>
              <a:gdLst>
                <a:gd name="T0" fmla="*/ 9 w 128"/>
                <a:gd name="T1" fmla="*/ 0 h 82"/>
                <a:gd name="T2" fmla="*/ 9 w 128"/>
                <a:gd name="T3" fmla="*/ 0 h 82"/>
                <a:gd name="T4" fmla="*/ 16 w 128"/>
                <a:gd name="T5" fmla="*/ 0 h 82"/>
                <a:gd name="T6" fmla="*/ 25 w 128"/>
                <a:gd name="T7" fmla="*/ 0 h 82"/>
                <a:gd name="T8" fmla="*/ 33 w 128"/>
                <a:gd name="T9" fmla="*/ 0 h 82"/>
                <a:gd name="T10" fmla="*/ 33 w 128"/>
                <a:gd name="T11" fmla="*/ 10 h 82"/>
                <a:gd name="T12" fmla="*/ 41 w 128"/>
                <a:gd name="T13" fmla="*/ 10 h 82"/>
                <a:gd name="T14" fmla="*/ 49 w 128"/>
                <a:gd name="T15" fmla="*/ 10 h 82"/>
                <a:gd name="T16" fmla="*/ 58 w 128"/>
                <a:gd name="T17" fmla="*/ 10 h 82"/>
                <a:gd name="T18" fmla="*/ 58 w 128"/>
                <a:gd name="T19" fmla="*/ 21 h 82"/>
                <a:gd name="T20" fmla="*/ 58 w 128"/>
                <a:gd name="T21" fmla="*/ 21 h 82"/>
                <a:gd name="T22" fmla="*/ 58 w 128"/>
                <a:gd name="T23" fmla="*/ 30 h 82"/>
                <a:gd name="T24" fmla="*/ 65 w 128"/>
                <a:gd name="T25" fmla="*/ 21 h 82"/>
                <a:gd name="T26" fmla="*/ 65 w 128"/>
                <a:gd name="T27" fmla="*/ 21 h 82"/>
                <a:gd name="T28" fmla="*/ 65 w 128"/>
                <a:gd name="T29" fmla="*/ 21 h 82"/>
                <a:gd name="T30" fmla="*/ 74 w 128"/>
                <a:gd name="T31" fmla="*/ 21 h 82"/>
                <a:gd name="T32" fmla="*/ 81 w 128"/>
                <a:gd name="T33" fmla="*/ 30 h 82"/>
                <a:gd name="T34" fmla="*/ 81 w 128"/>
                <a:gd name="T35" fmla="*/ 41 h 82"/>
                <a:gd name="T36" fmla="*/ 81 w 128"/>
                <a:gd name="T37" fmla="*/ 41 h 82"/>
                <a:gd name="T38" fmla="*/ 81 w 128"/>
                <a:gd name="T39" fmla="*/ 41 h 82"/>
                <a:gd name="T40" fmla="*/ 90 w 128"/>
                <a:gd name="T41" fmla="*/ 30 h 82"/>
                <a:gd name="T42" fmla="*/ 90 w 128"/>
                <a:gd name="T43" fmla="*/ 41 h 82"/>
                <a:gd name="T44" fmla="*/ 98 w 128"/>
                <a:gd name="T45" fmla="*/ 41 h 82"/>
                <a:gd name="T46" fmla="*/ 98 w 128"/>
                <a:gd name="T47" fmla="*/ 41 h 82"/>
                <a:gd name="T48" fmla="*/ 106 w 128"/>
                <a:gd name="T49" fmla="*/ 51 h 82"/>
                <a:gd name="T50" fmla="*/ 106 w 128"/>
                <a:gd name="T51" fmla="*/ 41 h 82"/>
                <a:gd name="T52" fmla="*/ 106 w 128"/>
                <a:gd name="T53" fmla="*/ 41 h 82"/>
                <a:gd name="T54" fmla="*/ 106 w 128"/>
                <a:gd name="T55" fmla="*/ 30 h 82"/>
                <a:gd name="T56" fmla="*/ 114 w 128"/>
                <a:gd name="T57" fmla="*/ 30 h 82"/>
                <a:gd name="T58" fmla="*/ 114 w 128"/>
                <a:gd name="T59" fmla="*/ 30 h 82"/>
                <a:gd name="T60" fmla="*/ 114 w 128"/>
                <a:gd name="T61" fmla="*/ 30 h 82"/>
                <a:gd name="T62" fmla="*/ 123 w 128"/>
                <a:gd name="T63" fmla="*/ 30 h 82"/>
                <a:gd name="T64" fmla="*/ 123 w 128"/>
                <a:gd name="T65" fmla="*/ 41 h 82"/>
                <a:gd name="T66" fmla="*/ 130 w 128"/>
                <a:gd name="T67" fmla="*/ 41 h 82"/>
                <a:gd name="T68" fmla="*/ 130 w 128"/>
                <a:gd name="T69" fmla="*/ 51 h 82"/>
                <a:gd name="T70" fmla="*/ 139 w 128"/>
                <a:gd name="T71" fmla="*/ 62 h 82"/>
                <a:gd name="T72" fmla="*/ 139 w 128"/>
                <a:gd name="T73" fmla="*/ 72 h 82"/>
                <a:gd name="T74" fmla="*/ 139 w 128"/>
                <a:gd name="T75" fmla="*/ 83 h 82"/>
                <a:gd name="T76" fmla="*/ 139 w 128"/>
                <a:gd name="T77" fmla="*/ 92 h 82"/>
                <a:gd name="T78" fmla="*/ 139 w 128"/>
                <a:gd name="T79" fmla="*/ 103 h 82"/>
                <a:gd name="T80" fmla="*/ 139 w 128"/>
                <a:gd name="T81" fmla="*/ 113 h 82"/>
                <a:gd name="T82" fmla="*/ 123 w 128"/>
                <a:gd name="T83" fmla="*/ 113 h 82"/>
                <a:gd name="T84" fmla="*/ 114 w 128"/>
                <a:gd name="T85" fmla="*/ 103 h 82"/>
                <a:gd name="T86" fmla="*/ 106 w 128"/>
                <a:gd name="T87" fmla="*/ 103 h 82"/>
                <a:gd name="T88" fmla="*/ 90 w 128"/>
                <a:gd name="T89" fmla="*/ 113 h 82"/>
                <a:gd name="T90" fmla="*/ 81 w 128"/>
                <a:gd name="T91" fmla="*/ 103 h 82"/>
                <a:gd name="T92" fmla="*/ 65 w 128"/>
                <a:gd name="T93" fmla="*/ 103 h 82"/>
                <a:gd name="T94" fmla="*/ 58 w 128"/>
                <a:gd name="T95" fmla="*/ 103 h 82"/>
                <a:gd name="T96" fmla="*/ 41 w 128"/>
                <a:gd name="T97" fmla="*/ 103 h 82"/>
                <a:gd name="T98" fmla="*/ 33 w 128"/>
                <a:gd name="T99" fmla="*/ 103 h 82"/>
                <a:gd name="T100" fmla="*/ 16 w 128"/>
                <a:gd name="T101" fmla="*/ 103 h 82"/>
                <a:gd name="T102" fmla="*/ 16 w 128"/>
                <a:gd name="T103" fmla="*/ 103 h 82"/>
                <a:gd name="T104" fmla="*/ 9 w 128"/>
                <a:gd name="T105" fmla="*/ 103 h 82"/>
                <a:gd name="T106" fmla="*/ 9 w 128"/>
                <a:gd name="T107" fmla="*/ 103 h 82"/>
                <a:gd name="T108" fmla="*/ 9 w 128"/>
                <a:gd name="T109" fmla="*/ 83 h 82"/>
                <a:gd name="T110" fmla="*/ 9 w 128"/>
                <a:gd name="T111" fmla="*/ 72 h 82"/>
                <a:gd name="T112" fmla="*/ 9 w 128"/>
                <a:gd name="T113" fmla="*/ 62 h 82"/>
                <a:gd name="T114" fmla="*/ 9 w 128"/>
                <a:gd name="T115" fmla="*/ 62 h 82"/>
                <a:gd name="T116" fmla="*/ 9 w 128"/>
                <a:gd name="T117" fmla="*/ 41 h 82"/>
                <a:gd name="T118" fmla="*/ 0 w 128"/>
                <a:gd name="T119" fmla="*/ 30 h 82"/>
                <a:gd name="T120" fmla="*/ 0 w 128"/>
                <a:gd name="T121" fmla="*/ 21 h 82"/>
                <a:gd name="T122" fmla="*/ 9 w 128"/>
                <a:gd name="T123" fmla="*/ 0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8" h="82">
                  <a:moveTo>
                    <a:pt x="8" y="0"/>
                  </a:moveTo>
                  <a:lnTo>
                    <a:pt x="8" y="0"/>
                  </a:lnTo>
                  <a:lnTo>
                    <a:pt x="15" y="0"/>
                  </a:lnTo>
                  <a:lnTo>
                    <a:pt x="23" y="0"/>
                  </a:lnTo>
                  <a:lnTo>
                    <a:pt x="30" y="0"/>
                  </a:lnTo>
                  <a:lnTo>
                    <a:pt x="30" y="7"/>
                  </a:lnTo>
                  <a:lnTo>
                    <a:pt x="38" y="7"/>
                  </a:lnTo>
                  <a:lnTo>
                    <a:pt x="45" y="7"/>
                  </a:lnTo>
                  <a:lnTo>
                    <a:pt x="53" y="7"/>
                  </a:lnTo>
                  <a:lnTo>
                    <a:pt x="53" y="15"/>
                  </a:lnTo>
                  <a:lnTo>
                    <a:pt x="53" y="22"/>
                  </a:lnTo>
                  <a:lnTo>
                    <a:pt x="60" y="15"/>
                  </a:lnTo>
                  <a:lnTo>
                    <a:pt x="68" y="15"/>
                  </a:lnTo>
                  <a:lnTo>
                    <a:pt x="75" y="22"/>
                  </a:lnTo>
                  <a:lnTo>
                    <a:pt x="75" y="30"/>
                  </a:lnTo>
                  <a:lnTo>
                    <a:pt x="83" y="22"/>
                  </a:lnTo>
                  <a:lnTo>
                    <a:pt x="83" y="30"/>
                  </a:lnTo>
                  <a:lnTo>
                    <a:pt x="90" y="30"/>
                  </a:lnTo>
                  <a:lnTo>
                    <a:pt x="98" y="37"/>
                  </a:lnTo>
                  <a:lnTo>
                    <a:pt x="98" y="30"/>
                  </a:lnTo>
                  <a:lnTo>
                    <a:pt x="98" y="22"/>
                  </a:lnTo>
                  <a:lnTo>
                    <a:pt x="105" y="22"/>
                  </a:lnTo>
                  <a:lnTo>
                    <a:pt x="113" y="22"/>
                  </a:lnTo>
                  <a:lnTo>
                    <a:pt x="113" y="30"/>
                  </a:lnTo>
                  <a:lnTo>
                    <a:pt x="120" y="30"/>
                  </a:lnTo>
                  <a:lnTo>
                    <a:pt x="120" y="37"/>
                  </a:lnTo>
                  <a:lnTo>
                    <a:pt x="128" y="45"/>
                  </a:lnTo>
                  <a:lnTo>
                    <a:pt x="128" y="52"/>
                  </a:lnTo>
                  <a:lnTo>
                    <a:pt x="128" y="60"/>
                  </a:lnTo>
                  <a:lnTo>
                    <a:pt x="128" y="67"/>
                  </a:lnTo>
                  <a:lnTo>
                    <a:pt x="128" y="75"/>
                  </a:lnTo>
                  <a:lnTo>
                    <a:pt x="128" y="82"/>
                  </a:lnTo>
                  <a:lnTo>
                    <a:pt x="113" y="82"/>
                  </a:lnTo>
                  <a:lnTo>
                    <a:pt x="105" y="75"/>
                  </a:lnTo>
                  <a:lnTo>
                    <a:pt x="98" y="75"/>
                  </a:lnTo>
                  <a:lnTo>
                    <a:pt x="83" y="82"/>
                  </a:lnTo>
                  <a:lnTo>
                    <a:pt x="75" y="75"/>
                  </a:lnTo>
                  <a:lnTo>
                    <a:pt x="60" y="75"/>
                  </a:lnTo>
                  <a:lnTo>
                    <a:pt x="53" y="75"/>
                  </a:lnTo>
                  <a:lnTo>
                    <a:pt x="38" y="75"/>
                  </a:lnTo>
                  <a:lnTo>
                    <a:pt x="30" y="75"/>
                  </a:lnTo>
                  <a:lnTo>
                    <a:pt x="15" y="75"/>
                  </a:lnTo>
                  <a:lnTo>
                    <a:pt x="8" y="75"/>
                  </a:lnTo>
                  <a:lnTo>
                    <a:pt x="8" y="60"/>
                  </a:lnTo>
                  <a:lnTo>
                    <a:pt x="8" y="52"/>
                  </a:lnTo>
                  <a:lnTo>
                    <a:pt x="8" y="45"/>
                  </a:lnTo>
                  <a:lnTo>
                    <a:pt x="8" y="30"/>
                  </a:lnTo>
                  <a:lnTo>
                    <a:pt x="0" y="22"/>
                  </a:lnTo>
                  <a:lnTo>
                    <a:pt x="0" y="15"/>
                  </a:lnTo>
                  <a:lnTo>
                    <a:pt x="8" y="0"/>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17" name="Freeform 130"/>
            <p:cNvSpPr>
              <a:spLocks/>
            </p:cNvSpPr>
            <p:nvPr/>
          </p:nvSpPr>
          <p:spPr bwMode="auto">
            <a:xfrm>
              <a:off x="2803" y="2375"/>
              <a:ext cx="139" cy="114"/>
            </a:xfrm>
            <a:custGeom>
              <a:avLst/>
              <a:gdLst>
                <a:gd name="T0" fmla="*/ 139 w 128"/>
                <a:gd name="T1" fmla="*/ 11 h 83"/>
                <a:gd name="T2" fmla="*/ 130 w 128"/>
                <a:gd name="T3" fmla="*/ 0 h 83"/>
                <a:gd name="T4" fmla="*/ 130 w 128"/>
                <a:gd name="T5" fmla="*/ 0 h 83"/>
                <a:gd name="T6" fmla="*/ 123 w 128"/>
                <a:gd name="T7" fmla="*/ 11 h 83"/>
                <a:gd name="T8" fmla="*/ 114 w 128"/>
                <a:gd name="T9" fmla="*/ 11 h 83"/>
                <a:gd name="T10" fmla="*/ 106 w 128"/>
                <a:gd name="T11" fmla="*/ 11 h 83"/>
                <a:gd name="T12" fmla="*/ 106 w 128"/>
                <a:gd name="T13" fmla="*/ 11 h 83"/>
                <a:gd name="T14" fmla="*/ 98 w 128"/>
                <a:gd name="T15" fmla="*/ 11 h 83"/>
                <a:gd name="T16" fmla="*/ 90 w 128"/>
                <a:gd name="T17" fmla="*/ 21 h 83"/>
                <a:gd name="T18" fmla="*/ 90 w 128"/>
                <a:gd name="T19" fmla="*/ 21 h 83"/>
                <a:gd name="T20" fmla="*/ 90 w 128"/>
                <a:gd name="T21" fmla="*/ 32 h 83"/>
                <a:gd name="T22" fmla="*/ 90 w 128"/>
                <a:gd name="T23" fmla="*/ 41 h 83"/>
                <a:gd name="T24" fmla="*/ 81 w 128"/>
                <a:gd name="T25" fmla="*/ 32 h 83"/>
                <a:gd name="T26" fmla="*/ 81 w 128"/>
                <a:gd name="T27" fmla="*/ 32 h 83"/>
                <a:gd name="T28" fmla="*/ 74 w 128"/>
                <a:gd name="T29" fmla="*/ 32 h 83"/>
                <a:gd name="T30" fmla="*/ 74 w 128"/>
                <a:gd name="T31" fmla="*/ 32 h 83"/>
                <a:gd name="T32" fmla="*/ 65 w 128"/>
                <a:gd name="T33" fmla="*/ 41 h 83"/>
                <a:gd name="T34" fmla="*/ 65 w 128"/>
                <a:gd name="T35" fmla="*/ 41 h 83"/>
                <a:gd name="T36" fmla="*/ 65 w 128"/>
                <a:gd name="T37" fmla="*/ 52 h 83"/>
                <a:gd name="T38" fmla="*/ 65 w 128"/>
                <a:gd name="T39" fmla="*/ 41 h 83"/>
                <a:gd name="T40" fmla="*/ 58 w 128"/>
                <a:gd name="T41" fmla="*/ 41 h 83"/>
                <a:gd name="T42" fmla="*/ 58 w 128"/>
                <a:gd name="T43" fmla="*/ 41 h 83"/>
                <a:gd name="T44" fmla="*/ 49 w 128"/>
                <a:gd name="T45" fmla="*/ 52 h 83"/>
                <a:gd name="T46" fmla="*/ 49 w 128"/>
                <a:gd name="T47" fmla="*/ 52 h 83"/>
                <a:gd name="T48" fmla="*/ 41 w 128"/>
                <a:gd name="T49" fmla="*/ 62 h 83"/>
                <a:gd name="T50" fmla="*/ 41 w 128"/>
                <a:gd name="T51" fmla="*/ 52 h 83"/>
                <a:gd name="T52" fmla="*/ 41 w 128"/>
                <a:gd name="T53" fmla="*/ 41 h 83"/>
                <a:gd name="T54" fmla="*/ 41 w 128"/>
                <a:gd name="T55" fmla="*/ 41 h 83"/>
                <a:gd name="T56" fmla="*/ 33 w 128"/>
                <a:gd name="T57" fmla="*/ 41 h 83"/>
                <a:gd name="T58" fmla="*/ 33 w 128"/>
                <a:gd name="T59" fmla="*/ 41 h 83"/>
                <a:gd name="T60" fmla="*/ 33 w 128"/>
                <a:gd name="T61" fmla="*/ 41 h 83"/>
                <a:gd name="T62" fmla="*/ 25 w 128"/>
                <a:gd name="T63" fmla="*/ 41 h 83"/>
                <a:gd name="T64" fmla="*/ 25 w 128"/>
                <a:gd name="T65" fmla="*/ 52 h 83"/>
                <a:gd name="T66" fmla="*/ 16 w 128"/>
                <a:gd name="T67" fmla="*/ 52 h 83"/>
                <a:gd name="T68" fmla="*/ 16 w 128"/>
                <a:gd name="T69" fmla="*/ 62 h 83"/>
                <a:gd name="T70" fmla="*/ 9 w 128"/>
                <a:gd name="T71" fmla="*/ 73 h 83"/>
                <a:gd name="T72" fmla="*/ 9 w 128"/>
                <a:gd name="T73" fmla="*/ 82 h 83"/>
                <a:gd name="T74" fmla="*/ 0 w 128"/>
                <a:gd name="T75" fmla="*/ 93 h 83"/>
                <a:gd name="T76" fmla="*/ 0 w 128"/>
                <a:gd name="T77" fmla="*/ 103 h 83"/>
                <a:gd name="T78" fmla="*/ 9 w 128"/>
                <a:gd name="T79" fmla="*/ 114 h 83"/>
                <a:gd name="T80" fmla="*/ 9 w 128"/>
                <a:gd name="T81" fmla="*/ 114 h 83"/>
                <a:gd name="T82" fmla="*/ 25 w 128"/>
                <a:gd name="T83" fmla="*/ 114 h 83"/>
                <a:gd name="T84" fmla="*/ 33 w 128"/>
                <a:gd name="T85" fmla="*/ 114 h 83"/>
                <a:gd name="T86" fmla="*/ 41 w 128"/>
                <a:gd name="T87" fmla="*/ 114 h 83"/>
                <a:gd name="T88" fmla="*/ 58 w 128"/>
                <a:gd name="T89" fmla="*/ 114 h 83"/>
                <a:gd name="T90" fmla="*/ 65 w 128"/>
                <a:gd name="T91" fmla="*/ 114 h 83"/>
                <a:gd name="T92" fmla="*/ 81 w 128"/>
                <a:gd name="T93" fmla="*/ 114 h 83"/>
                <a:gd name="T94" fmla="*/ 90 w 128"/>
                <a:gd name="T95" fmla="*/ 114 h 83"/>
                <a:gd name="T96" fmla="*/ 106 w 128"/>
                <a:gd name="T97" fmla="*/ 114 h 83"/>
                <a:gd name="T98" fmla="*/ 114 w 128"/>
                <a:gd name="T99" fmla="*/ 114 h 83"/>
                <a:gd name="T100" fmla="*/ 123 w 128"/>
                <a:gd name="T101" fmla="*/ 114 h 83"/>
                <a:gd name="T102" fmla="*/ 130 w 128"/>
                <a:gd name="T103" fmla="*/ 114 h 83"/>
                <a:gd name="T104" fmla="*/ 139 w 128"/>
                <a:gd name="T105" fmla="*/ 114 h 83"/>
                <a:gd name="T106" fmla="*/ 139 w 128"/>
                <a:gd name="T107" fmla="*/ 103 h 83"/>
                <a:gd name="T108" fmla="*/ 139 w 128"/>
                <a:gd name="T109" fmla="*/ 93 h 83"/>
                <a:gd name="T110" fmla="*/ 139 w 128"/>
                <a:gd name="T111" fmla="*/ 82 h 83"/>
                <a:gd name="T112" fmla="*/ 139 w 128"/>
                <a:gd name="T113" fmla="*/ 73 h 83"/>
                <a:gd name="T114" fmla="*/ 139 w 128"/>
                <a:gd name="T115" fmla="*/ 62 h 83"/>
                <a:gd name="T116" fmla="*/ 139 w 128"/>
                <a:gd name="T117" fmla="*/ 52 h 83"/>
                <a:gd name="T118" fmla="*/ 139 w 128"/>
                <a:gd name="T119" fmla="*/ 41 h 83"/>
                <a:gd name="T120" fmla="*/ 139 w 128"/>
                <a:gd name="T121" fmla="*/ 32 h 83"/>
                <a:gd name="T122" fmla="*/ 139 w 128"/>
                <a:gd name="T123" fmla="*/ 11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8" h="83">
                  <a:moveTo>
                    <a:pt x="128" y="8"/>
                  </a:moveTo>
                  <a:lnTo>
                    <a:pt x="120" y="0"/>
                  </a:lnTo>
                  <a:lnTo>
                    <a:pt x="113" y="8"/>
                  </a:lnTo>
                  <a:lnTo>
                    <a:pt x="105" y="8"/>
                  </a:lnTo>
                  <a:lnTo>
                    <a:pt x="98" y="8"/>
                  </a:lnTo>
                  <a:lnTo>
                    <a:pt x="90" y="8"/>
                  </a:lnTo>
                  <a:lnTo>
                    <a:pt x="83" y="15"/>
                  </a:lnTo>
                  <a:lnTo>
                    <a:pt x="83" y="23"/>
                  </a:lnTo>
                  <a:lnTo>
                    <a:pt x="83" y="30"/>
                  </a:lnTo>
                  <a:lnTo>
                    <a:pt x="75" y="23"/>
                  </a:lnTo>
                  <a:lnTo>
                    <a:pt x="68" y="23"/>
                  </a:lnTo>
                  <a:lnTo>
                    <a:pt x="60" y="30"/>
                  </a:lnTo>
                  <a:lnTo>
                    <a:pt x="60" y="38"/>
                  </a:lnTo>
                  <a:lnTo>
                    <a:pt x="60" y="30"/>
                  </a:lnTo>
                  <a:lnTo>
                    <a:pt x="53" y="30"/>
                  </a:lnTo>
                  <a:lnTo>
                    <a:pt x="45" y="38"/>
                  </a:lnTo>
                  <a:lnTo>
                    <a:pt x="38" y="45"/>
                  </a:lnTo>
                  <a:lnTo>
                    <a:pt x="38" y="38"/>
                  </a:lnTo>
                  <a:lnTo>
                    <a:pt x="38" y="30"/>
                  </a:lnTo>
                  <a:lnTo>
                    <a:pt x="30" y="30"/>
                  </a:lnTo>
                  <a:lnTo>
                    <a:pt x="23" y="30"/>
                  </a:lnTo>
                  <a:lnTo>
                    <a:pt x="23" y="38"/>
                  </a:lnTo>
                  <a:lnTo>
                    <a:pt x="15" y="38"/>
                  </a:lnTo>
                  <a:lnTo>
                    <a:pt x="15" y="45"/>
                  </a:lnTo>
                  <a:lnTo>
                    <a:pt x="8" y="53"/>
                  </a:lnTo>
                  <a:lnTo>
                    <a:pt x="8" y="60"/>
                  </a:lnTo>
                  <a:lnTo>
                    <a:pt x="0" y="68"/>
                  </a:lnTo>
                  <a:lnTo>
                    <a:pt x="0" y="75"/>
                  </a:lnTo>
                  <a:lnTo>
                    <a:pt x="8" y="83"/>
                  </a:lnTo>
                  <a:lnTo>
                    <a:pt x="23" y="83"/>
                  </a:lnTo>
                  <a:lnTo>
                    <a:pt x="30" y="83"/>
                  </a:lnTo>
                  <a:lnTo>
                    <a:pt x="38" y="83"/>
                  </a:lnTo>
                  <a:lnTo>
                    <a:pt x="53" y="83"/>
                  </a:lnTo>
                  <a:lnTo>
                    <a:pt x="60" y="83"/>
                  </a:lnTo>
                  <a:lnTo>
                    <a:pt x="75" y="83"/>
                  </a:lnTo>
                  <a:lnTo>
                    <a:pt x="83" y="83"/>
                  </a:lnTo>
                  <a:lnTo>
                    <a:pt x="98" y="83"/>
                  </a:lnTo>
                  <a:lnTo>
                    <a:pt x="105" y="83"/>
                  </a:lnTo>
                  <a:lnTo>
                    <a:pt x="113" y="83"/>
                  </a:lnTo>
                  <a:lnTo>
                    <a:pt x="120" y="83"/>
                  </a:lnTo>
                  <a:lnTo>
                    <a:pt x="128" y="83"/>
                  </a:lnTo>
                  <a:lnTo>
                    <a:pt x="128" y="75"/>
                  </a:lnTo>
                  <a:lnTo>
                    <a:pt x="128" y="68"/>
                  </a:lnTo>
                  <a:lnTo>
                    <a:pt x="128" y="60"/>
                  </a:lnTo>
                  <a:lnTo>
                    <a:pt x="128" y="53"/>
                  </a:lnTo>
                  <a:lnTo>
                    <a:pt x="128" y="45"/>
                  </a:lnTo>
                  <a:lnTo>
                    <a:pt x="128" y="38"/>
                  </a:lnTo>
                  <a:lnTo>
                    <a:pt x="128" y="30"/>
                  </a:lnTo>
                  <a:lnTo>
                    <a:pt x="128" y="23"/>
                  </a:lnTo>
                  <a:lnTo>
                    <a:pt x="128" y="8"/>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18" name="Freeform 131"/>
            <p:cNvSpPr>
              <a:spLocks/>
            </p:cNvSpPr>
            <p:nvPr/>
          </p:nvSpPr>
          <p:spPr bwMode="auto">
            <a:xfrm>
              <a:off x="2925" y="2365"/>
              <a:ext cx="98" cy="113"/>
            </a:xfrm>
            <a:custGeom>
              <a:avLst/>
              <a:gdLst>
                <a:gd name="T0" fmla="*/ 98 w 90"/>
                <a:gd name="T1" fmla="*/ 10 h 82"/>
                <a:gd name="T2" fmla="*/ 98 w 90"/>
                <a:gd name="T3" fmla="*/ 0 h 82"/>
                <a:gd name="T4" fmla="*/ 90 w 90"/>
                <a:gd name="T5" fmla="*/ 0 h 82"/>
                <a:gd name="T6" fmla="*/ 82 w 90"/>
                <a:gd name="T7" fmla="*/ 10 h 82"/>
                <a:gd name="T8" fmla="*/ 82 w 90"/>
                <a:gd name="T9" fmla="*/ 10 h 82"/>
                <a:gd name="T10" fmla="*/ 74 w 90"/>
                <a:gd name="T11" fmla="*/ 10 h 82"/>
                <a:gd name="T12" fmla="*/ 74 w 90"/>
                <a:gd name="T13" fmla="*/ 10 h 82"/>
                <a:gd name="T14" fmla="*/ 65 w 90"/>
                <a:gd name="T15" fmla="*/ 10 h 82"/>
                <a:gd name="T16" fmla="*/ 65 w 90"/>
                <a:gd name="T17" fmla="*/ 21 h 82"/>
                <a:gd name="T18" fmla="*/ 65 w 90"/>
                <a:gd name="T19" fmla="*/ 21 h 82"/>
                <a:gd name="T20" fmla="*/ 58 w 90"/>
                <a:gd name="T21" fmla="*/ 30 h 82"/>
                <a:gd name="T22" fmla="*/ 58 w 90"/>
                <a:gd name="T23" fmla="*/ 30 h 82"/>
                <a:gd name="T24" fmla="*/ 58 w 90"/>
                <a:gd name="T25" fmla="*/ 30 h 82"/>
                <a:gd name="T26" fmla="*/ 58 w 90"/>
                <a:gd name="T27" fmla="*/ 30 h 82"/>
                <a:gd name="T28" fmla="*/ 49 w 90"/>
                <a:gd name="T29" fmla="*/ 30 h 82"/>
                <a:gd name="T30" fmla="*/ 49 w 90"/>
                <a:gd name="T31" fmla="*/ 30 h 82"/>
                <a:gd name="T32" fmla="*/ 41 w 90"/>
                <a:gd name="T33" fmla="*/ 41 h 82"/>
                <a:gd name="T34" fmla="*/ 41 w 90"/>
                <a:gd name="T35" fmla="*/ 41 h 82"/>
                <a:gd name="T36" fmla="*/ 41 w 90"/>
                <a:gd name="T37" fmla="*/ 41 h 82"/>
                <a:gd name="T38" fmla="*/ 41 w 90"/>
                <a:gd name="T39" fmla="*/ 41 h 82"/>
                <a:gd name="T40" fmla="*/ 41 w 90"/>
                <a:gd name="T41" fmla="*/ 41 h 82"/>
                <a:gd name="T42" fmla="*/ 33 w 90"/>
                <a:gd name="T43" fmla="*/ 41 h 82"/>
                <a:gd name="T44" fmla="*/ 33 w 90"/>
                <a:gd name="T45" fmla="*/ 41 h 82"/>
                <a:gd name="T46" fmla="*/ 33 w 90"/>
                <a:gd name="T47" fmla="*/ 51 h 82"/>
                <a:gd name="T48" fmla="*/ 24 w 90"/>
                <a:gd name="T49" fmla="*/ 51 h 82"/>
                <a:gd name="T50" fmla="*/ 24 w 90"/>
                <a:gd name="T51" fmla="*/ 51 h 82"/>
                <a:gd name="T52" fmla="*/ 24 w 90"/>
                <a:gd name="T53" fmla="*/ 41 h 82"/>
                <a:gd name="T54" fmla="*/ 24 w 90"/>
                <a:gd name="T55" fmla="*/ 41 h 82"/>
                <a:gd name="T56" fmla="*/ 24 w 90"/>
                <a:gd name="T57" fmla="*/ 41 h 82"/>
                <a:gd name="T58" fmla="*/ 16 w 90"/>
                <a:gd name="T59" fmla="*/ 41 h 82"/>
                <a:gd name="T60" fmla="*/ 16 w 90"/>
                <a:gd name="T61" fmla="*/ 41 h 82"/>
                <a:gd name="T62" fmla="*/ 16 w 90"/>
                <a:gd name="T63" fmla="*/ 41 h 82"/>
                <a:gd name="T64" fmla="*/ 8 w 90"/>
                <a:gd name="T65" fmla="*/ 41 h 82"/>
                <a:gd name="T66" fmla="*/ 8 w 90"/>
                <a:gd name="T67" fmla="*/ 51 h 82"/>
                <a:gd name="T68" fmla="*/ 8 w 90"/>
                <a:gd name="T69" fmla="*/ 62 h 82"/>
                <a:gd name="T70" fmla="*/ 0 w 90"/>
                <a:gd name="T71" fmla="*/ 72 h 82"/>
                <a:gd name="T72" fmla="*/ 0 w 90"/>
                <a:gd name="T73" fmla="*/ 83 h 82"/>
                <a:gd name="T74" fmla="*/ 0 w 90"/>
                <a:gd name="T75" fmla="*/ 92 h 82"/>
                <a:gd name="T76" fmla="*/ 0 w 90"/>
                <a:gd name="T77" fmla="*/ 103 h 82"/>
                <a:gd name="T78" fmla="*/ 0 w 90"/>
                <a:gd name="T79" fmla="*/ 103 h 82"/>
                <a:gd name="T80" fmla="*/ 0 w 90"/>
                <a:gd name="T81" fmla="*/ 113 h 82"/>
                <a:gd name="T82" fmla="*/ 8 w 90"/>
                <a:gd name="T83" fmla="*/ 113 h 82"/>
                <a:gd name="T84" fmla="*/ 16 w 90"/>
                <a:gd name="T85" fmla="*/ 113 h 82"/>
                <a:gd name="T86" fmla="*/ 24 w 90"/>
                <a:gd name="T87" fmla="*/ 113 h 82"/>
                <a:gd name="T88" fmla="*/ 33 w 90"/>
                <a:gd name="T89" fmla="*/ 113 h 82"/>
                <a:gd name="T90" fmla="*/ 49 w 90"/>
                <a:gd name="T91" fmla="*/ 113 h 82"/>
                <a:gd name="T92" fmla="*/ 58 w 90"/>
                <a:gd name="T93" fmla="*/ 103 h 82"/>
                <a:gd name="T94" fmla="*/ 65 w 90"/>
                <a:gd name="T95" fmla="*/ 103 h 82"/>
                <a:gd name="T96" fmla="*/ 74 w 90"/>
                <a:gd name="T97" fmla="*/ 103 h 82"/>
                <a:gd name="T98" fmla="*/ 82 w 90"/>
                <a:gd name="T99" fmla="*/ 113 h 82"/>
                <a:gd name="T100" fmla="*/ 90 w 90"/>
                <a:gd name="T101" fmla="*/ 113 h 82"/>
                <a:gd name="T102" fmla="*/ 90 w 90"/>
                <a:gd name="T103" fmla="*/ 113 h 82"/>
                <a:gd name="T104" fmla="*/ 98 w 90"/>
                <a:gd name="T105" fmla="*/ 103 h 82"/>
                <a:gd name="T106" fmla="*/ 98 w 90"/>
                <a:gd name="T107" fmla="*/ 103 h 82"/>
                <a:gd name="T108" fmla="*/ 98 w 90"/>
                <a:gd name="T109" fmla="*/ 92 h 82"/>
                <a:gd name="T110" fmla="*/ 98 w 90"/>
                <a:gd name="T111" fmla="*/ 83 h 82"/>
                <a:gd name="T112" fmla="*/ 98 w 90"/>
                <a:gd name="T113" fmla="*/ 72 h 82"/>
                <a:gd name="T114" fmla="*/ 98 w 90"/>
                <a:gd name="T115" fmla="*/ 62 h 82"/>
                <a:gd name="T116" fmla="*/ 98 w 90"/>
                <a:gd name="T117" fmla="*/ 51 h 82"/>
                <a:gd name="T118" fmla="*/ 98 w 90"/>
                <a:gd name="T119" fmla="*/ 41 h 82"/>
                <a:gd name="T120" fmla="*/ 98 w 90"/>
                <a:gd name="T121" fmla="*/ 30 h 82"/>
                <a:gd name="T122" fmla="*/ 98 w 90"/>
                <a:gd name="T123" fmla="*/ 10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 h="82">
                  <a:moveTo>
                    <a:pt x="90" y="7"/>
                  </a:moveTo>
                  <a:lnTo>
                    <a:pt x="90" y="0"/>
                  </a:lnTo>
                  <a:lnTo>
                    <a:pt x="83" y="0"/>
                  </a:lnTo>
                  <a:lnTo>
                    <a:pt x="75" y="7"/>
                  </a:lnTo>
                  <a:lnTo>
                    <a:pt x="68" y="7"/>
                  </a:lnTo>
                  <a:lnTo>
                    <a:pt x="60" y="7"/>
                  </a:lnTo>
                  <a:lnTo>
                    <a:pt x="60" y="15"/>
                  </a:lnTo>
                  <a:lnTo>
                    <a:pt x="53" y="22"/>
                  </a:lnTo>
                  <a:lnTo>
                    <a:pt x="45" y="22"/>
                  </a:lnTo>
                  <a:lnTo>
                    <a:pt x="38" y="30"/>
                  </a:lnTo>
                  <a:lnTo>
                    <a:pt x="30" y="30"/>
                  </a:lnTo>
                  <a:lnTo>
                    <a:pt x="30" y="37"/>
                  </a:lnTo>
                  <a:lnTo>
                    <a:pt x="22" y="37"/>
                  </a:lnTo>
                  <a:lnTo>
                    <a:pt x="22" y="30"/>
                  </a:lnTo>
                  <a:lnTo>
                    <a:pt x="15" y="30"/>
                  </a:lnTo>
                  <a:lnTo>
                    <a:pt x="7" y="30"/>
                  </a:lnTo>
                  <a:lnTo>
                    <a:pt x="7" y="37"/>
                  </a:lnTo>
                  <a:lnTo>
                    <a:pt x="7" y="45"/>
                  </a:lnTo>
                  <a:lnTo>
                    <a:pt x="0" y="52"/>
                  </a:lnTo>
                  <a:lnTo>
                    <a:pt x="0" y="60"/>
                  </a:lnTo>
                  <a:lnTo>
                    <a:pt x="0" y="67"/>
                  </a:lnTo>
                  <a:lnTo>
                    <a:pt x="0" y="75"/>
                  </a:lnTo>
                  <a:lnTo>
                    <a:pt x="0" y="82"/>
                  </a:lnTo>
                  <a:lnTo>
                    <a:pt x="7" y="82"/>
                  </a:lnTo>
                  <a:lnTo>
                    <a:pt x="15" y="82"/>
                  </a:lnTo>
                  <a:lnTo>
                    <a:pt x="22" y="82"/>
                  </a:lnTo>
                  <a:lnTo>
                    <a:pt x="30" y="82"/>
                  </a:lnTo>
                  <a:lnTo>
                    <a:pt x="45" y="82"/>
                  </a:lnTo>
                  <a:lnTo>
                    <a:pt x="53" y="75"/>
                  </a:lnTo>
                  <a:lnTo>
                    <a:pt x="60" y="75"/>
                  </a:lnTo>
                  <a:lnTo>
                    <a:pt x="68" y="75"/>
                  </a:lnTo>
                  <a:lnTo>
                    <a:pt x="75" y="82"/>
                  </a:lnTo>
                  <a:lnTo>
                    <a:pt x="83" y="82"/>
                  </a:lnTo>
                  <a:lnTo>
                    <a:pt x="90" y="75"/>
                  </a:lnTo>
                  <a:lnTo>
                    <a:pt x="90" y="67"/>
                  </a:lnTo>
                  <a:lnTo>
                    <a:pt x="90" y="60"/>
                  </a:lnTo>
                  <a:lnTo>
                    <a:pt x="90" y="52"/>
                  </a:lnTo>
                  <a:lnTo>
                    <a:pt x="90" y="45"/>
                  </a:lnTo>
                  <a:lnTo>
                    <a:pt x="90" y="37"/>
                  </a:lnTo>
                  <a:lnTo>
                    <a:pt x="90" y="30"/>
                  </a:lnTo>
                  <a:lnTo>
                    <a:pt x="90" y="22"/>
                  </a:lnTo>
                  <a:lnTo>
                    <a:pt x="90"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19" name="Freeform 132"/>
            <p:cNvSpPr>
              <a:spLocks/>
            </p:cNvSpPr>
            <p:nvPr/>
          </p:nvSpPr>
          <p:spPr bwMode="auto">
            <a:xfrm>
              <a:off x="2999" y="2365"/>
              <a:ext cx="105" cy="113"/>
            </a:xfrm>
            <a:custGeom>
              <a:avLst/>
              <a:gdLst>
                <a:gd name="T0" fmla="*/ 0 w 97"/>
                <a:gd name="T1" fmla="*/ 10 h 82"/>
                <a:gd name="T2" fmla="*/ 8 w 97"/>
                <a:gd name="T3" fmla="*/ 0 h 82"/>
                <a:gd name="T4" fmla="*/ 16 w 97"/>
                <a:gd name="T5" fmla="*/ 0 h 82"/>
                <a:gd name="T6" fmla="*/ 16 w 97"/>
                <a:gd name="T7" fmla="*/ 0 h 82"/>
                <a:gd name="T8" fmla="*/ 24 w 97"/>
                <a:gd name="T9" fmla="*/ 10 h 82"/>
                <a:gd name="T10" fmla="*/ 24 w 97"/>
                <a:gd name="T11" fmla="*/ 10 h 82"/>
                <a:gd name="T12" fmla="*/ 32 w 97"/>
                <a:gd name="T13" fmla="*/ 10 h 82"/>
                <a:gd name="T14" fmla="*/ 32 w 97"/>
                <a:gd name="T15" fmla="*/ 10 h 82"/>
                <a:gd name="T16" fmla="*/ 40 w 97"/>
                <a:gd name="T17" fmla="*/ 21 h 82"/>
                <a:gd name="T18" fmla="*/ 40 w 97"/>
                <a:gd name="T19" fmla="*/ 21 h 82"/>
                <a:gd name="T20" fmla="*/ 40 w 97"/>
                <a:gd name="T21" fmla="*/ 30 h 82"/>
                <a:gd name="T22" fmla="*/ 40 w 97"/>
                <a:gd name="T23" fmla="*/ 30 h 82"/>
                <a:gd name="T24" fmla="*/ 49 w 97"/>
                <a:gd name="T25" fmla="*/ 30 h 82"/>
                <a:gd name="T26" fmla="*/ 49 w 97"/>
                <a:gd name="T27" fmla="*/ 30 h 82"/>
                <a:gd name="T28" fmla="*/ 49 w 97"/>
                <a:gd name="T29" fmla="*/ 30 h 82"/>
                <a:gd name="T30" fmla="*/ 56 w 97"/>
                <a:gd name="T31" fmla="*/ 30 h 82"/>
                <a:gd name="T32" fmla="*/ 56 w 97"/>
                <a:gd name="T33" fmla="*/ 41 h 82"/>
                <a:gd name="T34" fmla="*/ 56 w 97"/>
                <a:gd name="T35" fmla="*/ 41 h 82"/>
                <a:gd name="T36" fmla="*/ 56 w 97"/>
                <a:gd name="T37" fmla="*/ 41 h 82"/>
                <a:gd name="T38" fmla="*/ 56 w 97"/>
                <a:gd name="T39" fmla="*/ 41 h 82"/>
                <a:gd name="T40" fmla="*/ 65 w 97"/>
                <a:gd name="T41" fmla="*/ 41 h 82"/>
                <a:gd name="T42" fmla="*/ 65 w 97"/>
                <a:gd name="T43" fmla="*/ 41 h 82"/>
                <a:gd name="T44" fmla="*/ 73 w 97"/>
                <a:gd name="T45" fmla="*/ 41 h 82"/>
                <a:gd name="T46" fmla="*/ 73 w 97"/>
                <a:gd name="T47" fmla="*/ 51 h 82"/>
                <a:gd name="T48" fmla="*/ 73 w 97"/>
                <a:gd name="T49" fmla="*/ 51 h 82"/>
                <a:gd name="T50" fmla="*/ 73 w 97"/>
                <a:gd name="T51" fmla="*/ 51 h 82"/>
                <a:gd name="T52" fmla="*/ 73 w 97"/>
                <a:gd name="T53" fmla="*/ 41 h 82"/>
                <a:gd name="T54" fmla="*/ 81 w 97"/>
                <a:gd name="T55" fmla="*/ 41 h 82"/>
                <a:gd name="T56" fmla="*/ 81 w 97"/>
                <a:gd name="T57" fmla="*/ 41 h 82"/>
                <a:gd name="T58" fmla="*/ 81 w 97"/>
                <a:gd name="T59" fmla="*/ 41 h 82"/>
                <a:gd name="T60" fmla="*/ 81 w 97"/>
                <a:gd name="T61" fmla="*/ 41 h 82"/>
                <a:gd name="T62" fmla="*/ 89 w 97"/>
                <a:gd name="T63" fmla="*/ 41 h 82"/>
                <a:gd name="T64" fmla="*/ 89 w 97"/>
                <a:gd name="T65" fmla="*/ 41 h 82"/>
                <a:gd name="T66" fmla="*/ 89 w 97"/>
                <a:gd name="T67" fmla="*/ 51 h 82"/>
                <a:gd name="T68" fmla="*/ 97 w 97"/>
                <a:gd name="T69" fmla="*/ 62 h 82"/>
                <a:gd name="T70" fmla="*/ 97 w 97"/>
                <a:gd name="T71" fmla="*/ 72 h 82"/>
                <a:gd name="T72" fmla="*/ 105 w 97"/>
                <a:gd name="T73" fmla="*/ 83 h 82"/>
                <a:gd name="T74" fmla="*/ 105 w 97"/>
                <a:gd name="T75" fmla="*/ 92 h 82"/>
                <a:gd name="T76" fmla="*/ 105 w 97"/>
                <a:gd name="T77" fmla="*/ 103 h 82"/>
                <a:gd name="T78" fmla="*/ 105 w 97"/>
                <a:gd name="T79" fmla="*/ 103 h 82"/>
                <a:gd name="T80" fmla="*/ 97 w 97"/>
                <a:gd name="T81" fmla="*/ 113 h 82"/>
                <a:gd name="T82" fmla="*/ 89 w 97"/>
                <a:gd name="T83" fmla="*/ 113 h 82"/>
                <a:gd name="T84" fmla="*/ 81 w 97"/>
                <a:gd name="T85" fmla="*/ 113 h 82"/>
                <a:gd name="T86" fmla="*/ 73 w 97"/>
                <a:gd name="T87" fmla="*/ 113 h 82"/>
                <a:gd name="T88" fmla="*/ 65 w 97"/>
                <a:gd name="T89" fmla="*/ 113 h 82"/>
                <a:gd name="T90" fmla="*/ 56 w 97"/>
                <a:gd name="T91" fmla="*/ 113 h 82"/>
                <a:gd name="T92" fmla="*/ 49 w 97"/>
                <a:gd name="T93" fmla="*/ 103 h 82"/>
                <a:gd name="T94" fmla="*/ 40 w 97"/>
                <a:gd name="T95" fmla="*/ 103 h 82"/>
                <a:gd name="T96" fmla="*/ 32 w 97"/>
                <a:gd name="T97" fmla="*/ 103 h 82"/>
                <a:gd name="T98" fmla="*/ 24 w 97"/>
                <a:gd name="T99" fmla="*/ 113 h 82"/>
                <a:gd name="T100" fmla="*/ 16 w 97"/>
                <a:gd name="T101" fmla="*/ 113 h 82"/>
                <a:gd name="T102" fmla="*/ 8 w 97"/>
                <a:gd name="T103" fmla="*/ 113 h 82"/>
                <a:gd name="T104" fmla="*/ 8 w 97"/>
                <a:gd name="T105" fmla="*/ 103 h 82"/>
                <a:gd name="T106" fmla="*/ 0 w 97"/>
                <a:gd name="T107" fmla="*/ 103 h 82"/>
                <a:gd name="T108" fmla="*/ 0 w 97"/>
                <a:gd name="T109" fmla="*/ 92 h 82"/>
                <a:gd name="T110" fmla="*/ 8 w 97"/>
                <a:gd name="T111" fmla="*/ 83 h 82"/>
                <a:gd name="T112" fmla="*/ 8 w 97"/>
                <a:gd name="T113" fmla="*/ 72 h 82"/>
                <a:gd name="T114" fmla="*/ 8 w 97"/>
                <a:gd name="T115" fmla="*/ 62 h 82"/>
                <a:gd name="T116" fmla="*/ 0 w 97"/>
                <a:gd name="T117" fmla="*/ 51 h 82"/>
                <a:gd name="T118" fmla="*/ 0 w 97"/>
                <a:gd name="T119" fmla="*/ 41 h 82"/>
                <a:gd name="T120" fmla="*/ 0 w 97"/>
                <a:gd name="T121" fmla="*/ 21 h 82"/>
                <a:gd name="T122" fmla="*/ 0 w 97"/>
                <a:gd name="T123" fmla="*/ 10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7" h="82">
                  <a:moveTo>
                    <a:pt x="0" y="7"/>
                  </a:moveTo>
                  <a:lnTo>
                    <a:pt x="7" y="0"/>
                  </a:lnTo>
                  <a:lnTo>
                    <a:pt x="15" y="0"/>
                  </a:lnTo>
                  <a:lnTo>
                    <a:pt x="22" y="7"/>
                  </a:lnTo>
                  <a:lnTo>
                    <a:pt x="30" y="7"/>
                  </a:lnTo>
                  <a:lnTo>
                    <a:pt x="37" y="15"/>
                  </a:lnTo>
                  <a:lnTo>
                    <a:pt x="37" y="22"/>
                  </a:lnTo>
                  <a:lnTo>
                    <a:pt x="45" y="22"/>
                  </a:lnTo>
                  <a:lnTo>
                    <a:pt x="52" y="22"/>
                  </a:lnTo>
                  <a:lnTo>
                    <a:pt x="52" y="30"/>
                  </a:lnTo>
                  <a:lnTo>
                    <a:pt x="60" y="30"/>
                  </a:lnTo>
                  <a:lnTo>
                    <a:pt x="67" y="30"/>
                  </a:lnTo>
                  <a:lnTo>
                    <a:pt x="67" y="37"/>
                  </a:lnTo>
                  <a:lnTo>
                    <a:pt x="67" y="30"/>
                  </a:lnTo>
                  <a:lnTo>
                    <a:pt x="75" y="30"/>
                  </a:lnTo>
                  <a:lnTo>
                    <a:pt x="82" y="30"/>
                  </a:lnTo>
                  <a:lnTo>
                    <a:pt x="82" y="37"/>
                  </a:lnTo>
                  <a:lnTo>
                    <a:pt x="90" y="45"/>
                  </a:lnTo>
                  <a:lnTo>
                    <a:pt x="90" y="52"/>
                  </a:lnTo>
                  <a:lnTo>
                    <a:pt x="97" y="60"/>
                  </a:lnTo>
                  <a:lnTo>
                    <a:pt x="97" y="67"/>
                  </a:lnTo>
                  <a:lnTo>
                    <a:pt x="97" y="75"/>
                  </a:lnTo>
                  <a:lnTo>
                    <a:pt x="90" y="82"/>
                  </a:lnTo>
                  <a:lnTo>
                    <a:pt x="82" y="82"/>
                  </a:lnTo>
                  <a:lnTo>
                    <a:pt x="75" y="82"/>
                  </a:lnTo>
                  <a:lnTo>
                    <a:pt x="67" y="82"/>
                  </a:lnTo>
                  <a:lnTo>
                    <a:pt x="60" y="82"/>
                  </a:lnTo>
                  <a:lnTo>
                    <a:pt x="52" y="82"/>
                  </a:lnTo>
                  <a:lnTo>
                    <a:pt x="45" y="75"/>
                  </a:lnTo>
                  <a:lnTo>
                    <a:pt x="37" y="75"/>
                  </a:lnTo>
                  <a:lnTo>
                    <a:pt x="30" y="75"/>
                  </a:lnTo>
                  <a:lnTo>
                    <a:pt x="22" y="82"/>
                  </a:lnTo>
                  <a:lnTo>
                    <a:pt x="15" y="82"/>
                  </a:lnTo>
                  <a:lnTo>
                    <a:pt x="7" y="82"/>
                  </a:lnTo>
                  <a:lnTo>
                    <a:pt x="7" y="75"/>
                  </a:lnTo>
                  <a:lnTo>
                    <a:pt x="0" y="75"/>
                  </a:lnTo>
                  <a:lnTo>
                    <a:pt x="0" y="67"/>
                  </a:lnTo>
                  <a:lnTo>
                    <a:pt x="7" y="60"/>
                  </a:lnTo>
                  <a:lnTo>
                    <a:pt x="7" y="52"/>
                  </a:lnTo>
                  <a:lnTo>
                    <a:pt x="7" y="45"/>
                  </a:lnTo>
                  <a:lnTo>
                    <a:pt x="0" y="37"/>
                  </a:lnTo>
                  <a:lnTo>
                    <a:pt x="0" y="30"/>
                  </a:lnTo>
                  <a:lnTo>
                    <a:pt x="0" y="15"/>
                  </a:lnTo>
                  <a:lnTo>
                    <a:pt x="0"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7320" name="Group 133"/>
            <p:cNvGrpSpPr>
              <a:grpSpLocks/>
            </p:cNvGrpSpPr>
            <p:nvPr/>
          </p:nvGrpSpPr>
          <p:grpSpPr bwMode="auto">
            <a:xfrm>
              <a:off x="3840" y="2160"/>
              <a:ext cx="274" cy="181"/>
              <a:chOff x="2838" y="2408"/>
              <a:chExt cx="226" cy="169"/>
            </a:xfrm>
          </p:grpSpPr>
          <p:sp>
            <p:nvSpPr>
              <p:cNvPr id="7326" name="Freeform 134"/>
              <p:cNvSpPr>
                <a:spLocks/>
              </p:cNvSpPr>
              <p:nvPr/>
            </p:nvSpPr>
            <p:spPr bwMode="auto">
              <a:xfrm>
                <a:off x="2838" y="2408"/>
                <a:ext cx="226" cy="142"/>
              </a:xfrm>
              <a:custGeom>
                <a:avLst/>
                <a:gdLst>
                  <a:gd name="T0" fmla="*/ 68 w 226"/>
                  <a:gd name="T1" fmla="*/ 142 h 142"/>
                  <a:gd name="T2" fmla="*/ 40 w 226"/>
                  <a:gd name="T3" fmla="*/ 132 h 142"/>
                  <a:gd name="T4" fmla="*/ 10 w 226"/>
                  <a:gd name="T5" fmla="*/ 120 h 142"/>
                  <a:gd name="T6" fmla="*/ 10 w 226"/>
                  <a:gd name="T7" fmla="*/ 100 h 142"/>
                  <a:gd name="T8" fmla="*/ 12 w 226"/>
                  <a:gd name="T9" fmla="*/ 68 h 142"/>
                  <a:gd name="T10" fmla="*/ 0 w 226"/>
                  <a:gd name="T11" fmla="*/ 34 h 142"/>
                  <a:gd name="T12" fmla="*/ 16 w 226"/>
                  <a:gd name="T13" fmla="*/ 18 h 142"/>
                  <a:gd name="T14" fmla="*/ 50 w 226"/>
                  <a:gd name="T15" fmla="*/ 2 h 142"/>
                  <a:gd name="T16" fmla="*/ 70 w 226"/>
                  <a:gd name="T17" fmla="*/ 26 h 142"/>
                  <a:gd name="T18" fmla="*/ 70 w 226"/>
                  <a:gd name="T19" fmla="*/ 50 h 142"/>
                  <a:gd name="T20" fmla="*/ 76 w 226"/>
                  <a:gd name="T21" fmla="*/ 18 h 142"/>
                  <a:gd name="T22" fmla="*/ 98 w 226"/>
                  <a:gd name="T23" fmla="*/ 0 h 142"/>
                  <a:gd name="T24" fmla="*/ 120 w 226"/>
                  <a:gd name="T25" fmla="*/ 2 h 142"/>
                  <a:gd name="T26" fmla="*/ 152 w 226"/>
                  <a:gd name="T27" fmla="*/ 28 h 142"/>
                  <a:gd name="T28" fmla="*/ 174 w 226"/>
                  <a:gd name="T29" fmla="*/ 34 h 142"/>
                  <a:gd name="T30" fmla="*/ 210 w 226"/>
                  <a:gd name="T31" fmla="*/ 62 h 142"/>
                  <a:gd name="T32" fmla="*/ 226 w 226"/>
                  <a:gd name="T33" fmla="*/ 86 h 142"/>
                  <a:gd name="T34" fmla="*/ 202 w 226"/>
                  <a:gd name="T35" fmla="*/ 114 h 142"/>
                  <a:gd name="T36" fmla="*/ 182 w 226"/>
                  <a:gd name="T37" fmla="*/ 138 h 142"/>
                  <a:gd name="T38" fmla="*/ 156 w 226"/>
                  <a:gd name="T39" fmla="*/ 138 h 142"/>
                  <a:gd name="T40" fmla="*/ 140 w 226"/>
                  <a:gd name="T41" fmla="*/ 132 h 142"/>
                  <a:gd name="T42" fmla="*/ 116 w 226"/>
                  <a:gd name="T43" fmla="*/ 138 h 142"/>
                  <a:gd name="T44" fmla="*/ 68 w 226"/>
                  <a:gd name="T45" fmla="*/ 14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27" name="Freeform 135"/>
              <p:cNvSpPr>
                <a:spLocks/>
              </p:cNvSpPr>
              <p:nvPr/>
            </p:nvSpPr>
            <p:spPr bwMode="auto">
              <a:xfrm>
                <a:off x="2880" y="2502"/>
                <a:ext cx="117" cy="75"/>
              </a:xfrm>
              <a:custGeom>
                <a:avLst/>
                <a:gdLst>
                  <a:gd name="T0" fmla="*/ 48 w 117"/>
                  <a:gd name="T1" fmla="*/ 75 h 75"/>
                  <a:gd name="T2" fmla="*/ 57 w 117"/>
                  <a:gd name="T3" fmla="*/ 48 h 75"/>
                  <a:gd name="T4" fmla="*/ 81 w 117"/>
                  <a:gd name="T5" fmla="*/ 36 h 75"/>
                  <a:gd name="T6" fmla="*/ 117 w 117"/>
                  <a:gd name="T7" fmla="*/ 3 h 75"/>
                  <a:gd name="T8" fmla="*/ 81 w 117"/>
                  <a:gd name="T9" fmla="*/ 24 h 75"/>
                  <a:gd name="T10" fmla="*/ 63 w 117"/>
                  <a:gd name="T11" fmla="*/ 33 h 75"/>
                  <a:gd name="T12" fmla="*/ 72 w 117"/>
                  <a:gd name="T13" fmla="*/ 15 h 75"/>
                  <a:gd name="T14" fmla="*/ 57 w 117"/>
                  <a:gd name="T15" fmla="*/ 30 h 75"/>
                  <a:gd name="T16" fmla="*/ 21 w 117"/>
                  <a:gd name="T17" fmla="*/ 15 h 75"/>
                  <a:gd name="T18" fmla="*/ 0 w 117"/>
                  <a:gd name="T19" fmla="*/ 0 h 75"/>
                  <a:gd name="T20" fmla="*/ 21 w 117"/>
                  <a:gd name="T21" fmla="*/ 24 h 75"/>
                  <a:gd name="T22" fmla="*/ 42 w 117"/>
                  <a:gd name="T23" fmla="*/ 36 h 75"/>
                  <a:gd name="T24" fmla="*/ 44 w 117"/>
                  <a:gd name="T25" fmla="*/ 66 h 75"/>
                  <a:gd name="T26" fmla="*/ 30 w 117"/>
                  <a:gd name="T27" fmla="*/ 74 h 75"/>
                  <a:gd name="T28" fmla="*/ 48 w 117"/>
                  <a:gd name="T29" fmla="*/ 7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321" name="Line 136"/>
            <p:cNvSpPr>
              <a:spLocks noChangeShapeType="1"/>
            </p:cNvSpPr>
            <p:nvPr/>
          </p:nvSpPr>
          <p:spPr bwMode="auto">
            <a:xfrm>
              <a:off x="3492" y="3084"/>
              <a:ext cx="0" cy="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322" name="Group 137"/>
            <p:cNvGrpSpPr>
              <a:grpSpLocks/>
            </p:cNvGrpSpPr>
            <p:nvPr/>
          </p:nvGrpSpPr>
          <p:grpSpPr bwMode="auto">
            <a:xfrm flipH="1">
              <a:off x="1632" y="2448"/>
              <a:ext cx="340" cy="295"/>
              <a:chOff x="2838" y="2408"/>
              <a:chExt cx="226" cy="169"/>
            </a:xfrm>
          </p:grpSpPr>
          <p:sp>
            <p:nvSpPr>
              <p:cNvPr id="7324" name="Freeform 138"/>
              <p:cNvSpPr>
                <a:spLocks/>
              </p:cNvSpPr>
              <p:nvPr/>
            </p:nvSpPr>
            <p:spPr bwMode="auto">
              <a:xfrm>
                <a:off x="2838" y="2408"/>
                <a:ext cx="226" cy="142"/>
              </a:xfrm>
              <a:custGeom>
                <a:avLst/>
                <a:gdLst>
                  <a:gd name="T0" fmla="*/ 68 w 226"/>
                  <a:gd name="T1" fmla="*/ 142 h 142"/>
                  <a:gd name="T2" fmla="*/ 40 w 226"/>
                  <a:gd name="T3" fmla="*/ 132 h 142"/>
                  <a:gd name="T4" fmla="*/ 10 w 226"/>
                  <a:gd name="T5" fmla="*/ 120 h 142"/>
                  <a:gd name="T6" fmla="*/ 10 w 226"/>
                  <a:gd name="T7" fmla="*/ 100 h 142"/>
                  <a:gd name="T8" fmla="*/ 12 w 226"/>
                  <a:gd name="T9" fmla="*/ 68 h 142"/>
                  <a:gd name="T10" fmla="*/ 0 w 226"/>
                  <a:gd name="T11" fmla="*/ 34 h 142"/>
                  <a:gd name="T12" fmla="*/ 16 w 226"/>
                  <a:gd name="T13" fmla="*/ 18 h 142"/>
                  <a:gd name="T14" fmla="*/ 50 w 226"/>
                  <a:gd name="T15" fmla="*/ 2 h 142"/>
                  <a:gd name="T16" fmla="*/ 70 w 226"/>
                  <a:gd name="T17" fmla="*/ 26 h 142"/>
                  <a:gd name="T18" fmla="*/ 70 w 226"/>
                  <a:gd name="T19" fmla="*/ 50 h 142"/>
                  <a:gd name="T20" fmla="*/ 76 w 226"/>
                  <a:gd name="T21" fmla="*/ 18 h 142"/>
                  <a:gd name="T22" fmla="*/ 98 w 226"/>
                  <a:gd name="T23" fmla="*/ 0 h 142"/>
                  <a:gd name="T24" fmla="*/ 120 w 226"/>
                  <a:gd name="T25" fmla="*/ 2 h 142"/>
                  <a:gd name="T26" fmla="*/ 152 w 226"/>
                  <a:gd name="T27" fmla="*/ 28 h 142"/>
                  <a:gd name="T28" fmla="*/ 174 w 226"/>
                  <a:gd name="T29" fmla="*/ 34 h 142"/>
                  <a:gd name="T30" fmla="*/ 210 w 226"/>
                  <a:gd name="T31" fmla="*/ 62 h 142"/>
                  <a:gd name="T32" fmla="*/ 226 w 226"/>
                  <a:gd name="T33" fmla="*/ 86 h 142"/>
                  <a:gd name="T34" fmla="*/ 202 w 226"/>
                  <a:gd name="T35" fmla="*/ 114 h 142"/>
                  <a:gd name="T36" fmla="*/ 182 w 226"/>
                  <a:gd name="T37" fmla="*/ 138 h 142"/>
                  <a:gd name="T38" fmla="*/ 156 w 226"/>
                  <a:gd name="T39" fmla="*/ 138 h 142"/>
                  <a:gd name="T40" fmla="*/ 140 w 226"/>
                  <a:gd name="T41" fmla="*/ 132 h 142"/>
                  <a:gd name="T42" fmla="*/ 116 w 226"/>
                  <a:gd name="T43" fmla="*/ 138 h 142"/>
                  <a:gd name="T44" fmla="*/ 68 w 226"/>
                  <a:gd name="T45" fmla="*/ 14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25" name="Freeform 139"/>
              <p:cNvSpPr>
                <a:spLocks/>
              </p:cNvSpPr>
              <p:nvPr/>
            </p:nvSpPr>
            <p:spPr bwMode="auto">
              <a:xfrm>
                <a:off x="2880" y="2502"/>
                <a:ext cx="117" cy="75"/>
              </a:xfrm>
              <a:custGeom>
                <a:avLst/>
                <a:gdLst>
                  <a:gd name="T0" fmla="*/ 48 w 117"/>
                  <a:gd name="T1" fmla="*/ 75 h 75"/>
                  <a:gd name="T2" fmla="*/ 57 w 117"/>
                  <a:gd name="T3" fmla="*/ 48 h 75"/>
                  <a:gd name="T4" fmla="*/ 81 w 117"/>
                  <a:gd name="T5" fmla="*/ 36 h 75"/>
                  <a:gd name="T6" fmla="*/ 117 w 117"/>
                  <a:gd name="T7" fmla="*/ 3 h 75"/>
                  <a:gd name="T8" fmla="*/ 81 w 117"/>
                  <a:gd name="T9" fmla="*/ 24 h 75"/>
                  <a:gd name="T10" fmla="*/ 63 w 117"/>
                  <a:gd name="T11" fmla="*/ 33 h 75"/>
                  <a:gd name="T12" fmla="*/ 72 w 117"/>
                  <a:gd name="T13" fmla="*/ 15 h 75"/>
                  <a:gd name="T14" fmla="*/ 57 w 117"/>
                  <a:gd name="T15" fmla="*/ 30 h 75"/>
                  <a:gd name="T16" fmla="*/ 21 w 117"/>
                  <a:gd name="T17" fmla="*/ 15 h 75"/>
                  <a:gd name="T18" fmla="*/ 0 w 117"/>
                  <a:gd name="T19" fmla="*/ 0 h 75"/>
                  <a:gd name="T20" fmla="*/ 21 w 117"/>
                  <a:gd name="T21" fmla="*/ 24 h 75"/>
                  <a:gd name="T22" fmla="*/ 42 w 117"/>
                  <a:gd name="T23" fmla="*/ 36 h 75"/>
                  <a:gd name="T24" fmla="*/ 44 w 117"/>
                  <a:gd name="T25" fmla="*/ 66 h 75"/>
                  <a:gd name="T26" fmla="*/ 30 w 117"/>
                  <a:gd name="T27" fmla="*/ 74 h 75"/>
                  <a:gd name="T28" fmla="*/ 48 w 117"/>
                  <a:gd name="T29" fmla="*/ 7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323" name="Freeform 140"/>
            <p:cNvSpPr>
              <a:spLocks noEditPoints="1"/>
            </p:cNvSpPr>
            <p:nvPr/>
          </p:nvSpPr>
          <p:spPr bwMode="auto">
            <a:xfrm>
              <a:off x="1548" y="1536"/>
              <a:ext cx="1012" cy="1116"/>
            </a:xfrm>
            <a:custGeom>
              <a:avLst/>
              <a:gdLst>
                <a:gd name="T0" fmla="*/ 363 w 1139"/>
                <a:gd name="T1" fmla="*/ 39 h 1271"/>
                <a:gd name="T2" fmla="*/ 466 w 1139"/>
                <a:gd name="T3" fmla="*/ 0 h 1271"/>
                <a:gd name="T4" fmla="*/ 610 w 1139"/>
                <a:gd name="T5" fmla="*/ 5 h 1271"/>
                <a:gd name="T6" fmla="*/ 604 w 1139"/>
                <a:gd name="T7" fmla="*/ 44 h 1271"/>
                <a:gd name="T8" fmla="*/ 742 w 1139"/>
                <a:gd name="T9" fmla="*/ 73 h 1271"/>
                <a:gd name="T10" fmla="*/ 713 w 1139"/>
                <a:gd name="T11" fmla="*/ 97 h 1271"/>
                <a:gd name="T12" fmla="*/ 722 w 1139"/>
                <a:gd name="T13" fmla="*/ 112 h 1271"/>
                <a:gd name="T14" fmla="*/ 831 w 1139"/>
                <a:gd name="T15" fmla="*/ 161 h 1271"/>
                <a:gd name="T16" fmla="*/ 860 w 1139"/>
                <a:gd name="T17" fmla="*/ 190 h 1271"/>
                <a:gd name="T18" fmla="*/ 841 w 1139"/>
                <a:gd name="T19" fmla="*/ 213 h 1271"/>
                <a:gd name="T20" fmla="*/ 953 w 1139"/>
                <a:gd name="T21" fmla="*/ 272 h 1271"/>
                <a:gd name="T22" fmla="*/ 806 w 1139"/>
                <a:gd name="T23" fmla="*/ 335 h 1271"/>
                <a:gd name="T24" fmla="*/ 924 w 1139"/>
                <a:gd name="T25" fmla="*/ 393 h 1271"/>
                <a:gd name="T26" fmla="*/ 747 w 1139"/>
                <a:gd name="T27" fmla="*/ 432 h 1271"/>
                <a:gd name="T28" fmla="*/ 924 w 1139"/>
                <a:gd name="T29" fmla="*/ 486 h 1271"/>
                <a:gd name="T30" fmla="*/ 1008 w 1139"/>
                <a:gd name="T31" fmla="*/ 509 h 1271"/>
                <a:gd name="T32" fmla="*/ 697 w 1139"/>
                <a:gd name="T33" fmla="*/ 544 h 1271"/>
                <a:gd name="T34" fmla="*/ 521 w 1139"/>
                <a:gd name="T35" fmla="*/ 903 h 1271"/>
                <a:gd name="T36" fmla="*/ 521 w 1139"/>
                <a:gd name="T37" fmla="*/ 1106 h 1271"/>
                <a:gd name="T38" fmla="*/ 408 w 1139"/>
                <a:gd name="T39" fmla="*/ 1053 h 1271"/>
                <a:gd name="T40" fmla="*/ 373 w 1139"/>
                <a:gd name="T41" fmla="*/ 776 h 1271"/>
                <a:gd name="T42" fmla="*/ 295 w 1139"/>
                <a:gd name="T43" fmla="*/ 713 h 1271"/>
                <a:gd name="T44" fmla="*/ 192 w 1139"/>
                <a:gd name="T45" fmla="*/ 738 h 1271"/>
                <a:gd name="T46" fmla="*/ 93 w 1139"/>
                <a:gd name="T47" fmla="*/ 728 h 1271"/>
                <a:gd name="T48" fmla="*/ 163 w 1139"/>
                <a:gd name="T49" fmla="*/ 674 h 1271"/>
                <a:gd name="T50" fmla="*/ 187 w 1139"/>
                <a:gd name="T51" fmla="*/ 665 h 1271"/>
                <a:gd name="T52" fmla="*/ 177 w 1139"/>
                <a:gd name="T53" fmla="*/ 645 h 1271"/>
                <a:gd name="T54" fmla="*/ 89 w 1139"/>
                <a:gd name="T55" fmla="*/ 578 h 1271"/>
                <a:gd name="T56" fmla="*/ 182 w 1139"/>
                <a:gd name="T57" fmla="*/ 524 h 1271"/>
                <a:gd name="T58" fmla="*/ 123 w 1139"/>
                <a:gd name="T59" fmla="*/ 480 h 1271"/>
                <a:gd name="T60" fmla="*/ 5 w 1139"/>
                <a:gd name="T61" fmla="*/ 436 h 1271"/>
                <a:gd name="T62" fmla="*/ 241 w 1139"/>
                <a:gd name="T63" fmla="*/ 398 h 1271"/>
                <a:gd name="T64" fmla="*/ 418 w 1139"/>
                <a:gd name="T65" fmla="*/ 364 h 1271"/>
                <a:gd name="T66" fmla="*/ 373 w 1139"/>
                <a:gd name="T67" fmla="*/ 335 h 1271"/>
                <a:gd name="T68" fmla="*/ 305 w 1139"/>
                <a:gd name="T69" fmla="*/ 267 h 1271"/>
                <a:gd name="T70" fmla="*/ 235 w 1139"/>
                <a:gd name="T71" fmla="*/ 233 h 1271"/>
                <a:gd name="T72" fmla="*/ 251 w 1139"/>
                <a:gd name="T73" fmla="*/ 184 h 1271"/>
                <a:gd name="T74" fmla="*/ 235 w 1139"/>
                <a:gd name="T75" fmla="*/ 140 h 1271"/>
                <a:gd name="T76" fmla="*/ 363 w 1139"/>
                <a:gd name="T77" fmla="*/ 63 h 1271"/>
                <a:gd name="T78" fmla="*/ 423 w 1139"/>
                <a:gd name="T79" fmla="*/ 776 h 1271"/>
                <a:gd name="T80" fmla="*/ 476 w 1139"/>
                <a:gd name="T81" fmla="*/ 728 h 1271"/>
                <a:gd name="T82" fmla="*/ 423 w 1139"/>
                <a:gd name="T83" fmla="*/ 601 h 1271"/>
                <a:gd name="T84" fmla="*/ 497 w 1139"/>
                <a:gd name="T85" fmla="*/ 524 h 1271"/>
                <a:gd name="T86" fmla="*/ 442 w 1139"/>
                <a:gd name="T87" fmla="*/ 592 h 1271"/>
                <a:gd name="T88" fmla="*/ 555 w 1139"/>
                <a:gd name="T89" fmla="*/ 544 h 1271"/>
                <a:gd name="T90" fmla="*/ 614 w 1139"/>
                <a:gd name="T91" fmla="*/ 524 h 1271"/>
                <a:gd name="T92" fmla="*/ 580 w 1139"/>
                <a:gd name="T93" fmla="*/ 655 h 1271"/>
                <a:gd name="T94" fmla="*/ 649 w 1139"/>
                <a:gd name="T95" fmla="*/ 529 h 1271"/>
                <a:gd name="T96" fmla="*/ 561 w 1139"/>
                <a:gd name="T97" fmla="*/ 611 h 1271"/>
                <a:gd name="T98" fmla="*/ 561 w 1139"/>
                <a:gd name="T99" fmla="*/ 355 h 1271"/>
                <a:gd name="T100" fmla="*/ 604 w 1139"/>
                <a:gd name="T101" fmla="*/ 388 h 1271"/>
                <a:gd name="T102" fmla="*/ 668 w 1139"/>
                <a:gd name="T103" fmla="*/ 422 h 1271"/>
                <a:gd name="T104" fmla="*/ 664 w 1139"/>
                <a:gd name="T105" fmla="*/ 388 h 1271"/>
                <a:gd name="T106" fmla="*/ 673 w 1139"/>
                <a:gd name="T107" fmla="*/ 378 h 1271"/>
                <a:gd name="T108" fmla="*/ 610 w 1139"/>
                <a:gd name="T109" fmla="*/ 325 h 1271"/>
                <a:gd name="T110" fmla="*/ 452 w 1139"/>
                <a:gd name="T111" fmla="*/ 131 h 1271"/>
                <a:gd name="T112" fmla="*/ 369 w 1139"/>
                <a:gd name="T113" fmla="*/ 184 h 1271"/>
                <a:gd name="T114" fmla="*/ 462 w 1139"/>
                <a:gd name="T115" fmla="*/ 161 h 1271"/>
                <a:gd name="T116" fmla="*/ 462 w 1139"/>
                <a:gd name="T117" fmla="*/ 126 h 1271"/>
                <a:gd name="T118" fmla="*/ 457 w 1139"/>
                <a:gd name="T119" fmla="*/ 413 h 1271"/>
                <a:gd name="T120" fmla="*/ 482 w 1139"/>
                <a:gd name="T121" fmla="*/ 364 h 12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9" h="1271">
                  <a:moveTo>
                    <a:pt x="431" y="67"/>
                  </a:moveTo>
                  <a:lnTo>
                    <a:pt x="426" y="67"/>
                  </a:lnTo>
                  <a:lnTo>
                    <a:pt x="420" y="67"/>
                  </a:lnTo>
                  <a:lnTo>
                    <a:pt x="415" y="61"/>
                  </a:lnTo>
                  <a:lnTo>
                    <a:pt x="409" y="61"/>
                  </a:lnTo>
                  <a:lnTo>
                    <a:pt x="398" y="61"/>
                  </a:lnTo>
                  <a:lnTo>
                    <a:pt x="393" y="61"/>
                  </a:lnTo>
                  <a:lnTo>
                    <a:pt x="393" y="55"/>
                  </a:lnTo>
                  <a:lnTo>
                    <a:pt x="393" y="50"/>
                  </a:lnTo>
                  <a:lnTo>
                    <a:pt x="398" y="50"/>
                  </a:lnTo>
                  <a:lnTo>
                    <a:pt x="409" y="44"/>
                  </a:lnTo>
                  <a:lnTo>
                    <a:pt x="420" y="44"/>
                  </a:lnTo>
                  <a:lnTo>
                    <a:pt x="431" y="39"/>
                  </a:lnTo>
                  <a:lnTo>
                    <a:pt x="442" y="33"/>
                  </a:lnTo>
                  <a:lnTo>
                    <a:pt x="454" y="33"/>
                  </a:lnTo>
                  <a:lnTo>
                    <a:pt x="465" y="28"/>
                  </a:lnTo>
                  <a:lnTo>
                    <a:pt x="470" y="22"/>
                  </a:lnTo>
                  <a:lnTo>
                    <a:pt x="481" y="17"/>
                  </a:lnTo>
                  <a:lnTo>
                    <a:pt x="492" y="11"/>
                  </a:lnTo>
                  <a:lnTo>
                    <a:pt x="503" y="6"/>
                  </a:lnTo>
                  <a:lnTo>
                    <a:pt x="514" y="0"/>
                  </a:lnTo>
                  <a:lnTo>
                    <a:pt x="525" y="0"/>
                  </a:lnTo>
                  <a:lnTo>
                    <a:pt x="536" y="0"/>
                  </a:lnTo>
                  <a:lnTo>
                    <a:pt x="548" y="0"/>
                  </a:lnTo>
                  <a:lnTo>
                    <a:pt x="564" y="6"/>
                  </a:lnTo>
                  <a:lnTo>
                    <a:pt x="575" y="6"/>
                  </a:lnTo>
                  <a:lnTo>
                    <a:pt x="592" y="6"/>
                  </a:lnTo>
                  <a:lnTo>
                    <a:pt x="608" y="0"/>
                  </a:lnTo>
                  <a:lnTo>
                    <a:pt x="625" y="0"/>
                  </a:lnTo>
                  <a:lnTo>
                    <a:pt x="647" y="0"/>
                  </a:lnTo>
                  <a:lnTo>
                    <a:pt x="658" y="0"/>
                  </a:lnTo>
                  <a:lnTo>
                    <a:pt x="675" y="6"/>
                  </a:lnTo>
                  <a:lnTo>
                    <a:pt x="686" y="6"/>
                  </a:lnTo>
                  <a:lnTo>
                    <a:pt x="686" y="11"/>
                  </a:lnTo>
                  <a:lnTo>
                    <a:pt x="680" y="17"/>
                  </a:lnTo>
                  <a:lnTo>
                    <a:pt x="675" y="22"/>
                  </a:lnTo>
                  <a:lnTo>
                    <a:pt x="669" y="22"/>
                  </a:lnTo>
                  <a:lnTo>
                    <a:pt x="664" y="28"/>
                  </a:lnTo>
                  <a:lnTo>
                    <a:pt x="658" y="33"/>
                  </a:lnTo>
                  <a:lnTo>
                    <a:pt x="653" y="39"/>
                  </a:lnTo>
                  <a:lnTo>
                    <a:pt x="653" y="44"/>
                  </a:lnTo>
                  <a:lnTo>
                    <a:pt x="658" y="44"/>
                  </a:lnTo>
                  <a:lnTo>
                    <a:pt x="669" y="44"/>
                  </a:lnTo>
                  <a:lnTo>
                    <a:pt x="680" y="50"/>
                  </a:lnTo>
                  <a:lnTo>
                    <a:pt x="686" y="50"/>
                  </a:lnTo>
                  <a:lnTo>
                    <a:pt x="697" y="55"/>
                  </a:lnTo>
                  <a:lnTo>
                    <a:pt x="702" y="61"/>
                  </a:lnTo>
                  <a:lnTo>
                    <a:pt x="708" y="67"/>
                  </a:lnTo>
                  <a:lnTo>
                    <a:pt x="708" y="72"/>
                  </a:lnTo>
                  <a:lnTo>
                    <a:pt x="725" y="78"/>
                  </a:lnTo>
                  <a:lnTo>
                    <a:pt x="747" y="83"/>
                  </a:lnTo>
                  <a:lnTo>
                    <a:pt x="769" y="83"/>
                  </a:lnTo>
                  <a:lnTo>
                    <a:pt x="791" y="83"/>
                  </a:lnTo>
                  <a:lnTo>
                    <a:pt x="813" y="83"/>
                  </a:lnTo>
                  <a:lnTo>
                    <a:pt x="835" y="83"/>
                  </a:lnTo>
                  <a:lnTo>
                    <a:pt x="857" y="83"/>
                  </a:lnTo>
                  <a:lnTo>
                    <a:pt x="879" y="83"/>
                  </a:lnTo>
                  <a:lnTo>
                    <a:pt x="874" y="89"/>
                  </a:lnTo>
                  <a:lnTo>
                    <a:pt x="868" y="94"/>
                  </a:lnTo>
                  <a:lnTo>
                    <a:pt x="857" y="100"/>
                  </a:lnTo>
                  <a:lnTo>
                    <a:pt x="846" y="105"/>
                  </a:lnTo>
                  <a:lnTo>
                    <a:pt x="835" y="105"/>
                  </a:lnTo>
                  <a:lnTo>
                    <a:pt x="824" y="105"/>
                  </a:lnTo>
                  <a:lnTo>
                    <a:pt x="813" y="111"/>
                  </a:lnTo>
                  <a:lnTo>
                    <a:pt x="807" y="111"/>
                  </a:lnTo>
                  <a:lnTo>
                    <a:pt x="802" y="111"/>
                  </a:lnTo>
                  <a:lnTo>
                    <a:pt x="802" y="116"/>
                  </a:lnTo>
                  <a:lnTo>
                    <a:pt x="796" y="122"/>
                  </a:lnTo>
                  <a:lnTo>
                    <a:pt x="796" y="127"/>
                  </a:lnTo>
                  <a:lnTo>
                    <a:pt x="802" y="127"/>
                  </a:lnTo>
                  <a:lnTo>
                    <a:pt x="807" y="127"/>
                  </a:lnTo>
                  <a:lnTo>
                    <a:pt x="813" y="127"/>
                  </a:lnTo>
                  <a:lnTo>
                    <a:pt x="819" y="127"/>
                  </a:lnTo>
                  <a:lnTo>
                    <a:pt x="824" y="127"/>
                  </a:lnTo>
                  <a:lnTo>
                    <a:pt x="830" y="127"/>
                  </a:lnTo>
                  <a:lnTo>
                    <a:pt x="835" y="127"/>
                  </a:lnTo>
                  <a:lnTo>
                    <a:pt x="846" y="138"/>
                  </a:lnTo>
                  <a:lnTo>
                    <a:pt x="857" y="149"/>
                  </a:lnTo>
                  <a:lnTo>
                    <a:pt x="868" y="155"/>
                  </a:lnTo>
                  <a:lnTo>
                    <a:pt x="879" y="160"/>
                  </a:lnTo>
                  <a:lnTo>
                    <a:pt x="896" y="166"/>
                  </a:lnTo>
                  <a:lnTo>
                    <a:pt x="913" y="171"/>
                  </a:lnTo>
                  <a:lnTo>
                    <a:pt x="935" y="183"/>
                  </a:lnTo>
                  <a:lnTo>
                    <a:pt x="962" y="194"/>
                  </a:lnTo>
                  <a:lnTo>
                    <a:pt x="968" y="194"/>
                  </a:lnTo>
                  <a:lnTo>
                    <a:pt x="973" y="199"/>
                  </a:lnTo>
                  <a:lnTo>
                    <a:pt x="979" y="205"/>
                  </a:lnTo>
                  <a:lnTo>
                    <a:pt x="984" y="205"/>
                  </a:lnTo>
                  <a:lnTo>
                    <a:pt x="984" y="210"/>
                  </a:lnTo>
                  <a:lnTo>
                    <a:pt x="984" y="216"/>
                  </a:lnTo>
                  <a:lnTo>
                    <a:pt x="990" y="216"/>
                  </a:lnTo>
                  <a:lnTo>
                    <a:pt x="979" y="216"/>
                  </a:lnTo>
                  <a:lnTo>
                    <a:pt x="968" y="216"/>
                  </a:lnTo>
                  <a:lnTo>
                    <a:pt x="957" y="216"/>
                  </a:lnTo>
                  <a:lnTo>
                    <a:pt x="946" y="216"/>
                  </a:lnTo>
                  <a:lnTo>
                    <a:pt x="935" y="216"/>
                  </a:lnTo>
                  <a:lnTo>
                    <a:pt x="929" y="221"/>
                  </a:lnTo>
                  <a:lnTo>
                    <a:pt x="918" y="227"/>
                  </a:lnTo>
                  <a:lnTo>
                    <a:pt x="918" y="238"/>
                  </a:lnTo>
                  <a:lnTo>
                    <a:pt x="924" y="238"/>
                  </a:lnTo>
                  <a:lnTo>
                    <a:pt x="929" y="238"/>
                  </a:lnTo>
                  <a:lnTo>
                    <a:pt x="935" y="238"/>
                  </a:lnTo>
                  <a:lnTo>
                    <a:pt x="940" y="243"/>
                  </a:lnTo>
                  <a:lnTo>
                    <a:pt x="946" y="243"/>
                  </a:lnTo>
                  <a:lnTo>
                    <a:pt x="951" y="243"/>
                  </a:lnTo>
                  <a:lnTo>
                    <a:pt x="957" y="249"/>
                  </a:lnTo>
                  <a:lnTo>
                    <a:pt x="962" y="249"/>
                  </a:lnTo>
                  <a:lnTo>
                    <a:pt x="973" y="254"/>
                  </a:lnTo>
                  <a:lnTo>
                    <a:pt x="990" y="260"/>
                  </a:lnTo>
                  <a:lnTo>
                    <a:pt x="1007" y="271"/>
                  </a:lnTo>
                  <a:lnTo>
                    <a:pt x="1023" y="276"/>
                  </a:lnTo>
                  <a:lnTo>
                    <a:pt x="1040" y="287"/>
                  </a:lnTo>
                  <a:lnTo>
                    <a:pt x="1056" y="293"/>
                  </a:lnTo>
                  <a:lnTo>
                    <a:pt x="1067" y="304"/>
                  </a:lnTo>
                  <a:lnTo>
                    <a:pt x="1073" y="310"/>
                  </a:lnTo>
                  <a:lnTo>
                    <a:pt x="1051" y="321"/>
                  </a:lnTo>
                  <a:lnTo>
                    <a:pt x="1023" y="326"/>
                  </a:lnTo>
                  <a:lnTo>
                    <a:pt x="1001" y="332"/>
                  </a:lnTo>
                  <a:lnTo>
                    <a:pt x="973" y="337"/>
                  </a:lnTo>
                  <a:lnTo>
                    <a:pt x="951" y="337"/>
                  </a:lnTo>
                  <a:lnTo>
                    <a:pt x="924" y="343"/>
                  </a:lnTo>
                  <a:lnTo>
                    <a:pt x="902" y="348"/>
                  </a:lnTo>
                  <a:lnTo>
                    <a:pt x="885" y="359"/>
                  </a:lnTo>
                  <a:lnTo>
                    <a:pt x="885" y="365"/>
                  </a:lnTo>
                  <a:lnTo>
                    <a:pt x="896" y="370"/>
                  </a:lnTo>
                  <a:lnTo>
                    <a:pt x="907" y="381"/>
                  </a:lnTo>
                  <a:lnTo>
                    <a:pt x="924" y="387"/>
                  </a:lnTo>
                  <a:lnTo>
                    <a:pt x="940" y="392"/>
                  </a:lnTo>
                  <a:lnTo>
                    <a:pt x="957" y="398"/>
                  </a:lnTo>
                  <a:lnTo>
                    <a:pt x="973" y="404"/>
                  </a:lnTo>
                  <a:lnTo>
                    <a:pt x="996" y="415"/>
                  </a:lnTo>
                  <a:lnTo>
                    <a:pt x="1007" y="420"/>
                  </a:lnTo>
                  <a:lnTo>
                    <a:pt x="1018" y="431"/>
                  </a:lnTo>
                  <a:lnTo>
                    <a:pt x="1029" y="437"/>
                  </a:lnTo>
                  <a:lnTo>
                    <a:pt x="1034" y="442"/>
                  </a:lnTo>
                  <a:lnTo>
                    <a:pt x="1040" y="442"/>
                  </a:lnTo>
                  <a:lnTo>
                    <a:pt x="1040" y="448"/>
                  </a:lnTo>
                  <a:lnTo>
                    <a:pt x="1040" y="453"/>
                  </a:lnTo>
                  <a:lnTo>
                    <a:pt x="1034" y="459"/>
                  </a:lnTo>
                  <a:lnTo>
                    <a:pt x="1012" y="464"/>
                  </a:lnTo>
                  <a:lnTo>
                    <a:pt x="990" y="464"/>
                  </a:lnTo>
                  <a:lnTo>
                    <a:pt x="968" y="470"/>
                  </a:lnTo>
                  <a:lnTo>
                    <a:pt x="946" y="470"/>
                  </a:lnTo>
                  <a:lnTo>
                    <a:pt x="924" y="475"/>
                  </a:lnTo>
                  <a:lnTo>
                    <a:pt x="902" y="475"/>
                  </a:lnTo>
                  <a:lnTo>
                    <a:pt x="879" y="475"/>
                  </a:lnTo>
                  <a:lnTo>
                    <a:pt x="863" y="475"/>
                  </a:lnTo>
                  <a:lnTo>
                    <a:pt x="841" y="492"/>
                  </a:lnTo>
                  <a:lnTo>
                    <a:pt x="852" y="503"/>
                  </a:lnTo>
                  <a:lnTo>
                    <a:pt x="863" y="514"/>
                  </a:lnTo>
                  <a:lnTo>
                    <a:pt x="885" y="520"/>
                  </a:lnTo>
                  <a:lnTo>
                    <a:pt x="907" y="525"/>
                  </a:lnTo>
                  <a:lnTo>
                    <a:pt x="929" y="536"/>
                  </a:lnTo>
                  <a:lnTo>
                    <a:pt x="951" y="542"/>
                  </a:lnTo>
                  <a:lnTo>
                    <a:pt x="968" y="542"/>
                  </a:lnTo>
                  <a:lnTo>
                    <a:pt x="984" y="547"/>
                  </a:lnTo>
                  <a:lnTo>
                    <a:pt x="1007" y="547"/>
                  </a:lnTo>
                  <a:lnTo>
                    <a:pt x="1023" y="553"/>
                  </a:lnTo>
                  <a:lnTo>
                    <a:pt x="1040" y="553"/>
                  </a:lnTo>
                  <a:lnTo>
                    <a:pt x="1051" y="553"/>
                  </a:lnTo>
                  <a:lnTo>
                    <a:pt x="1062" y="553"/>
                  </a:lnTo>
                  <a:lnTo>
                    <a:pt x="1079" y="553"/>
                  </a:lnTo>
                  <a:lnTo>
                    <a:pt x="1095" y="553"/>
                  </a:lnTo>
                  <a:lnTo>
                    <a:pt x="1117" y="553"/>
                  </a:lnTo>
                  <a:lnTo>
                    <a:pt x="1123" y="558"/>
                  </a:lnTo>
                  <a:lnTo>
                    <a:pt x="1134" y="558"/>
                  </a:lnTo>
                  <a:lnTo>
                    <a:pt x="1139" y="564"/>
                  </a:lnTo>
                  <a:lnTo>
                    <a:pt x="1139" y="569"/>
                  </a:lnTo>
                  <a:lnTo>
                    <a:pt x="1139" y="575"/>
                  </a:lnTo>
                  <a:lnTo>
                    <a:pt x="1134" y="580"/>
                  </a:lnTo>
                  <a:lnTo>
                    <a:pt x="1123" y="580"/>
                  </a:lnTo>
                  <a:lnTo>
                    <a:pt x="1112" y="586"/>
                  </a:lnTo>
                  <a:lnTo>
                    <a:pt x="1073" y="591"/>
                  </a:lnTo>
                  <a:lnTo>
                    <a:pt x="1045" y="597"/>
                  </a:lnTo>
                  <a:lnTo>
                    <a:pt x="1012" y="602"/>
                  </a:lnTo>
                  <a:lnTo>
                    <a:pt x="979" y="608"/>
                  </a:lnTo>
                  <a:lnTo>
                    <a:pt x="946" y="613"/>
                  </a:lnTo>
                  <a:lnTo>
                    <a:pt x="913" y="613"/>
                  </a:lnTo>
                  <a:lnTo>
                    <a:pt x="868" y="608"/>
                  </a:lnTo>
                  <a:lnTo>
                    <a:pt x="813" y="591"/>
                  </a:lnTo>
                  <a:lnTo>
                    <a:pt x="785" y="619"/>
                  </a:lnTo>
                  <a:lnTo>
                    <a:pt x="758" y="641"/>
                  </a:lnTo>
                  <a:lnTo>
                    <a:pt x="730" y="674"/>
                  </a:lnTo>
                  <a:lnTo>
                    <a:pt x="708" y="702"/>
                  </a:lnTo>
                  <a:lnTo>
                    <a:pt x="686" y="735"/>
                  </a:lnTo>
                  <a:lnTo>
                    <a:pt x="664" y="768"/>
                  </a:lnTo>
                  <a:lnTo>
                    <a:pt x="642" y="796"/>
                  </a:lnTo>
                  <a:lnTo>
                    <a:pt x="619" y="829"/>
                  </a:lnTo>
                  <a:lnTo>
                    <a:pt x="614" y="845"/>
                  </a:lnTo>
                  <a:lnTo>
                    <a:pt x="608" y="895"/>
                  </a:lnTo>
                  <a:lnTo>
                    <a:pt x="597" y="956"/>
                  </a:lnTo>
                  <a:lnTo>
                    <a:pt x="586" y="1028"/>
                  </a:lnTo>
                  <a:lnTo>
                    <a:pt x="575" y="1105"/>
                  </a:lnTo>
                  <a:lnTo>
                    <a:pt x="570" y="1171"/>
                  </a:lnTo>
                  <a:lnTo>
                    <a:pt x="564" y="1216"/>
                  </a:lnTo>
                  <a:lnTo>
                    <a:pt x="564" y="1238"/>
                  </a:lnTo>
                  <a:lnTo>
                    <a:pt x="564" y="1243"/>
                  </a:lnTo>
                  <a:lnTo>
                    <a:pt x="570" y="1249"/>
                  </a:lnTo>
                  <a:lnTo>
                    <a:pt x="575" y="1254"/>
                  </a:lnTo>
                  <a:lnTo>
                    <a:pt x="581" y="1260"/>
                  </a:lnTo>
                  <a:lnTo>
                    <a:pt x="586" y="1260"/>
                  </a:lnTo>
                  <a:lnTo>
                    <a:pt x="597" y="1271"/>
                  </a:lnTo>
                  <a:lnTo>
                    <a:pt x="409" y="1271"/>
                  </a:lnTo>
                  <a:lnTo>
                    <a:pt x="415" y="1265"/>
                  </a:lnTo>
                  <a:lnTo>
                    <a:pt x="420" y="1260"/>
                  </a:lnTo>
                  <a:lnTo>
                    <a:pt x="431" y="1254"/>
                  </a:lnTo>
                  <a:lnTo>
                    <a:pt x="437" y="1254"/>
                  </a:lnTo>
                  <a:lnTo>
                    <a:pt x="442" y="1249"/>
                  </a:lnTo>
                  <a:lnTo>
                    <a:pt x="448" y="1243"/>
                  </a:lnTo>
                  <a:lnTo>
                    <a:pt x="448" y="1238"/>
                  </a:lnTo>
                  <a:lnTo>
                    <a:pt x="454" y="1232"/>
                  </a:lnTo>
                  <a:lnTo>
                    <a:pt x="459" y="1199"/>
                  </a:lnTo>
                  <a:lnTo>
                    <a:pt x="470" y="1166"/>
                  </a:lnTo>
                  <a:lnTo>
                    <a:pt x="481" y="1127"/>
                  </a:lnTo>
                  <a:lnTo>
                    <a:pt x="492" y="1088"/>
                  </a:lnTo>
                  <a:lnTo>
                    <a:pt x="503" y="1050"/>
                  </a:lnTo>
                  <a:lnTo>
                    <a:pt x="509" y="1017"/>
                  </a:lnTo>
                  <a:lnTo>
                    <a:pt x="514" y="984"/>
                  </a:lnTo>
                  <a:lnTo>
                    <a:pt x="520" y="950"/>
                  </a:lnTo>
                  <a:lnTo>
                    <a:pt x="481" y="928"/>
                  </a:lnTo>
                  <a:lnTo>
                    <a:pt x="454" y="912"/>
                  </a:lnTo>
                  <a:lnTo>
                    <a:pt x="437" y="901"/>
                  </a:lnTo>
                  <a:lnTo>
                    <a:pt x="420" y="884"/>
                  </a:lnTo>
                  <a:lnTo>
                    <a:pt x="409" y="873"/>
                  </a:lnTo>
                  <a:lnTo>
                    <a:pt x="398" y="851"/>
                  </a:lnTo>
                  <a:lnTo>
                    <a:pt x="382" y="829"/>
                  </a:lnTo>
                  <a:lnTo>
                    <a:pt x="359" y="796"/>
                  </a:lnTo>
                  <a:lnTo>
                    <a:pt x="354" y="801"/>
                  </a:lnTo>
                  <a:lnTo>
                    <a:pt x="348" y="801"/>
                  </a:lnTo>
                  <a:lnTo>
                    <a:pt x="343" y="801"/>
                  </a:lnTo>
                  <a:lnTo>
                    <a:pt x="337" y="801"/>
                  </a:lnTo>
                  <a:lnTo>
                    <a:pt x="337" y="807"/>
                  </a:lnTo>
                  <a:lnTo>
                    <a:pt x="332" y="812"/>
                  </a:lnTo>
                  <a:lnTo>
                    <a:pt x="332" y="818"/>
                  </a:lnTo>
                  <a:lnTo>
                    <a:pt x="321" y="818"/>
                  </a:lnTo>
                  <a:lnTo>
                    <a:pt x="315" y="823"/>
                  </a:lnTo>
                  <a:lnTo>
                    <a:pt x="304" y="823"/>
                  </a:lnTo>
                  <a:lnTo>
                    <a:pt x="293" y="823"/>
                  </a:lnTo>
                  <a:lnTo>
                    <a:pt x="282" y="829"/>
                  </a:lnTo>
                  <a:lnTo>
                    <a:pt x="277" y="829"/>
                  </a:lnTo>
                  <a:lnTo>
                    <a:pt x="265" y="829"/>
                  </a:lnTo>
                  <a:lnTo>
                    <a:pt x="260" y="829"/>
                  </a:lnTo>
                  <a:lnTo>
                    <a:pt x="238" y="834"/>
                  </a:lnTo>
                  <a:lnTo>
                    <a:pt x="216" y="840"/>
                  </a:lnTo>
                  <a:lnTo>
                    <a:pt x="188" y="845"/>
                  </a:lnTo>
                  <a:lnTo>
                    <a:pt x="166" y="845"/>
                  </a:lnTo>
                  <a:lnTo>
                    <a:pt x="138" y="851"/>
                  </a:lnTo>
                  <a:lnTo>
                    <a:pt x="111" y="851"/>
                  </a:lnTo>
                  <a:lnTo>
                    <a:pt x="88" y="851"/>
                  </a:lnTo>
                  <a:lnTo>
                    <a:pt x="72" y="845"/>
                  </a:lnTo>
                  <a:lnTo>
                    <a:pt x="77" y="840"/>
                  </a:lnTo>
                  <a:lnTo>
                    <a:pt x="83" y="840"/>
                  </a:lnTo>
                  <a:lnTo>
                    <a:pt x="88" y="834"/>
                  </a:lnTo>
                  <a:lnTo>
                    <a:pt x="94" y="834"/>
                  </a:lnTo>
                  <a:lnTo>
                    <a:pt x="105" y="829"/>
                  </a:lnTo>
                  <a:lnTo>
                    <a:pt x="111" y="829"/>
                  </a:lnTo>
                  <a:lnTo>
                    <a:pt x="116" y="829"/>
                  </a:lnTo>
                  <a:lnTo>
                    <a:pt x="122" y="823"/>
                  </a:lnTo>
                  <a:lnTo>
                    <a:pt x="122" y="807"/>
                  </a:lnTo>
                  <a:lnTo>
                    <a:pt x="127" y="796"/>
                  </a:lnTo>
                  <a:lnTo>
                    <a:pt x="138" y="790"/>
                  </a:lnTo>
                  <a:lnTo>
                    <a:pt x="144" y="785"/>
                  </a:lnTo>
                  <a:lnTo>
                    <a:pt x="155" y="779"/>
                  </a:lnTo>
                  <a:lnTo>
                    <a:pt x="166" y="779"/>
                  </a:lnTo>
                  <a:lnTo>
                    <a:pt x="171" y="774"/>
                  </a:lnTo>
                  <a:lnTo>
                    <a:pt x="183" y="768"/>
                  </a:lnTo>
                  <a:lnTo>
                    <a:pt x="194" y="768"/>
                  </a:lnTo>
                  <a:lnTo>
                    <a:pt x="194" y="763"/>
                  </a:lnTo>
                  <a:lnTo>
                    <a:pt x="194" y="757"/>
                  </a:lnTo>
                  <a:lnTo>
                    <a:pt x="199" y="757"/>
                  </a:lnTo>
                  <a:lnTo>
                    <a:pt x="205" y="757"/>
                  </a:lnTo>
                  <a:lnTo>
                    <a:pt x="210" y="757"/>
                  </a:lnTo>
                  <a:lnTo>
                    <a:pt x="216" y="757"/>
                  </a:lnTo>
                  <a:lnTo>
                    <a:pt x="221" y="757"/>
                  </a:lnTo>
                  <a:lnTo>
                    <a:pt x="227" y="752"/>
                  </a:lnTo>
                  <a:lnTo>
                    <a:pt x="232" y="752"/>
                  </a:lnTo>
                  <a:lnTo>
                    <a:pt x="238" y="746"/>
                  </a:lnTo>
                  <a:lnTo>
                    <a:pt x="227" y="746"/>
                  </a:lnTo>
                  <a:lnTo>
                    <a:pt x="221" y="746"/>
                  </a:lnTo>
                  <a:lnTo>
                    <a:pt x="216" y="740"/>
                  </a:lnTo>
                  <a:lnTo>
                    <a:pt x="210" y="740"/>
                  </a:lnTo>
                  <a:lnTo>
                    <a:pt x="199" y="735"/>
                  </a:lnTo>
                  <a:lnTo>
                    <a:pt x="194" y="729"/>
                  </a:lnTo>
                  <a:lnTo>
                    <a:pt x="188" y="724"/>
                  </a:lnTo>
                  <a:lnTo>
                    <a:pt x="183" y="724"/>
                  </a:lnTo>
                  <a:lnTo>
                    <a:pt x="183" y="696"/>
                  </a:lnTo>
                  <a:lnTo>
                    <a:pt x="171" y="685"/>
                  </a:lnTo>
                  <a:lnTo>
                    <a:pt x="155" y="680"/>
                  </a:lnTo>
                  <a:lnTo>
                    <a:pt x="138" y="685"/>
                  </a:lnTo>
                  <a:lnTo>
                    <a:pt x="127" y="685"/>
                  </a:lnTo>
                  <a:lnTo>
                    <a:pt x="111" y="685"/>
                  </a:lnTo>
                  <a:lnTo>
                    <a:pt x="100" y="674"/>
                  </a:lnTo>
                  <a:lnTo>
                    <a:pt x="100" y="658"/>
                  </a:lnTo>
                  <a:lnTo>
                    <a:pt x="111" y="647"/>
                  </a:lnTo>
                  <a:lnTo>
                    <a:pt x="127" y="641"/>
                  </a:lnTo>
                  <a:lnTo>
                    <a:pt x="144" y="636"/>
                  </a:lnTo>
                  <a:lnTo>
                    <a:pt x="160" y="636"/>
                  </a:lnTo>
                  <a:lnTo>
                    <a:pt x="177" y="630"/>
                  </a:lnTo>
                  <a:lnTo>
                    <a:pt x="194" y="624"/>
                  </a:lnTo>
                  <a:lnTo>
                    <a:pt x="205" y="613"/>
                  </a:lnTo>
                  <a:lnTo>
                    <a:pt x="221" y="597"/>
                  </a:lnTo>
                  <a:lnTo>
                    <a:pt x="216" y="597"/>
                  </a:lnTo>
                  <a:lnTo>
                    <a:pt x="210" y="597"/>
                  </a:lnTo>
                  <a:lnTo>
                    <a:pt x="205" y="597"/>
                  </a:lnTo>
                  <a:lnTo>
                    <a:pt x="199" y="597"/>
                  </a:lnTo>
                  <a:lnTo>
                    <a:pt x="194" y="591"/>
                  </a:lnTo>
                  <a:lnTo>
                    <a:pt x="188" y="591"/>
                  </a:lnTo>
                  <a:lnTo>
                    <a:pt x="183" y="591"/>
                  </a:lnTo>
                  <a:lnTo>
                    <a:pt x="171" y="586"/>
                  </a:lnTo>
                  <a:lnTo>
                    <a:pt x="166" y="575"/>
                  </a:lnTo>
                  <a:lnTo>
                    <a:pt x="155" y="564"/>
                  </a:lnTo>
                  <a:lnTo>
                    <a:pt x="149" y="553"/>
                  </a:lnTo>
                  <a:lnTo>
                    <a:pt x="138" y="547"/>
                  </a:lnTo>
                  <a:lnTo>
                    <a:pt x="133" y="536"/>
                  </a:lnTo>
                  <a:lnTo>
                    <a:pt x="122" y="531"/>
                  </a:lnTo>
                  <a:lnTo>
                    <a:pt x="111" y="525"/>
                  </a:lnTo>
                  <a:lnTo>
                    <a:pt x="100" y="520"/>
                  </a:lnTo>
                  <a:lnTo>
                    <a:pt x="83" y="514"/>
                  </a:lnTo>
                  <a:lnTo>
                    <a:pt x="66" y="514"/>
                  </a:lnTo>
                  <a:lnTo>
                    <a:pt x="44" y="508"/>
                  </a:lnTo>
                  <a:lnTo>
                    <a:pt x="28" y="503"/>
                  </a:lnTo>
                  <a:lnTo>
                    <a:pt x="17" y="503"/>
                  </a:lnTo>
                  <a:lnTo>
                    <a:pt x="0" y="497"/>
                  </a:lnTo>
                  <a:lnTo>
                    <a:pt x="6" y="497"/>
                  </a:lnTo>
                  <a:lnTo>
                    <a:pt x="11" y="492"/>
                  </a:lnTo>
                  <a:lnTo>
                    <a:pt x="17" y="492"/>
                  </a:lnTo>
                  <a:lnTo>
                    <a:pt x="22" y="492"/>
                  </a:lnTo>
                  <a:lnTo>
                    <a:pt x="33" y="492"/>
                  </a:lnTo>
                  <a:lnTo>
                    <a:pt x="39" y="486"/>
                  </a:lnTo>
                  <a:lnTo>
                    <a:pt x="44" y="486"/>
                  </a:lnTo>
                  <a:lnTo>
                    <a:pt x="116" y="486"/>
                  </a:lnTo>
                  <a:lnTo>
                    <a:pt x="177" y="475"/>
                  </a:lnTo>
                  <a:lnTo>
                    <a:pt x="227" y="464"/>
                  </a:lnTo>
                  <a:lnTo>
                    <a:pt x="271" y="453"/>
                  </a:lnTo>
                  <a:lnTo>
                    <a:pt x="315" y="442"/>
                  </a:lnTo>
                  <a:lnTo>
                    <a:pt x="359" y="437"/>
                  </a:lnTo>
                  <a:lnTo>
                    <a:pt x="382" y="437"/>
                  </a:lnTo>
                  <a:lnTo>
                    <a:pt x="409" y="442"/>
                  </a:lnTo>
                  <a:lnTo>
                    <a:pt x="442" y="453"/>
                  </a:lnTo>
                  <a:lnTo>
                    <a:pt x="476" y="464"/>
                  </a:lnTo>
                  <a:lnTo>
                    <a:pt x="470" y="459"/>
                  </a:lnTo>
                  <a:lnTo>
                    <a:pt x="470" y="448"/>
                  </a:lnTo>
                  <a:lnTo>
                    <a:pt x="470" y="437"/>
                  </a:lnTo>
                  <a:lnTo>
                    <a:pt x="470" y="426"/>
                  </a:lnTo>
                  <a:lnTo>
                    <a:pt x="470" y="415"/>
                  </a:lnTo>
                  <a:lnTo>
                    <a:pt x="470" y="404"/>
                  </a:lnTo>
                  <a:lnTo>
                    <a:pt x="476" y="398"/>
                  </a:lnTo>
                  <a:lnTo>
                    <a:pt x="481" y="392"/>
                  </a:lnTo>
                  <a:lnTo>
                    <a:pt x="476" y="387"/>
                  </a:lnTo>
                  <a:lnTo>
                    <a:pt x="470" y="387"/>
                  </a:lnTo>
                  <a:lnTo>
                    <a:pt x="459" y="381"/>
                  </a:lnTo>
                  <a:lnTo>
                    <a:pt x="454" y="381"/>
                  </a:lnTo>
                  <a:lnTo>
                    <a:pt x="442" y="381"/>
                  </a:lnTo>
                  <a:lnTo>
                    <a:pt x="437" y="381"/>
                  </a:lnTo>
                  <a:lnTo>
                    <a:pt x="426" y="381"/>
                  </a:lnTo>
                  <a:lnTo>
                    <a:pt x="420" y="381"/>
                  </a:lnTo>
                  <a:lnTo>
                    <a:pt x="420" y="376"/>
                  </a:lnTo>
                  <a:lnTo>
                    <a:pt x="420" y="370"/>
                  </a:lnTo>
                  <a:lnTo>
                    <a:pt x="420" y="365"/>
                  </a:lnTo>
                  <a:lnTo>
                    <a:pt x="420" y="359"/>
                  </a:lnTo>
                  <a:lnTo>
                    <a:pt x="420" y="354"/>
                  </a:lnTo>
                  <a:lnTo>
                    <a:pt x="420" y="348"/>
                  </a:lnTo>
                  <a:lnTo>
                    <a:pt x="420" y="343"/>
                  </a:lnTo>
                  <a:lnTo>
                    <a:pt x="398" y="321"/>
                  </a:lnTo>
                  <a:lnTo>
                    <a:pt x="371" y="304"/>
                  </a:lnTo>
                  <a:lnTo>
                    <a:pt x="343" y="304"/>
                  </a:lnTo>
                  <a:lnTo>
                    <a:pt x="315" y="304"/>
                  </a:lnTo>
                  <a:lnTo>
                    <a:pt x="288" y="310"/>
                  </a:lnTo>
                  <a:lnTo>
                    <a:pt x="254" y="321"/>
                  </a:lnTo>
                  <a:lnTo>
                    <a:pt x="221" y="332"/>
                  </a:lnTo>
                  <a:lnTo>
                    <a:pt x="183" y="337"/>
                  </a:lnTo>
                  <a:lnTo>
                    <a:pt x="188" y="321"/>
                  </a:lnTo>
                  <a:lnTo>
                    <a:pt x="199" y="310"/>
                  </a:lnTo>
                  <a:lnTo>
                    <a:pt x="216" y="293"/>
                  </a:lnTo>
                  <a:lnTo>
                    <a:pt x="238" y="282"/>
                  </a:lnTo>
                  <a:lnTo>
                    <a:pt x="249" y="271"/>
                  </a:lnTo>
                  <a:lnTo>
                    <a:pt x="265" y="265"/>
                  </a:lnTo>
                  <a:lnTo>
                    <a:pt x="265" y="254"/>
                  </a:lnTo>
                  <a:lnTo>
                    <a:pt x="265" y="249"/>
                  </a:lnTo>
                  <a:lnTo>
                    <a:pt x="271" y="243"/>
                  </a:lnTo>
                  <a:lnTo>
                    <a:pt x="277" y="232"/>
                  </a:lnTo>
                  <a:lnTo>
                    <a:pt x="282" y="227"/>
                  </a:lnTo>
                  <a:lnTo>
                    <a:pt x="293" y="221"/>
                  </a:lnTo>
                  <a:lnTo>
                    <a:pt x="299" y="216"/>
                  </a:lnTo>
                  <a:lnTo>
                    <a:pt x="299" y="210"/>
                  </a:lnTo>
                  <a:lnTo>
                    <a:pt x="282" y="210"/>
                  </a:lnTo>
                  <a:lnTo>
                    <a:pt x="260" y="205"/>
                  </a:lnTo>
                  <a:lnTo>
                    <a:pt x="238" y="205"/>
                  </a:lnTo>
                  <a:lnTo>
                    <a:pt x="216" y="199"/>
                  </a:lnTo>
                  <a:lnTo>
                    <a:pt x="199" y="199"/>
                  </a:lnTo>
                  <a:lnTo>
                    <a:pt x="183" y="194"/>
                  </a:lnTo>
                  <a:lnTo>
                    <a:pt x="183" y="188"/>
                  </a:lnTo>
                  <a:lnTo>
                    <a:pt x="199" y="183"/>
                  </a:lnTo>
                  <a:lnTo>
                    <a:pt x="216" y="177"/>
                  </a:lnTo>
                  <a:lnTo>
                    <a:pt x="232" y="171"/>
                  </a:lnTo>
                  <a:lnTo>
                    <a:pt x="249" y="166"/>
                  </a:lnTo>
                  <a:lnTo>
                    <a:pt x="265" y="160"/>
                  </a:lnTo>
                  <a:lnTo>
                    <a:pt x="282" y="155"/>
                  </a:lnTo>
                  <a:lnTo>
                    <a:pt x="293" y="149"/>
                  </a:lnTo>
                  <a:lnTo>
                    <a:pt x="304" y="144"/>
                  </a:lnTo>
                  <a:lnTo>
                    <a:pt x="315" y="127"/>
                  </a:lnTo>
                  <a:lnTo>
                    <a:pt x="321" y="127"/>
                  </a:lnTo>
                  <a:lnTo>
                    <a:pt x="332" y="116"/>
                  </a:lnTo>
                  <a:lnTo>
                    <a:pt x="343" y="111"/>
                  </a:lnTo>
                  <a:lnTo>
                    <a:pt x="354" y="100"/>
                  </a:lnTo>
                  <a:lnTo>
                    <a:pt x="371" y="89"/>
                  </a:lnTo>
                  <a:lnTo>
                    <a:pt x="393" y="83"/>
                  </a:lnTo>
                  <a:lnTo>
                    <a:pt x="409" y="72"/>
                  </a:lnTo>
                  <a:lnTo>
                    <a:pt x="431" y="67"/>
                  </a:lnTo>
                  <a:close/>
                  <a:moveTo>
                    <a:pt x="371" y="785"/>
                  </a:moveTo>
                  <a:lnTo>
                    <a:pt x="382" y="796"/>
                  </a:lnTo>
                  <a:lnTo>
                    <a:pt x="398" y="812"/>
                  </a:lnTo>
                  <a:lnTo>
                    <a:pt x="409" y="823"/>
                  </a:lnTo>
                  <a:lnTo>
                    <a:pt x="420" y="840"/>
                  </a:lnTo>
                  <a:lnTo>
                    <a:pt x="431" y="851"/>
                  </a:lnTo>
                  <a:lnTo>
                    <a:pt x="442" y="868"/>
                  </a:lnTo>
                  <a:lnTo>
                    <a:pt x="459" y="873"/>
                  </a:lnTo>
                  <a:lnTo>
                    <a:pt x="470" y="884"/>
                  </a:lnTo>
                  <a:lnTo>
                    <a:pt x="476" y="884"/>
                  </a:lnTo>
                  <a:lnTo>
                    <a:pt x="481" y="884"/>
                  </a:lnTo>
                  <a:lnTo>
                    <a:pt x="492" y="890"/>
                  </a:lnTo>
                  <a:lnTo>
                    <a:pt x="498" y="890"/>
                  </a:lnTo>
                  <a:lnTo>
                    <a:pt x="509" y="895"/>
                  </a:lnTo>
                  <a:lnTo>
                    <a:pt x="514" y="895"/>
                  </a:lnTo>
                  <a:lnTo>
                    <a:pt x="520" y="901"/>
                  </a:lnTo>
                  <a:lnTo>
                    <a:pt x="525" y="901"/>
                  </a:lnTo>
                  <a:lnTo>
                    <a:pt x="531" y="884"/>
                  </a:lnTo>
                  <a:lnTo>
                    <a:pt x="536" y="868"/>
                  </a:lnTo>
                  <a:lnTo>
                    <a:pt x="536" y="845"/>
                  </a:lnTo>
                  <a:lnTo>
                    <a:pt x="536" y="829"/>
                  </a:lnTo>
                  <a:lnTo>
                    <a:pt x="536" y="807"/>
                  </a:lnTo>
                  <a:lnTo>
                    <a:pt x="542" y="790"/>
                  </a:lnTo>
                  <a:lnTo>
                    <a:pt x="536" y="774"/>
                  </a:lnTo>
                  <a:lnTo>
                    <a:pt x="536" y="768"/>
                  </a:lnTo>
                  <a:lnTo>
                    <a:pt x="531" y="746"/>
                  </a:lnTo>
                  <a:lnTo>
                    <a:pt x="525" y="729"/>
                  </a:lnTo>
                  <a:lnTo>
                    <a:pt x="514" y="713"/>
                  </a:lnTo>
                  <a:lnTo>
                    <a:pt x="509" y="707"/>
                  </a:lnTo>
                  <a:lnTo>
                    <a:pt x="498" y="696"/>
                  </a:lnTo>
                  <a:lnTo>
                    <a:pt x="487" y="691"/>
                  </a:lnTo>
                  <a:lnTo>
                    <a:pt x="476" y="685"/>
                  </a:lnTo>
                  <a:lnTo>
                    <a:pt x="470" y="674"/>
                  </a:lnTo>
                  <a:lnTo>
                    <a:pt x="454" y="707"/>
                  </a:lnTo>
                  <a:lnTo>
                    <a:pt x="448" y="729"/>
                  </a:lnTo>
                  <a:lnTo>
                    <a:pt x="442" y="740"/>
                  </a:lnTo>
                  <a:lnTo>
                    <a:pt x="431" y="746"/>
                  </a:lnTo>
                  <a:lnTo>
                    <a:pt x="426" y="746"/>
                  </a:lnTo>
                  <a:lnTo>
                    <a:pt x="415" y="752"/>
                  </a:lnTo>
                  <a:lnTo>
                    <a:pt x="398" y="763"/>
                  </a:lnTo>
                  <a:lnTo>
                    <a:pt x="371" y="785"/>
                  </a:lnTo>
                  <a:close/>
                  <a:moveTo>
                    <a:pt x="548" y="702"/>
                  </a:moveTo>
                  <a:lnTo>
                    <a:pt x="559" y="597"/>
                  </a:lnTo>
                  <a:lnTo>
                    <a:pt x="548" y="597"/>
                  </a:lnTo>
                  <a:lnTo>
                    <a:pt x="542" y="597"/>
                  </a:lnTo>
                  <a:lnTo>
                    <a:pt x="531" y="602"/>
                  </a:lnTo>
                  <a:lnTo>
                    <a:pt x="520" y="608"/>
                  </a:lnTo>
                  <a:lnTo>
                    <a:pt x="509" y="619"/>
                  </a:lnTo>
                  <a:lnTo>
                    <a:pt x="498" y="630"/>
                  </a:lnTo>
                  <a:lnTo>
                    <a:pt x="492" y="636"/>
                  </a:lnTo>
                  <a:lnTo>
                    <a:pt x="487" y="647"/>
                  </a:lnTo>
                  <a:lnTo>
                    <a:pt x="481" y="652"/>
                  </a:lnTo>
                  <a:lnTo>
                    <a:pt x="487" y="663"/>
                  </a:lnTo>
                  <a:lnTo>
                    <a:pt x="498" y="674"/>
                  </a:lnTo>
                  <a:lnTo>
                    <a:pt x="509" y="685"/>
                  </a:lnTo>
                  <a:lnTo>
                    <a:pt x="520" y="691"/>
                  </a:lnTo>
                  <a:lnTo>
                    <a:pt x="531" y="702"/>
                  </a:lnTo>
                  <a:lnTo>
                    <a:pt x="542" y="702"/>
                  </a:lnTo>
                  <a:lnTo>
                    <a:pt x="548" y="702"/>
                  </a:lnTo>
                  <a:close/>
                  <a:moveTo>
                    <a:pt x="631" y="553"/>
                  </a:moveTo>
                  <a:lnTo>
                    <a:pt x="631" y="564"/>
                  </a:lnTo>
                  <a:lnTo>
                    <a:pt x="631" y="575"/>
                  </a:lnTo>
                  <a:lnTo>
                    <a:pt x="631" y="591"/>
                  </a:lnTo>
                  <a:lnTo>
                    <a:pt x="631" y="602"/>
                  </a:lnTo>
                  <a:lnTo>
                    <a:pt x="625" y="619"/>
                  </a:lnTo>
                  <a:lnTo>
                    <a:pt x="625" y="630"/>
                  </a:lnTo>
                  <a:lnTo>
                    <a:pt x="625" y="641"/>
                  </a:lnTo>
                  <a:lnTo>
                    <a:pt x="625" y="652"/>
                  </a:lnTo>
                  <a:lnTo>
                    <a:pt x="631" y="647"/>
                  </a:lnTo>
                  <a:lnTo>
                    <a:pt x="636" y="636"/>
                  </a:lnTo>
                  <a:lnTo>
                    <a:pt x="647" y="624"/>
                  </a:lnTo>
                  <a:lnTo>
                    <a:pt x="658" y="619"/>
                  </a:lnTo>
                  <a:lnTo>
                    <a:pt x="669" y="608"/>
                  </a:lnTo>
                  <a:lnTo>
                    <a:pt x="675" y="602"/>
                  </a:lnTo>
                  <a:lnTo>
                    <a:pt x="686" y="602"/>
                  </a:lnTo>
                  <a:lnTo>
                    <a:pt x="691" y="597"/>
                  </a:lnTo>
                  <a:lnTo>
                    <a:pt x="702" y="597"/>
                  </a:lnTo>
                  <a:lnTo>
                    <a:pt x="697" y="591"/>
                  </a:lnTo>
                  <a:lnTo>
                    <a:pt x="691" y="580"/>
                  </a:lnTo>
                  <a:lnTo>
                    <a:pt x="680" y="575"/>
                  </a:lnTo>
                  <a:lnTo>
                    <a:pt x="664" y="569"/>
                  </a:lnTo>
                  <a:lnTo>
                    <a:pt x="653" y="558"/>
                  </a:lnTo>
                  <a:lnTo>
                    <a:pt x="636" y="558"/>
                  </a:lnTo>
                  <a:lnTo>
                    <a:pt x="631" y="553"/>
                  </a:lnTo>
                  <a:close/>
                  <a:moveTo>
                    <a:pt x="619" y="785"/>
                  </a:moveTo>
                  <a:lnTo>
                    <a:pt x="636" y="768"/>
                  </a:lnTo>
                  <a:lnTo>
                    <a:pt x="653" y="746"/>
                  </a:lnTo>
                  <a:lnTo>
                    <a:pt x="675" y="724"/>
                  </a:lnTo>
                  <a:lnTo>
                    <a:pt x="691" y="696"/>
                  </a:lnTo>
                  <a:lnTo>
                    <a:pt x="708" y="674"/>
                  </a:lnTo>
                  <a:lnTo>
                    <a:pt x="730" y="647"/>
                  </a:lnTo>
                  <a:lnTo>
                    <a:pt x="747" y="624"/>
                  </a:lnTo>
                  <a:lnTo>
                    <a:pt x="763" y="608"/>
                  </a:lnTo>
                  <a:lnTo>
                    <a:pt x="752" y="608"/>
                  </a:lnTo>
                  <a:lnTo>
                    <a:pt x="747" y="602"/>
                  </a:lnTo>
                  <a:lnTo>
                    <a:pt x="741" y="602"/>
                  </a:lnTo>
                  <a:lnTo>
                    <a:pt x="736" y="602"/>
                  </a:lnTo>
                  <a:lnTo>
                    <a:pt x="730" y="602"/>
                  </a:lnTo>
                  <a:lnTo>
                    <a:pt x="725" y="597"/>
                  </a:lnTo>
                  <a:lnTo>
                    <a:pt x="719" y="597"/>
                  </a:lnTo>
                  <a:lnTo>
                    <a:pt x="708" y="602"/>
                  </a:lnTo>
                  <a:lnTo>
                    <a:pt x="702" y="608"/>
                  </a:lnTo>
                  <a:lnTo>
                    <a:pt x="691" y="619"/>
                  </a:lnTo>
                  <a:lnTo>
                    <a:pt x="675" y="630"/>
                  </a:lnTo>
                  <a:lnTo>
                    <a:pt x="664" y="647"/>
                  </a:lnTo>
                  <a:lnTo>
                    <a:pt x="653" y="663"/>
                  </a:lnTo>
                  <a:lnTo>
                    <a:pt x="642" y="674"/>
                  </a:lnTo>
                  <a:lnTo>
                    <a:pt x="631" y="685"/>
                  </a:lnTo>
                  <a:lnTo>
                    <a:pt x="631" y="696"/>
                  </a:lnTo>
                  <a:lnTo>
                    <a:pt x="625" y="707"/>
                  </a:lnTo>
                  <a:lnTo>
                    <a:pt x="625" y="718"/>
                  </a:lnTo>
                  <a:lnTo>
                    <a:pt x="619" y="729"/>
                  </a:lnTo>
                  <a:lnTo>
                    <a:pt x="619" y="740"/>
                  </a:lnTo>
                  <a:lnTo>
                    <a:pt x="619" y="752"/>
                  </a:lnTo>
                  <a:lnTo>
                    <a:pt x="619" y="763"/>
                  </a:lnTo>
                  <a:lnTo>
                    <a:pt x="619" y="774"/>
                  </a:lnTo>
                  <a:lnTo>
                    <a:pt x="619" y="785"/>
                  </a:lnTo>
                  <a:close/>
                  <a:moveTo>
                    <a:pt x="631" y="387"/>
                  </a:moveTo>
                  <a:lnTo>
                    <a:pt x="631" y="392"/>
                  </a:lnTo>
                  <a:lnTo>
                    <a:pt x="631" y="404"/>
                  </a:lnTo>
                  <a:lnTo>
                    <a:pt x="631" y="415"/>
                  </a:lnTo>
                  <a:lnTo>
                    <a:pt x="631" y="426"/>
                  </a:lnTo>
                  <a:lnTo>
                    <a:pt x="631" y="431"/>
                  </a:lnTo>
                  <a:lnTo>
                    <a:pt x="631" y="442"/>
                  </a:lnTo>
                  <a:lnTo>
                    <a:pt x="631" y="453"/>
                  </a:lnTo>
                  <a:lnTo>
                    <a:pt x="631" y="464"/>
                  </a:lnTo>
                  <a:lnTo>
                    <a:pt x="647" y="464"/>
                  </a:lnTo>
                  <a:lnTo>
                    <a:pt x="653" y="453"/>
                  </a:lnTo>
                  <a:lnTo>
                    <a:pt x="664" y="448"/>
                  </a:lnTo>
                  <a:lnTo>
                    <a:pt x="669" y="442"/>
                  </a:lnTo>
                  <a:lnTo>
                    <a:pt x="680" y="442"/>
                  </a:lnTo>
                  <a:lnTo>
                    <a:pt x="686" y="442"/>
                  </a:lnTo>
                  <a:lnTo>
                    <a:pt x="691" y="442"/>
                  </a:lnTo>
                  <a:lnTo>
                    <a:pt x="702" y="448"/>
                  </a:lnTo>
                  <a:lnTo>
                    <a:pt x="708" y="453"/>
                  </a:lnTo>
                  <a:lnTo>
                    <a:pt x="708" y="459"/>
                  </a:lnTo>
                  <a:lnTo>
                    <a:pt x="713" y="470"/>
                  </a:lnTo>
                  <a:lnTo>
                    <a:pt x="719" y="470"/>
                  </a:lnTo>
                  <a:lnTo>
                    <a:pt x="730" y="475"/>
                  </a:lnTo>
                  <a:lnTo>
                    <a:pt x="736" y="475"/>
                  </a:lnTo>
                  <a:lnTo>
                    <a:pt x="747" y="481"/>
                  </a:lnTo>
                  <a:lnTo>
                    <a:pt x="752" y="481"/>
                  </a:lnTo>
                  <a:lnTo>
                    <a:pt x="763" y="481"/>
                  </a:lnTo>
                  <a:lnTo>
                    <a:pt x="758" y="481"/>
                  </a:lnTo>
                  <a:lnTo>
                    <a:pt x="758" y="475"/>
                  </a:lnTo>
                  <a:lnTo>
                    <a:pt x="752" y="475"/>
                  </a:lnTo>
                  <a:lnTo>
                    <a:pt x="747" y="470"/>
                  </a:lnTo>
                  <a:lnTo>
                    <a:pt x="741" y="464"/>
                  </a:lnTo>
                  <a:lnTo>
                    <a:pt x="741" y="442"/>
                  </a:lnTo>
                  <a:lnTo>
                    <a:pt x="747" y="442"/>
                  </a:lnTo>
                  <a:lnTo>
                    <a:pt x="752" y="442"/>
                  </a:lnTo>
                  <a:lnTo>
                    <a:pt x="758" y="442"/>
                  </a:lnTo>
                  <a:lnTo>
                    <a:pt x="763" y="437"/>
                  </a:lnTo>
                  <a:lnTo>
                    <a:pt x="769" y="437"/>
                  </a:lnTo>
                  <a:lnTo>
                    <a:pt x="774" y="437"/>
                  </a:lnTo>
                  <a:lnTo>
                    <a:pt x="780" y="437"/>
                  </a:lnTo>
                  <a:lnTo>
                    <a:pt x="774" y="437"/>
                  </a:lnTo>
                  <a:lnTo>
                    <a:pt x="769" y="431"/>
                  </a:lnTo>
                  <a:lnTo>
                    <a:pt x="763" y="431"/>
                  </a:lnTo>
                  <a:lnTo>
                    <a:pt x="758" y="431"/>
                  </a:lnTo>
                  <a:lnTo>
                    <a:pt x="752" y="431"/>
                  </a:lnTo>
                  <a:lnTo>
                    <a:pt x="747" y="426"/>
                  </a:lnTo>
                  <a:lnTo>
                    <a:pt x="741" y="426"/>
                  </a:lnTo>
                  <a:lnTo>
                    <a:pt x="736" y="426"/>
                  </a:lnTo>
                  <a:lnTo>
                    <a:pt x="730" y="420"/>
                  </a:lnTo>
                  <a:lnTo>
                    <a:pt x="725" y="415"/>
                  </a:lnTo>
                  <a:lnTo>
                    <a:pt x="719" y="404"/>
                  </a:lnTo>
                  <a:lnTo>
                    <a:pt x="708" y="392"/>
                  </a:lnTo>
                  <a:lnTo>
                    <a:pt x="702" y="387"/>
                  </a:lnTo>
                  <a:lnTo>
                    <a:pt x="697" y="376"/>
                  </a:lnTo>
                  <a:lnTo>
                    <a:pt x="686" y="370"/>
                  </a:lnTo>
                  <a:lnTo>
                    <a:pt x="680" y="370"/>
                  </a:lnTo>
                  <a:lnTo>
                    <a:pt x="680" y="381"/>
                  </a:lnTo>
                  <a:lnTo>
                    <a:pt x="675" y="387"/>
                  </a:lnTo>
                  <a:lnTo>
                    <a:pt x="669" y="392"/>
                  </a:lnTo>
                  <a:lnTo>
                    <a:pt x="664" y="392"/>
                  </a:lnTo>
                  <a:lnTo>
                    <a:pt x="658" y="392"/>
                  </a:lnTo>
                  <a:lnTo>
                    <a:pt x="647" y="387"/>
                  </a:lnTo>
                  <a:lnTo>
                    <a:pt x="642" y="387"/>
                  </a:lnTo>
                  <a:lnTo>
                    <a:pt x="631" y="387"/>
                  </a:lnTo>
                  <a:close/>
                  <a:moveTo>
                    <a:pt x="520" y="144"/>
                  </a:moveTo>
                  <a:lnTo>
                    <a:pt x="509" y="149"/>
                  </a:lnTo>
                  <a:lnTo>
                    <a:pt x="503" y="155"/>
                  </a:lnTo>
                  <a:lnTo>
                    <a:pt x="498" y="155"/>
                  </a:lnTo>
                  <a:lnTo>
                    <a:pt x="487" y="160"/>
                  </a:lnTo>
                  <a:lnTo>
                    <a:pt x="481" y="160"/>
                  </a:lnTo>
                  <a:lnTo>
                    <a:pt x="476" y="166"/>
                  </a:lnTo>
                  <a:lnTo>
                    <a:pt x="465" y="166"/>
                  </a:lnTo>
                  <a:lnTo>
                    <a:pt x="459" y="166"/>
                  </a:lnTo>
                  <a:lnTo>
                    <a:pt x="448" y="149"/>
                  </a:lnTo>
                  <a:lnTo>
                    <a:pt x="409" y="194"/>
                  </a:lnTo>
                  <a:lnTo>
                    <a:pt x="415" y="205"/>
                  </a:lnTo>
                  <a:lnTo>
                    <a:pt x="415" y="210"/>
                  </a:lnTo>
                  <a:lnTo>
                    <a:pt x="420" y="216"/>
                  </a:lnTo>
                  <a:lnTo>
                    <a:pt x="426" y="210"/>
                  </a:lnTo>
                  <a:lnTo>
                    <a:pt x="437" y="210"/>
                  </a:lnTo>
                  <a:lnTo>
                    <a:pt x="454" y="199"/>
                  </a:lnTo>
                  <a:lnTo>
                    <a:pt x="470" y="194"/>
                  </a:lnTo>
                  <a:lnTo>
                    <a:pt x="481" y="188"/>
                  </a:lnTo>
                  <a:lnTo>
                    <a:pt x="487" y="183"/>
                  </a:lnTo>
                  <a:lnTo>
                    <a:pt x="498" y="183"/>
                  </a:lnTo>
                  <a:lnTo>
                    <a:pt x="509" y="183"/>
                  </a:lnTo>
                  <a:lnTo>
                    <a:pt x="520" y="183"/>
                  </a:lnTo>
                  <a:lnTo>
                    <a:pt x="525" y="183"/>
                  </a:lnTo>
                  <a:lnTo>
                    <a:pt x="536" y="183"/>
                  </a:lnTo>
                  <a:lnTo>
                    <a:pt x="536" y="177"/>
                  </a:lnTo>
                  <a:lnTo>
                    <a:pt x="536" y="171"/>
                  </a:lnTo>
                  <a:lnTo>
                    <a:pt x="531" y="171"/>
                  </a:lnTo>
                  <a:lnTo>
                    <a:pt x="525" y="166"/>
                  </a:lnTo>
                  <a:lnTo>
                    <a:pt x="520" y="160"/>
                  </a:lnTo>
                  <a:lnTo>
                    <a:pt x="520" y="155"/>
                  </a:lnTo>
                  <a:lnTo>
                    <a:pt x="520" y="144"/>
                  </a:lnTo>
                  <a:close/>
                  <a:moveTo>
                    <a:pt x="503" y="398"/>
                  </a:moveTo>
                  <a:lnTo>
                    <a:pt x="498" y="404"/>
                  </a:lnTo>
                  <a:lnTo>
                    <a:pt x="492" y="415"/>
                  </a:lnTo>
                  <a:lnTo>
                    <a:pt x="487" y="420"/>
                  </a:lnTo>
                  <a:lnTo>
                    <a:pt x="492" y="431"/>
                  </a:lnTo>
                  <a:lnTo>
                    <a:pt x="492" y="442"/>
                  </a:lnTo>
                  <a:lnTo>
                    <a:pt x="498" y="453"/>
                  </a:lnTo>
                  <a:lnTo>
                    <a:pt x="503" y="459"/>
                  </a:lnTo>
                  <a:lnTo>
                    <a:pt x="503" y="470"/>
                  </a:lnTo>
                  <a:lnTo>
                    <a:pt x="509" y="470"/>
                  </a:lnTo>
                  <a:lnTo>
                    <a:pt x="514" y="470"/>
                  </a:lnTo>
                  <a:lnTo>
                    <a:pt x="520" y="475"/>
                  </a:lnTo>
                  <a:lnTo>
                    <a:pt x="525" y="481"/>
                  </a:lnTo>
                  <a:lnTo>
                    <a:pt x="531" y="481"/>
                  </a:lnTo>
                  <a:lnTo>
                    <a:pt x="536" y="486"/>
                  </a:lnTo>
                  <a:lnTo>
                    <a:pt x="542" y="492"/>
                  </a:lnTo>
                  <a:lnTo>
                    <a:pt x="548" y="497"/>
                  </a:lnTo>
                  <a:lnTo>
                    <a:pt x="559" y="497"/>
                  </a:lnTo>
                  <a:lnTo>
                    <a:pt x="559" y="431"/>
                  </a:lnTo>
                  <a:lnTo>
                    <a:pt x="553" y="426"/>
                  </a:lnTo>
                  <a:lnTo>
                    <a:pt x="548" y="420"/>
                  </a:lnTo>
                  <a:lnTo>
                    <a:pt x="542" y="415"/>
                  </a:lnTo>
                  <a:lnTo>
                    <a:pt x="536" y="409"/>
                  </a:lnTo>
                  <a:lnTo>
                    <a:pt x="531" y="404"/>
                  </a:lnTo>
                  <a:lnTo>
                    <a:pt x="520" y="404"/>
                  </a:lnTo>
                  <a:lnTo>
                    <a:pt x="514" y="398"/>
                  </a:lnTo>
                  <a:lnTo>
                    <a:pt x="503" y="398"/>
                  </a:lnTo>
                  <a:close/>
                </a:path>
              </a:pathLst>
            </a:custGeom>
            <a:solidFill>
              <a:srgbClr val="89CA03"/>
            </a:solidFill>
            <a:ln w="9525">
              <a:solidFill>
                <a:schemeClr val="tx1"/>
              </a:solidFill>
              <a:round/>
              <a:headEnd/>
              <a:tailEnd/>
            </a:ln>
          </p:spPr>
          <p:txBody>
            <a:bodyPr/>
            <a:lstStyle/>
            <a:p>
              <a:endParaRPr lang="en-GB"/>
            </a:p>
          </p:txBody>
        </p:sp>
      </p:grpSp>
      <p:grpSp>
        <p:nvGrpSpPr>
          <p:cNvPr id="229517" name="Group 141"/>
          <p:cNvGrpSpPr>
            <a:grpSpLocks/>
          </p:cNvGrpSpPr>
          <p:nvPr/>
        </p:nvGrpSpPr>
        <p:grpSpPr bwMode="auto">
          <a:xfrm>
            <a:off x="1773238" y="4160838"/>
            <a:ext cx="3065462" cy="862012"/>
            <a:chOff x="1584" y="2688"/>
            <a:chExt cx="2091" cy="543"/>
          </a:xfrm>
        </p:grpSpPr>
        <p:grpSp>
          <p:nvGrpSpPr>
            <p:cNvPr id="7186" name="Group 142"/>
            <p:cNvGrpSpPr>
              <a:grpSpLocks/>
            </p:cNvGrpSpPr>
            <p:nvPr/>
          </p:nvGrpSpPr>
          <p:grpSpPr bwMode="auto">
            <a:xfrm>
              <a:off x="2880" y="2688"/>
              <a:ext cx="795" cy="543"/>
              <a:chOff x="2709" y="2721"/>
              <a:chExt cx="795" cy="543"/>
            </a:xfrm>
          </p:grpSpPr>
          <p:sp>
            <p:nvSpPr>
              <p:cNvPr id="7188" name="Freeform 143"/>
              <p:cNvSpPr>
                <a:spLocks/>
              </p:cNvSpPr>
              <p:nvPr/>
            </p:nvSpPr>
            <p:spPr bwMode="auto">
              <a:xfrm>
                <a:off x="2709" y="2772"/>
                <a:ext cx="795" cy="492"/>
              </a:xfrm>
              <a:custGeom>
                <a:avLst/>
                <a:gdLst>
                  <a:gd name="T0" fmla="*/ 795 w 815"/>
                  <a:gd name="T1" fmla="*/ 8 h 783"/>
                  <a:gd name="T2" fmla="*/ 487 w 815"/>
                  <a:gd name="T3" fmla="*/ 297 h 783"/>
                  <a:gd name="T4" fmla="*/ 670 w 815"/>
                  <a:gd name="T5" fmla="*/ 293 h 783"/>
                  <a:gd name="T6" fmla="*/ 139 w 815"/>
                  <a:gd name="T7" fmla="*/ 492 h 783"/>
                  <a:gd name="T8" fmla="*/ 0 w 815"/>
                  <a:gd name="T9" fmla="*/ 267 h 783"/>
                  <a:gd name="T10" fmla="*/ 165 w 815"/>
                  <a:gd name="T11" fmla="*/ 276 h 783"/>
                  <a:gd name="T12" fmla="*/ 447 w 815"/>
                  <a:gd name="T13" fmla="*/ 0 h 783"/>
                  <a:gd name="T14" fmla="*/ 795 w 815"/>
                  <a:gd name="T15" fmla="*/ 8 h 7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783">
                    <a:moveTo>
                      <a:pt x="815" y="13"/>
                    </a:moveTo>
                    <a:lnTo>
                      <a:pt x="499" y="472"/>
                    </a:lnTo>
                    <a:lnTo>
                      <a:pt x="687" y="466"/>
                    </a:lnTo>
                    <a:lnTo>
                      <a:pt x="142" y="783"/>
                    </a:lnTo>
                    <a:lnTo>
                      <a:pt x="0" y="425"/>
                    </a:lnTo>
                    <a:lnTo>
                      <a:pt x="169" y="439"/>
                    </a:lnTo>
                    <a:lnTo>
                      <a:pt x="458" y="0"/>
                    </a:lnTo>
                    <a:lnTo>
                      <a:pt x="815" y="13"/>
                    </a:lnTo>
                  </a:path>
                </a:pathLst>
              </a:custGeom>
              <a:solidFill>
                <a:srgbClr val="000099"/>
              </a:solidFill>
              <a:ln w="0">
                <a:solidFill>
                  <a:srgbClr val="333300"/>
                </a:solidFill>
                <a:prstDash val="solid"/>
                <a:round/>
                <a:headEnd/>
                <a:tailEnd/>
              </a:ln>
            </p:spPr>
            <p:txBody>
              <a:bodyPr/>
              <a:lstStyle/>
              <a:p>
                <a:endParaRPr lang="en-GB"/>
              </a:p>
            </p:txBody>
          </p:sp>
          <p:sp>
            <p:nvSpPr>
              <p:cNvPr id="7189" name="Freeform 144"/>
              <p:cNvSpPr>
                <a:spLocks/>
              </p:cNvSpPr>
              <p:nvPr/>
            </p:nvSpPr>
            <p:spPr bwMode="auto">
              <a:xfrm>
                <a:off x="2709" y="2721"/>
                <a:ext cx="782" cy="513"/>
              </a:xfrm>
              <a:custGeom>
                <a:avLst/>
                <a:gdLst>
                  <a:gd name="T0" fmla="*/ 782 w 802"/>
                  <a:gd name="T1" fmla="*/ 13 h 817"/>
                  <a:gd name="T2" fmla="*/ 487 w 802"/>
                  <a:gd name="T3" fmla="*/ 305 h 817"/>
                  <a:gd name="T4" fmla="*/ 670 w 802"/>
                  <a:gd name="T5" fmla="*/ 313 h 817"/>
                  <a:gd name="T6" fmla="*/ 138 w 802"/>
                  <a:gd name="T7" fmla="*/ 513 h 817"/>
                  <a:gd name="T8" fmla="*/ 0 w 802"/>
                  <a:gd name="T9" fmla="*/ 276 h 817"/>
                  <a:gd name="T10" fmla="*/ 197 w 802"/>
                  <a:gd name="T11" fmla="*/ 284 h 817"/>
                  <a:gd name="T12" fmla="*/ 460 w 802"/>
                  <a:gd name="T13" fmla="*/ 0 h 817"/>
                  <a:gd name="T14" fmla="*/ 782 w 802"/>
                  <a:gd name="T15" fmla="*/ 13 h 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2" h="817">
                    <a:moveTo>
                      <a:pt x="802" y="20"/>
                    </a:moveTo>
                    <a:lnTo>
                      <a:pt x="499" y="486"/>
                    </a:lnTo>
                    <a:lnTo>
                      <a:pt x="687" y="499"/>
                    </a:lnTo>
                    <a:lnTo>
                      <a:pt x="142" y="817"/>
                    </a:lnTo>
                    <a:lnTo>
                      <a:pt x="0" y="439"/>
                    </a:lnTo>
                    <a:lnTo>
                      <a:pt x="202" y="452"/>
                    </a:lnTo>
                    <a:lnTo>
                      <a:pt x="472" y="0"/>
                    </a:lnTo>
                    <a:lnTo>
                      <a:pt x="802" y="20"/>
                    </a:lnTo>
                  </a:path>
                </a:pathLst>
              </a:custGeom>
              <a:noFill/>
              <a:ln w="0">
                <a:solidFill>
                  <a:srgbClr val="33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90" name="Freeform 145"/>
              <p:cNvSpPr>
                <a:spLocks/>
              </p:cNvSpPr>
              <p:nvPr/>
            </p:nvSpPr>
            <p:spPr bwMode="auto">
              <a:xfrm>
                <a:off x="2709" y="2721"/>
                <a:ext cx="782" cy="513"/>
              </a:xfrm>
              <a:custGeom>
                <a:avLst/>
                <a:gdLst>
                  <a:gd name="T0" fmla="*/ 782 w 802"/>
                  <a:gd name="T1" fmla="*/ 13 h 817"/>
                  <a:gd name="T2" fmla="*/ 487 w 802"/>
                  <a:gd name="T3" fmla="*/ 305 h 817"/>
                  <a:gd name="T4" fmla="*/ 670 w 802"/>
                  <a:gd name="T5" fmla="*/ 313 h 817"/>
                  <a:gd name="T6" fmla="*/ 138 w 802"/>
                  <a:gd name="T7" fmla="*/ 513 h 817"/>
                  <a:gd name="T8" fmla="*/ 0 w 802"/>
                  <a:gd name="T9" fmla="*/ 276 h 817"/>
                  <a:gd name="T10" fmla="*/ 197 w 802"/>
                  <a:gd name="T11" fmla="*/ 284 h 817"/>
                  <a:gd name="T12" fmla="*/ 460 w 802"/>
                  <a:gd name="T13" fmla="*/ 0 h 817"/>
                  <a:gd name="T14" fmla="*/ 782 w 802"/>
                  <a:gd name="T15" fmla="*/ 13 h 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2" h="817">
                    <a:moveTo>
                      <a:pt x="802" y="20"/>
                    </a:moveTo>
                    <a:lnTo>
                      <a:pt x="499" y="486"/>
                    </a:lnTo>
                    <a:lnTo>
                      <a:pt x="687" y="499"/>
                    </a:lnTo>
                    <a:lnTo>
                      <a:pt x="142" y="817"/>
                    </a:lnTo>
                    <a:lnTo>
                      <a:pt x="0" y="439"/>
                    </a:lnTo>
                    <a:lnTo>
                      <a:pt x="202" y="452"/>
                    </a:lnTo>
                    <a:lnTo>
                      <a:pt x="472" y="0"/>
                    </a:lnTo>
                    <a:lnTo>
                      <a:pt x="802" y="20"/>
                    </a:lnTo>
                    <a:close/>
                  </a:path>
                </a:pathLst>
              </a:custGeom>
              <a:solidFill>
                <a:srgbClr val="1F0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7187" name="Rectangle 146"/>
            <p:cNvSpPr>
              <a:spLocks noChangeArrowheads="1"/>
            </p:cNvSpPr>
            <p:nvPr/>
          </p:nvSpPr>
          <p:spPr bwMode="auto">
            <a:xfrm>
              <a:off x="1584" y="2784"/>
              <a:ext cx="12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a:solidFill>
                    <a:srgbClr val="0000B4"/>
                  </a:solidFill>
                  <a:latin typeface="Tahoma" pitchFamily="34" charset="0"/>
                </a:rPr>
                <a:t>surface flow</a:t>
              </a:r>
              <a:endParaRPr lang="en-US" sz="2400">
                <a:latin typeface="Tahoma" pitchFamily="34" charset="0"/>
              </a:endParaRPr>
            </a:p>
          </p:txBody>
        </p:sp>
      </p:grpSp>
      <p:grpSp>
        <p:nvGrpSpPr>
          <p:cNvPr id="229523" name="Group 147"/>
          <p:cNvGrpSpPr>
            <a:grpSpLocks/>
          </p:cNvGrpSpPr>
          <p:nvPr/>
        </p:nvGrpSpPr>
        <p:grpSpPr bwMode="auto">
          <a:xfrm>
            <a:off x="184150" y="5075238"/>
            <a:ext cx="1871663" cy="658812"/>
            <a:chOff x="126" y="3197"/>
            <a:chExt cx="1276" cy="415"/>
          </a:xfrm>
        </p:grpSpPr>
        <p:grpSp>
          <p:nvGrpSpPr>
            <p:cNvPr id="7182" name="Group 148"/>
            <p:cNvGrpSpPr>
              <a:grpSpLocks/>
            </p:cNvGrpSpPr>
            <p:nvPr/>
          </p:nvGrpSpPr>
          <p:grpSpPr bwMode="auto">
            <a:xfrm>
              <a:off x="1067" y="3197"/>
              <a:ext cx="335" cy="336"/>
              <a:chOff x="2162" y="3264"/>
              <a:chExt cx="726" cy="737"/>
            </a:xfrm>
          </p:grpSpPr>
          <p:sp>
            <p:nvSpPr>
              <p:cNvPr id="7184" name="Freeform 149"/>
              <p:cNvSpPr>
                <a:spLocks/>
              </p:cNvSpPr>
              <p:nvPr/>
            </p:nvSpPr>
            <p:spPr bwMode="auto">
              <a:xfrm>
                <a:off x="2210" y="3360"/>
                <a:ext cx="678" cy="641"/>
              </a:xfrm>
              <a:custGeom>
                <a:avLst/>
                <a:gdLst>
                  <a:gd name="T0" fmla="*/ 678 w 717"/>
                  <a:gd name="T1" fmla="*/ 0 h 681"/>
                  <a:gd name="T2" fmla="*/ 434 w 717"/>
                  <a:gd name="T3" fmla="*/ 383 h 681"/>
                  <a:gd name="T4" fmla="*/ 587 w 717"/>
                  <a:gd name="T5" fmla="*/ 370 h 681"/>
                  <a:gd name="T6" fmla="*/ 145 w 717"/>
                  <a:gd name="T7" fmla="*/ 641 h 681"/>
                  <a:gd name="T8" fmla="*/ 0 w 717"/>
                  <a:gd name="T9" fmla="*/ 365 h 681"/>
                  <a:gd name="T10" fmla="*/ 145 w 717"/>
                  <a:gd name="T11" fmla="*/ 375 h 681"/>
                  <a:gd name="T12" fmla="*/ 375 w 717"/>
                  <a:gd name="T13" fmla="*/ 8 h 681"/>
                  <a:gd name="T14" fmla="*/ 678 w 717"/>
                  <a:gd name="T15" fmla="*/ 0 h 6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681">
                    <a:moveTo>
                      <a:pt x="717" y="0"/>
                    </a:moveTo>
                    <a:lnTo>
                      <a:pt x="459" y="407"/>
                    </a:lnTo>
                    <a:lnTo>
                      <a:pt x="621" y="393"/>
                    </a:lnTo>
                    <a:lnTo>
                      <a:pt x="153" y="681"/>
                    </a:lnTo>
                    <a:lnTo>
                      <a:pt x="0" y="388"/>
                    </a:lnTo>
                    <a:lnTo>
                      <a:pt x="153" y="398"/>
                    </a:lnTo>
                    <a:lnTo>
                      <a:pt x="397" y="9"/>
                    </a:lnTo>
                    <a:lnTo>
                      <a:pt x="717" y="0"/>
                    </a:lnTo>
                  </a:path>
                </a:pathLst>
              </a:custGeom>
              <a:solidFill>
                <a:srgbClr val="003399"/>
              </a:solidFill>
              <a:ln w="0">
                <a:solidFill>
                  <a:srgbClr val="333300"/>
                </a:solidFill>
                <a:prstDash val="solid"/>
                <a:round/>
                <a:headEnd/>
                <a:tailEnd/>
              </a:ln>
            </p:spPr>
            <p:txBody>
              <a:bodyPr/>
              <a:lstStyle/>
              <a:p>
                <a:endParaRPr lang="en-GB"/>
              </a:p>
            </p:txBody>
          </p:sp>
          <p:sp>
            <p:nvSpPr>
              <p:cNvPr id="7185" name="Freeform 150"/>
              <p:cNvSpPr>
                <a:spLocks/>
              </p:cNvSpPr>
              <p:nvPr/>
            </p:nvSpPr>
            <p:spPr bwMode="auto">
              <a:xfrm>
                <a:off x="2162" y="3264"/>
                <a:ext cx="612" cy="731"/>
              </a:xfrm>
              <a:custGeom>
                <a:avLst/>
                <a:gdLst>
                  <a:gd name="T0" fmla="*/ 612 w 647"/>
                  <a:gd name="T1" fmla="*/ 158 h 777"/>
                  <a:gd name="T2" fmla="*/ 434 w 647"/>
                  <a:gd name="T3" fmla="*/ 455 h 777"/>
                  <a:gd name="T4" fmla="*/ 597 w 647"/>
                  <a:gd name="T5" fmla="*/ 451 h 777"/>
                  <a:gd name="T6" fmla="*/ 145 w 647"/>
                  <a:gd name="T7" fmla="*/ 731 h 777"/>
                  <a:gd name="T8" fmla="*/ 0 w 647"/>
                  <a:gd name="T9" fmla="*/ 441 h 777"/>
                  <a:gd name="T10" fmla="*/ 172 w 647"/>
                  <a:gd name="T11" fmla="*/ 441 h 777"/>
                  <a:gd name="T12" fmla="*/ 347 w 647"/>
                  <a:gd name="T13" fmla="*/ 169 h 777"/>
                  <a:gd name="T14" fmla="*/ 347 w 647"/>
                  <a:gd name="T15" fmla="*/ 0 h 777"/>
                  <a:gd name="T16" fmla="*/ 612 w 647"/>
                  <a:gd name="T17" fmla="*/ 0 h 777"/>
                  <a:gd name="T18" fmla="*/ 612 w 647"/>
                  <a:gd name="T19" fmla="*/ 158 h 7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 h="777">
                    <a:moveTo>
                      <a:pt x="647" y="168"/>
                    </a:moveTo>
                    <a:lnTo>
                      <a:pt x="459" y="484"/>
                    </a:lnTo>
                    <a:lnTo>
                      <a:pt x="631" y="479"/>
                    </a:lnTo>
                    <a:lnTo>
                      <a:pt x="153" y="777"/>
                    </a:lnTo>
                    <a:lnTo>
                      <a:pt x="0" y="469"/>
                    </a:lnTo>
                    <a:lnTo>
                      <a:pt x="182" y="469"/>
                    </a:lnTo>
                    <a:lnTo>
                      <a:pt x="367" y="180"/>
                    </a:lnTo>
                    <a:lnTo>
                      <a:pt x="367" y="0"/>
                    </a:lnTo>
                    <a:lnTo>
                      <a:pt x="647" y="0"/>
                    </a:lnTo>
                    <a:lnTo>
                      <a:pt x="647" y="168"/>
                    </a:lnTo>
                    <a:close/>
                  </a:path>
                </a:pathLst>
              </a:custGeom>
              <a:solidFill>
                <a:srgbClr val="6699FF"/>
              </a:solidFill>
              <a:ln w="6350" cmpd="sng">
                <a:solidFill>
                  <a:schemeClr val="tx1"/>
                </a:solidFill>
                <a:prstDash val="solid"/>
                <a:round/>
                <a:headEnd/>
                <a:tailEnd/>
              </a:ln>
            </p:spPr>
            <p:txBody>
              <a:bodyPr/>
              <a:lstStyle/>
              <a:p>
                <a:endParaRPr lang="en-GB"/>
              </a:p>
            </p:txBody>
          </p:sp>
        </p:grpSp>
        <p:sp>
          <p:nvSpPr>
            <p:cNvPr id="7183" name="Rectangle 151"/>
            <p:cNvSpPr>
              <a:spLocks noChangeArrowheads="1"/>
            </p:cNvSpPr>
            <p:nvPr/>
          </p:nvSpPr>
          <p:spPr bwMode="auto">
            <a:xfrm>
              <a:off x="126" y="3343"/>
              <a:ext cx="931" cy="269"/>
            </a:xfrm>
            <a:prstGeom prst="rect">
              <a:avLst/>
            </a:prstGeom>
            <a:noFill/>
            <a:ln>
              <a:noFill/>
            </a:ln>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a:solidFill>
                    <a:srgbClr val="0000B4"/>
                  </a:solidFill>
                  <a:latin typeface="Tahoma" pitchFamily="34" charset="0"/>
                </a:rPr>
                <a:t>interflow</a:t>
              </a:r>
            </a:p>
          </p:txBody>
        </p:sp>
      </p:grpSp>
      <p:grpSp>
        <p:nvGrpSpPr>
          <p:cNvPr id="229528" name="Group 152"/>
          <p:cNvGrpSpPr>
            <a:grpSpLocks/>
          </p:cNvGrpSpPr>
          <p:nvPr/>
        </p:nvGrpSpPr>
        <p:grpSpPr bwMode="auto">
          <a:xfrm>
            <a:off x="3111500" y="5227638"/>
            <a:ext cx="1876425" cy="577850"/>
            <a:chOff x="2123" y="3293"/>
            <a:chExt cx="1279" cy="364"/>
          </a:xfrm>
        </p:grpSpPr>
        <p:sp>
          <p:nvSpPr>
            <p:cNvPr id="7178" name="Rectangle 153"/>
            <p:cNvSpPr>
              <a:spLocks noChangeArrowheads="1"/>
            </p:cNvSpPr>
            <p:nvPr/>
          </p:nvSpPr>
          <p:spPr bwMode="auto">
            <a:xfrm>
              <a:off x="2461" y="3388"/>
              <a:ext cx="94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a:solidFill>
                    <a:srgbClr val="0000B4"/>
                  </a:solidFill>
                  <a:latin typeface="Tahoma" pitchFamily="34" charset="0"/>
                </a:rPr>
                <a:t>baseflow</a:t>
              </a:r>
              <a:endParaRPr lang="en-US" sz="2800">
                <a:latin typeface="Tahoma" pitchFamily="34" charset="0"/>
              </a:endParaRPr>
            </a:p>
          </p:txBody>
        </p:sp>
        <p:grpSp>
          <p:nvGrpSpPr>
            <p:cNvPr id="7179" name="Group 154"/>
            <p:cNvGrpSpPr>
              <a:grpSpLocks/>
            </p:cNvGrpSpPr>
            <p:nvPr/>
          </p:nvGrpSpPr>
          <p:grpSpPr bwMode="auto">
            <a:xfrm>
              <a:off x="2123" y="3293"/>
              <a:ext cx="336" cy="336"/>
              <a:chOff x="2162" y="3264"/>
              <a:chExt cx="726" cy="737"/>
            </a:xfrm>
          </p:grpSpPr>
          <p:sp>
            <p:nvSpPr>
              <p:cNvPr id="7180" name="Freeform 155"/>
              <p:cNvSpPr>
                <a:spLocks/>
              </p:cNvSpPr>
              <p:nvPr/>
            </p:nvSpPr>
            <p:spPr bwMode="auto">
              <a:xfrm>
                <a:off x="2210" y="3360"/>
                <a:ext cx="678" cy="641"/>
              </a:xfrm>
              <a:custGeom>
                <a:avLst/>
                <a:gdLst>
                  <a:gd name="T0" fmla="*/ 678 w 717"/>
                  <a:gd name="T1" fmla="*/ 0 h 681"/>
                  <a:gd name="T2" fmla="*/ 434 w 717"/>
                  <a:gd name="T3" fmla="*/ 383 h 681"/>
                  <a:gd name="T4" fmla="*/ 587 w 717"/>
                  <a:gd name="T5" fmla="*/ 370 h 681"/>
                  <a:gd name="T6" fmla="*/ 145 w 717"/>
                  <a:gd name="T7" fmla="*/ 641 h 681"/>
                  <a:gd name="T8" fmla="*/ 0 w 717"/>
                  <a:gd name="T9" fmla="*/ 365 h 681"/>
                  <a:gd name="T10" fmla="*/ 145 w 717"/>
                  <a:gd name="T11" fmla="*/ 375 h 681"/>
                  <a:gd name="T12" fmla="*/ 375 w 717"/>
                  <a:gd name="T13" fmla="*/ 8 h 681"/>
                  <a:gd name="T14" fmla="*/ 678 w 717"/>
                  <a:gd name="T15" fmla="*/ 0 h 6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681">
                    <a:moveTo>
                      <a:pt x="717" y="0"/>
                    </a:moveTo>
                    <a:lnTo>
                      <a:pt x="459" y="407"/>
                    </a:lnTo>
                    <a:lnTo>
                      <a:pt x="621" y="393"/>
                    </a:lnTo>
                    <a:lnTo>
                      <a:pt x="153" y="681"/>
                    </a:lnTo>
                    <a:lnTo>
                      <a:pt x="0" y="388"/>
                    </a:lnTo>
                    <a:lnTo>
                      <a:pt x="153" y="398"/>
                    </a:lnTo>
                    <a:lnTo>
                      <a:pt x="397" y="9"/>
                    </a:lnTo>
                    <a:lnTo>
                      <a:pt x="717" y="0"/>
                    </a:lnTo>
                  </a:path>
                </a:pathLst>
              </a:custGeom>
              <a:solidFill>
                <a:srgbClr val="000080"/>
              </a:solidFill>
              <a:ln w="0">
                <a:solidFill>
                  <a:srgbClr val="333300"/>
                </a:solidFill>
                <a:prstDash val="solid"/>
                <a:round/>
                <a:headEnd/>
                <a:tailEnd/>
              </a:ln>
            </p:spPr>
            <p:txBody>
              <a:bodyPr/>
              <a:lstStyle/>
              <a:p>
                <a:endParaRPr lang="en-GB"/>
              </a:p>
            </p:txBody>
          </p:sp>
          <p:sp>
            <p:nvSpPr>
              <p:cNvPr id="7181" name="Freeform 156"/>
              <p:cNvSpPr>
                <a:spLocks/>
              </p:cNvSpPr>
              <p:nvPr/>
            </p:nvSpPr>
            <p:spPr bwMode="auto">
              <a:xfrm>
                <a:off x="2162" y="3264"/>
                <a:ext cx="612" cy="731"/>
              </a:xfrm>
              <a:custGeom>
                <a:avLst/>
                <a:gdLst>
                  <a:gd name="T0" fmla="*/ 612 w 647"/>
                  <a:gd name="T1" fmla="*/ 158 h 777"/>
                  <a:gd name="T2" fmla="*/ 434 w 647"/>
                  <a:gd name="T3" fmla="*/ 455 h 777"/>
                  <a:gd name="T4" fmla="*/ 597 w 647"/>
                  <a:gd name="T5" fmla="*/ 451 h 777"/>
                  <a:gd name="T6" fmla="*/ 145 w 647"/>
                  <a:gd name="T7" fmla="*/ 731 h 777"/>
                  <a:gd name="T8" fmla="*/ 0 w 647"/>
                  <a:gd name="T9" fmla="*/ 441 h 777"/>
                  <a:gd name="T10" fmla="*/ 172 w 647"/>
                  <a:gd name="T11" fmla="*/ 441 h 777"/>
                  <a:gd name="T12" fmla="*/ 347 w 647"/>
                  <a:gd name="T13" fmla="*/ 169 h 777"/>
                  <a:gd name="T14" fmla="*/ 347 w 647"/>
                  <a:gd name="T15" fmla="*/ 0 h 777"/>
                  <a:gd name="T16" fmla="*/ 612 w 647"/>
                  <a:gd name="T17" fmla="*/ 0 h 777"/>
                  <a:gd name="T18" fmla="*/ 612 w 647"/>
                  <a:gd name="T19" fmla="*/ 158 h 7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 h="777">
                    <a:moveTo>
                      <a:pt x="647" y="168"/>
                    </a:moveTo>
                    <a:lnTo>
                      <a:pt x="459" y="484"/>
                    </a:lnTo>
                    <a:lnTo>
                      <a:pt x="631" y="479"/>
                    </a:lnTo>
                    <a:lnTo>
                      <a:pt x="153" y="777"/>
                    </a:lnTo>
                    <a:lnTo>
                      <a:pt x="0" y="469"/>
                    </a:lnTo>
                    <a:lnTo>
                      <a:pt x="182" y="469"/>
                    </a:lnTo>
                    <a:lnTo>
                      <a:pt x="367" y="180"/>
                    </a:lnTo>
                    <a:lnTo>
                      <a:pt x="367" y="0"/>
                    </a:lnTo>
                    <a:lnTo>
                      <a:pt x="647" y="0"/>
                    </a:lnTo>
                    <a:lnTo>
                      <a:pt x="647" y="168"/>
                    </a:lnTo>
                    <a:close/>
                  </a:path>
                </a:pathLst>
              </a:custGeom>
              <a:solidFill>
                <a:srgbClr val="000080"/>
              </a:solidFill>
              <a:ln w="6350" cmpd="sng">
                <a:solidFill>
                  <a:schemeClr val="tx1"/>
                </a:solidFill>
                <a:prstDash val="solid"/>
                <a:round/>
                <a:headEnd/>
                <a:tailEnd/>
              </a:ln>
            </p:spPr>
            <p:txBody>
              <a:bodyPr/>
              <a:lstStyle/>
              <a:p>
                <a:endParaRPr lang="en-GB"/>
              </a:p>
            </p:txBody>
          </p:sp>
        </p:grpSp>
      </p:grpSp>
      <p:grpSp>
        <p:nvGrpSpPr>
          <p:cNvPr id="229533" name="Group 157"/>
          <p:cNvGrpSpPr>
            <a:grpSpLocks/>
          </p:cNvGrpSpPr>
          <p:nvPr/>
        </p:nvGrpSpPr>
        <p:grpSpPr bwMode="auto">
          <a:xfrm>
            <a:off x="3181350" y="1493838"/>
            <a:ext cx="3495675" cy="522287"/>
            <a:chOff x="2688" y="960"/>
            <a:chExt cx="2385" cy="329"/>
          </a:xfrm>
        </p:grpSpPr>
        <p:sp>
          <p:nvSpPr>
            <p:cNvPr id="7176" name="Freeform 158"/>
            <p:cNvSpPr>
              <a:spLocks/>
            </p:cNvSpPr>
            <p:nvPr/>
          </p:nvSpPr>
          <p:spPr bwMode="auto">
            <a:xfrm>
              <a:off x="2688" y="1091"/>
              <a:ext cx="172" cy="198"/>
            </a:xfrm>
            <a:custGeom>
              <a:avLst/>
              <a:gdLst>
                <a:gd name="T0" fmla="*/ 49 w 172"/>
                <a:gd name="T1" fmla="*/ 198 h 198"/>
                <a:gd name="T2" fmla="*/ 49 w 172"/>
                <a:gd name="T3" fmla="*/ 82 h 198"/>
                <a:gd name="T4" fmla="*/ 0 w 172"/>
                <a:gd name="T5" fmla="*/ 82 h 198"/>
                <a:gd name="T6" fmla="*/ 82 w 172"/>
                <a:gd name="T7" fmla="*/ 0 h 198"/>
                <a:gd name="T8" fmla="*/ 172 w 172"/>
                <a:gd name="T9" fmla="*/ 82 h 198"/>
                <a:gd name="T10" fmla="*/ 123 w 172"/>
                <a:gd name="T11" fmla="*/ 82 h 198"/>
                <a:gd name="T12" fmla="*/ 123 w 172"/>
                <a:gd name="T13" fmla="*/ 198 h 198"/>
                <a:gd name="T14" fmla="*/ 49 w 172"/>
                <a:gd name="T15" fmla="*/ 198 h 1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98">
                  <a:moveTo>
                    <a:pt x="49" y="198"/>
                  </a:moveTo>
                  <a:lnTo>
                    <a:pt x="49" y="82"/>
                  </a:lnTo>
                  <a:lnTo>
                    <a:pt x="0" y="82"/>
                  </a:lnTo>
                  <a:lnTo>
                    <a:pt x="82" y="0"/>
                  </a:lnTo>
                  <a:lnTo>
                    <a:pt x="172" y="82"/>
                  </a:lnTo>
                  <a:lnTo>
                    <a:pt x="123" y="82"/>
                  </a:lnTo>
                  <a:lnTo>
                    <a:pt x="123" y="198"/>
                  </a:lnTo>
                  <a:lnTo>
                    <a:pt x="49" y="198"/>
                  </a:lnTo>
                </a:path>
              </a:pathLst>
            </a:custGeom>
            <a:solidFill>
              <a:srgbClr val="66FFFF"/>
            </a:solidFill>
            <a:ln w="0">
              <a:solidFill>
                <a:srgbClr val="333300"/>
              </a:solidFill>
              <a:prstDash val="solid"/>
              <a:round/>
              <a:headEnd/>
              <a:tailEnd/>
            </a:ln>
          </p:spPr>
          <p:txBody>
            <a:bodyPr/>
            <a:lstStyle/>
            <a:p>
              <a:endParaRPr lang="en-GB"/>
            </a:p>
          </p:txBody>
        </p:sp>
        <p:sp>
          <p:nvSpPr>
            <p:cNvPr id="7177" name="Rectangle 159"/>
            <p:cNvSpPr>
              <a:spLocks noChangeArrowheads="1"/>
            </p:cNvSpPr>
            <p:nvPr/>
          </p:nvSpPr>
          <p:spPr bwMode="auto">
            <a:xfrm>
              <a:off x="3004" y="960"/>
              <a:ext cx="206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a:solidFill>
                    <a:srgbClr val="0000B4"/>
                  </a:solidFill>
                  <a:latin typeface="Tahoma" pitchFamily="34" charset="0"/>
                </a:rPr>
                <a:t>evapotranspiration</a:t>
              </a:r>
              <a:r>
                <a:rPr lang="en-US" sz="2800">
                  <a:solidFill>
                    <a:srgbClr val="008080"/>
                  </a:solidFill>
                  <a:latin typeface="Tahoma" pitchFamily="34" charset="0"/>
                </a:rPr>
                <a:t> </a:t>
              </a:r>
              <a:endParaRPr lang="en-US" sz="2400">
                <a:latin typeface="Tahoma" pitchFamily="34" charset="0"/>
              </a:endParaRPr>
            </a:p>
          </p:txBody>
        </p:sp>
      </p:grpSp>
      <p:sp>
        <p:nvSpPr>
          <p:cNvPr id="7175" name="Rectangle 160"/>
          <p:cNvSpPr>
            <a:spLocks noChangeArrowheads="1"/>
          </p:cNvSpPr>
          <p:nvPr/>
        </p:nvSpPr>
        <p:spPr bwMode="auto">
          <a:xfrm>
            <a:off x="457200" y="274638"/>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GB" sz="3600">
                <a:solidFill>
                  <a:srgbClr val="669900"/>
                </a:solidFill>
                <a:latin typeface="Tahoma" pitchFamily="34" charset="0"/>
              </a:rPr>
              <a:t>Developed catchment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wipe(up)">
                                      <p:cBhvr>
                                        <p:cTn id="7" dur="500"/>
                                        <p:tgtEl>
                                          <p:spTgt spid="229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9517"/>
                                        </p:tgtEl>
                                        <p:attrNameLst>
                                          <p:attrName>style.visibility</p:attrName>
                                        </p:attrNameLst>
                                      </p:cBhvr>
                                      <p:to>
                                        <p:strVal val="visible"/>
                                      </p:to>
                                    </p:set>
                                    <p:animEffect transition="in" filter="wipe(up)">
                                      <p:cBhvr>
                                        <p:cTn id="12" dur="500"/>
                                        <p:tgtEl>
                                          <p:spTgt spid="2295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29523"/>
                                        </p:tgtEl>
                                        <p:attrNameLst>
                                          <p:attrName>style.visibility</p:attrName>
                                        </p:attrNameLst>
                                      </p:cBhvr>
                                      <p:to>
                                        <p:strVal val="visible"/>
                                      </p:to>
                                    </p:set>
                                    <p:animEffect transition="in" filter="wipe(up)">
                                      <p:cBhvr>
                                        <p:cTn id="17" dur="500"/>
                                        <p:tgtEl>
                                          <p:spTgt spid="2295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29528"/>
                                        </p:tgtEl>
                                        <p:attrNameLst>
                                          <p:attrName>style.visibility</p:attrName>
                                        </p:attrNameLst>
                                      </p:cBhvr>
                                      <p:to>
                                        <p:strVal val="visible"/>
                                      </p:to>
                                    </p:set>
                                    <p:animEffect transition="in" filter="wipe(up)">
                                      <p:cBhvr>
                                        <p:cTn id="22" dur="500"/>
                                        <p:tgtEl>
                                          <p:spTgt spid="2295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29533"/>
                                        </p:tgtEl>
                                        <p:attrNameLst>
                                          <p:attrName>style.visibility</p:attrName>
                                        </p:attrNameLst>
                                      </p:cBhvr>
                                      <p:to>
                                        <p:strVal val="visible"/>
                                      </p:to>
                                    </p:set>
                                    <p:animEffect transition="in" filter="wipe(down)">
                                      <p:cBhvr>
                                        <p:cTn id="27" dur="500"/>
                                        <p:tgtEl>
                                          <p:spTgt spid="229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2"/>
          </p:nvPr>
        </p:nvSpPr>
        <p:spPr>
          <a:xfrm>
            <a:off x="431800" y="1989138"/>
            <a:ext cx="5435600" cy="3384550"/>
          </a:xfrm>
        </p:spPr>
        <p:txBody>
          <a:bodyPr/>
          <a:lstStyle/>
          <a:p>
            <a:r>
              <a:rPr lang="en-GB" sz="2400" smtClean="0"/>
              <a:t>Flood and Water Management Act</a:t>
            </a:r>
          </a:p>
          <a:p>
            <a:r>
              <a:rPr lang="en-GB" sz="2400" smtClean="0"/>
              <a:t>Climate Change</a:t>
            </a:r>
          </a:p>
          <a:p>
            <a:r>
              <a:rPr lang="en-GB" sz="2400" smtClean="0"/>
              <a:t>Water Framework Directive</a:t>
            </a:r>
          </a:p>
          <a:p>
            <a:r>
              <a:rPr lang="en-GB" sz="2400" smtClean="0"/>
              <a:t>Planning policy statements</a:t>
            </a:r>
          </a:p>
          <a:p>
            <a:r>
              <a:rPr lang="en-GB" sz="2400" smtClean="0"/>
              <a:t>Building Regulations &amp; The Code for Sustainable Homes</a:t>
            </a:r>
          </a:p>
          <a:p>
            <a:r>
              <a:rPr lang="en-GB" sz="2400" smtClean="0"/>
              <a:t>Local Authority plans</a:t>
            </a:r>
          </a:p>
        </p:txBody>
      </p:sp>
      <p:sp>
        <p:nvSpPr>
          <p:cNvPr id="8195" name="Rectangle 6"/>
          <p:cNvSpPr>
            <a:spLocks noGrp="1" noChangeArrowheads="1"/>
          </p:cNvSpPr>
          <p:nvPr>
            <p:ph type="title"/>
          </p:nvPr>
        </p:nvSpPr>
        <p:spPr/>
        <p:txBody>
          <a:bodyPr/>
          <a:lstStyle/>
          <a:p>
            <a:r>
              <a:rPr lang="en-GB" smtClean="0"/>
              <a:t>Drivers for SuDS</a:t>
            </a:r>
          </a:p>
        </p:txBody>
      </p:sp>
      <p:grpSp>
        <p:nvGrpSpPr>
          <p:cNvPr id="8196" name="Group 9"/>
          <p:cNvGrpSpPr>
            <a:grpSpLocks/>
          </p:cNvGrpSpPr>
          <p:nvPr/>
        </p:nvGrpSpPr>
        <p:grpSpPr bwMode="auto">
          <a:xfrm>
            <a:off x="5976938" y="1665288"/>
            <a:ext cx="3025775" cy="4140200"/>
            <a:chOff x="3787" y="1049"/>
            <a:chExt cx="1905" cy="2608"/>
          </a:xfrm>
        </p:grpSpPr>
        <p:pic>
          <p:nvPicPr>
            <p:cNvPr id="8197" name="Content Placeholder 3" descr="sheffield floo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45" y="1049"/>
              <a:ext cx="1644" cy="231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8"/>
            <p:cNvSpPr txBox="1">
              <a:spLocks noChangeArrowheads="1"/>
            </p:cNvSpPr>
            <p:nvPr/>
          </p:nvSpPr>
          <p:spPr bwMode="auto">
            <a:xfrm>
              <a:off x="3787" y="3350"/>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Flooding in Sheffield 2007 </a:t>
              </a:r>
            </a:p>
            <a:p>
              <a:pPr>
                <a:spcBef>
                  <a:spcPct val="20000"/>
                </a:spcBef>
              </a:pPr>
              <a:r>
                <a:rPr lang="en-GB" sz="1000" i="1">
                  <a:solidFill>
                    <a:srgbClr val="669900"/>
                  </a:solidFill>
                  <a:latin typeface="Tahoma" pitchFamily="34" charset="0"/>
                </a:rPr>
                <a:t>Environment Agency</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The SuDS philosophy</a:t>
            </a:r>
          </a:p>
        </p:txBody>
      </p:sp>
      <p:sp>
        <p:nvSpPr>
          <p:cNvPr id="9219" name="Rectangle 3"/>
          <p:cNvSpPr>
            <a:spLocks noChangeArrowheads="1"/>
          </p:cNvSpPr>
          <p:nvPr/>
        </p:nvSpPr>
        <p:spPr bwMode="auto">
          <a:xfrm>
            <a:off x="468313" y="2024063"/>
            <a:ext cx="5399087"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GB" sz="2800">
                <a:latin typeface="Tahoma" pitchFamily="34" charset="0"/>
              </a:rPr>
              <a:t>Mimic natural drainage from a site </a:t>
            </a:r>
          </a:p>
          <a:p>
            <a:pPr marL="342900" indent="-342900">
              <a:lnSpc>
                <a:spcPct val="90000"/>
              </a:lnSpc>
              <a:spcBef>
                <a:spcPct val="20000"/>
              </a:spcBef>
              <a:buFontTx/>
              <a:buChar char="•"/>
            </a:pPr>
            <a:r>
              <a:rPr lang="en-GB" sz="2800">
                <a:latin typeface="Tahoma" pitchFamily="34" charset="0"/>
              </a:rPr>
              <a:t>Where possible, manage water on the surface</a:t>
            </a:r>
          </a:p>
          <a:p>
            <a:pPr marL="342900" indent="-342900">
              <a:lnSpc>
                <a:spcPct val="90000"/>
              </a:lnSpc>
              <a:spcBef>
                <a:spcPct val="20000"/>
              </a:spcBef>
              <a:buFontTx/>
              <a:buChar char="•"/>
            </a:pPr>
            <a:r>
              <a:rPr lang="en-GB" sz="2800">
                <a:latin typeface="Tahoma" pitchFamily="34" charset="0"/>
              </a:rPr>
              <a:t>Manage runoff close to source</a:t>
            </a:r>
          </a:p>
          <a:p>
            <a:pPr marL="342900" indent="-342900">
              <a:lnSpc>
                <a:spcPct val="90000"/>
              </a:lnSpc>
              <a:spcBef>
                <a:spcPct val="20000"/>
              </a:spcBef>
              <a:buFontTx/>
              <a:buChar char="•"/>
            </a:pPr>
            <a:r>
              <a:rPr lang="en-GB" sz="2800">
                <a:latin typeface="Tahoma" pitchFamily="34" charset="0"/>
              </a:rPr>
              <a:t>Provide multiple benefits</a:t>
            </a:r>
          </a:p>
        </p:txBody>
      </p:sp>
      <p:grpSp>
        <p:nvGrpSpPr>
          <p:cNvPr id="9220" name="Group 7"/>
          <p:cNvGrpSpPr>
            <a:grpSpLocks/>
          </p:cNvGrpSpPr>
          <p:nvPr/>
        </p:nvGrpSpPr>
        <p:grpSpPr bwMode="auto">
          <a:xfrm>
            <a:off x="6084888" y="1916113"/>
            <a:ext cx="3025775" cy="3708400"/>
            <a:chOff x="3855" y="1207"/>
            <a:chExt cx="1905" cy="2336"/>
          </a:xfrm>
        </p:grpSpPr>
        <p:pic>
          <p:nvPicPr>
            <p:cNvPr id="9221" name="Picture 4" descr="Tony rill from stre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6" y="1207"/>
              <a:ext cx="1531" cy="2041"/>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p:cNvSpPr txBox="1">
              <a:spLocks noChangeArrowheads="1"/>
            </p:cNvSpPr>
            <p:nvPr/>
          </p:nvSpPr>
          <p:spPr bwMode="auto">
            <a:xfrm>
              <a:off x="3855" y="3236"/>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SuDS scheme at Stamford</a:t>
              </a:r>
            </a:p>
            <a:p>
              <a:pPr>
                <a:spcBef>
                  <a:spcPct val="20000"/>
                </a:spcBef>
              </a:pPr>
              <a:r>
                <a:rPr lang="en-GB" sz="1000" i="1">
                  <a:solidFill>
                    <a:srgbClr val="669900"/>
                  </a:solidFill>
                  <a:latin typeface="Tahoma" pitchFamily="34" charset="0"/>
                </a:rPr>
                <a:t>Robert Bray Associates</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SuDS principles</a:t>
            </a:r>
          </a:p>
        </p:txBody>
      </p:sp>
      <p:sp>
        <p:nvSpPr>
          <p:cNvPr id="10243" name="Rectangle 3"/>
          <p:cNvSpPr>
            <a:spLocks noGrp="1" noChangeArrowheads="1"/>
          </p:cNvSpPr>
          <p:nvPr>
            <p:ph type="body" idx="1"/>
          </p:nvPr>
        </p:nvSpPr>
        <p:spPr>
          <a:xfrm>
            <a:off x="360363" y="1963738"/>
            <a:ext cx="5399087"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363" indent="-360363">
              <a:lnSpc>
                <a:spcPct val="90000"/>
              </a:lnSpc>
            </a:pPr>
            <a:r>
              <a:rPr lang="en-GB" sz="2400" b="1" smtClean="0">
                <a:solidFill>
                  <a:srgbClr val="669900"/>
                </a:solidFill>
              </a:rPr>
              <a:t>The management train</a:t>
            </a:r>
            <a:r>
              <a:rPr lang="en-GB" sz="2400" smtClean="0"/>
              <a:t> – SuDS components in series</a:t>
            </a:r>
          </a:p>
          <a:p>
            <a:pPr marL="360363" indent="-360363">
              <a:lnSpc>
                <a:spcPct val="90000"/>
              </a:lnSpc>
            </a:pPr>
            <a:r>
              <a:rPr lang="en-GB" sz="2400" b="1" smtClean="0">
                <a:solidFill>
                  <a:srgbClr val="669900"/>
                </a:solidFill>
              </a:rPr>
              <a:t>Source control</a:t>
            </a:r>
            <a:r>
              <a:rPr lang="en-GB" sz="2400" smtClean="0"/>
              <a:t> – runoff managed as close as possible to where it falls as rain</a:t>
            </a:r>
          </a:p>
          <a:p>
            <a:pPr marL="360363" indent="-360363">
              <a:lnSpc>
                <a:spcPct val="90000"/>
              </a:lnSpc>
            </a:pPr>
            <a:r>
              <a:rPr lang="en-GB" sz="2400" b="1" smtClean="0">
                <a:solidFill>
                  <a:srgbClr val="669900"/>
                </a:solidFill>
              </a:rPr>
              <a:t>Sub-catchments</a:t>
            </a:r>
            <a:r>
              <a:rPr lang="en-GB" sz="2400" smtClean="0"/>
              <a:t> – division into small areas with different drainage characteristics and land use</a:t>
            </a:r>
            <a:endParaRPr lang="en-US" sz="2400" smtClean="0"/>
          </a:p>
        </p:txBody>
      </p:sp>
      <p:grpSp>
        <p:nvGrpSpPr>
          <p:cNvPr id="10244" name="Group 21"/>
          <p:cNvGrpSpPr>
            <a:grpSpLocks/>
          </p:cNvGrpSpPr>
          <p:nvPr/>
        </p:nvGrpSpPr>
        <p:grpSpPr bwMode="auto">
          <a:xfrm>
            <a:off x="5868988" y="1665288"/>
            <a:ext cx="3024187" cy="4032250"/>
            <a:chOff x="3719" y="1208"/>
            <a:chExt cx="1905" cy="2540"/>
          </a:xfrm>
        </p:grpSpPr>
        <p:pic>
          <p:nvPicPr>
            <p:cNvPr id="10245" name="Picture 22" descr="105_056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87" y="1208"/>
              <a:ext cx="1684" cy="2245"/>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23"/>
            <p:cNvSpPr txBox="1">
              <a:spLocks noChangeArrowheads="1"/>
            </p:cNvSpPr>
            <p:nvPr/>
          </p:nvSpPr>
          <p:spPr bwMode="auto">
            <a:xfrm>
              <a:off x="3719" y="3441"/>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SuDS scheme in Sheffield</a:t>
              </a:r>
            </a:p>
            <a:p>
              <a:pPr>
                <a:spcBef>
                  <a:spcPct val="20000"/>
                </a:spcBef>
              </a:pPr>
              <a:r>
                <a:rPr lang="en-GB" sz="1000" i="1">
                  <a:solidFill>
                    <a:srgbClr val="669900"/>
                  </a:solidFill>
                  <a:latin typeface="Tahoma" pitchFamily="34" charset="0"/>
                </a:rPr>
                <a:t>CIRIA</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GB" smtClean="0"/>
              <a:t>SuDS schemes</a:t>
            </a:r>
          </a:p>
        </p:txBody>
      </p:sp>
      <p:sp>
        <p:nvSpPr>
          <p:cNvPr id="11267" name="Rectangle 3"/>
          <p:cNvSpPr>
            <a:spLocks noGrp="1" noChangeArrowheads="1"/>
          </p:cNvSpPr>
          <p:nvPr>
            <p:ph type="body" idx="4294967295"/>
          </p:nvPr>
        </p:nvSpPr>
        <p:spPr>
          <a:xfrm>
            <a:off x="457200" y="1600200"/>
            <a:ext cx="5843588" cy="4525963"/>
          </a:xfrm>
        </p:spPr>
        <p:txBody>
          <a:bodyPr/>
          <a:lstStyle/>
          <a:p>
            <a:pPr marL="360363" indent="-360363" eaLnBrk="1" hangingPunct="1">
              <a:lnSpc>
                <a:spcPct val="90000"/>
              </a:lnSpc>
            </a:pPr>
            <a:r>
              <a:rPr lang="en-GB" sz="2400" smtClean="0"/>
              <a:t>SuDS can include a variety of components.</a:t>
            </a:r>
          </a:p>
          <a:p>
            <a:pPr marL="360363" indent="-360363" eaLnBrk="1" hangingPunct="1">
              <a:lnSpc>
                <a:spcPct val="90000"/>
              </a:lnSpc>
            </a:pPr>
            <a:r>
              <a:rPr lang="en-GB" sz="2400" smtClean="0"/>
              <a:t>The selection of SuDS components depends on site opportunities and constraints.</a:t>
            </a:r>
          </a:p>
          <a:p>
            <a:pPr marL="360363" indent="-360363" eaLnBrk="1" hangingPunct="1">
              <a:lnSpc>
                <a:spcPct val="90000"/>
              </a:lnSpc>
            </a:pPr>
            <a:r>
              <a:rPr lang="en-GB" sz="2400" smtClean="0"/>
              <a:t>Provide management and treatment train.</a:t>
            </a:r>
          </a:p>
          <a:p>
            <a:pPr marL="360363" indent="-360363" eaLnBrk="1" hangingPunct="1">
              <a:lnSpc>
                <a:spcPct val="90000"/>
              </a:lnSpc>
            </a:pPr>
            <a:r>
              <a:rPr lang="en-GB" sz="2400" smtClean="0"/>
              <a:t>Shallow systems are always better than deep systems (and usually cheaper)</a:t>
            </a:r>
          </a:p>
          <a:p>
            <a:pPr marL="360363" indent="-360363" eaLnBrk="1" hangingPunct="1">
              <a:lnSpc>
                <a:spcPct val="90000"/>
              </a:lnSpc>
            </a:pPr>
            <a:r>
              <a:rPr lang="en-GB" sz="2400" smtClean="0"/>
              <a:t>Shallow systems are safer (construction and operation)</a:t>
            </a:r>
          </a:p>
        </p:txBody>
      </p:sp>
      <p:grpSp>
        <p:nvGrpSpPr>
          <p:cNvPr id="11268" name="Group 6"/>
          <p:cNvGrpSpPr>
            <a:grpSpLocks/>
          </p:cNvGrpSpPr>
          <p:nvPr/>
        </p:nvGrpSpPr>
        <p:grpSpPr bwMode="auto">
          <a:xfrm>
            <a:off x="6084888" y="1700213"/>
            <a:ext cx="3025775" cy="3744912"/>
            <a:chOff x="3855" y="1071"/>
            <a:chExt cx="1905" cy="2359"/>
          </a:xfrm>
        </p:grpSpPr>
        <p:pic>
          <p:nvPicPr>
            <p:cNvPr id="11269" name="Picture 4" descr="IMG_187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3" y="1071"/>
              <a:ext cx="1555" cy="207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Text Box 5"/>
            <p:cNvSpPr txBox="1">
              <a:spLocks noChangeArrowheads="1"/>
            </p:cNvSpPr>
            <p:nvPr/>
          </p:nvSpPr>
          <p:spPr bwMode="auto">
            <a:xfrm>
              <a:off x="3855" y="3123"/>
              <a:ext cx="190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400" i="1">
                  <a:solidFill>
                    <a:srgbClr val="669900"/>
                  </a:solidFill>
                  <a:latin typeface="Tahoma" pitchFamily="34" charset="0"/>
                </a:rPr>
                <a:t>Retrofit SuDS in Islington</a:t>
              </a:r>
            </a:p>
            <a:p>
              <a:pPr>
                <a:spcBef>
                  <a:spcPct val="20000"/>
                </a:spcBef>
              </a:pPr>
              <a:r>
                <a:rPr lang="en-GB" sz="1000" i="1">
                  <a:solidFill>
                    <a:srgbClr val="669900"/>
                  </a:solidFill>
                  <a:latin typeface="Tahoma" pitchFamily="34" charset="0"/>
                </a:rPr>
                <a:t>CIRIA</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IRIA slide master">
  <a:themeElements>
    <a:clrScheme name="CIRI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RIA slide mast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RI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IA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IA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RIA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RIA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RIA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RIA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RIA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RIA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RIA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RIA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RIA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CIRIA slide master</Template>
  <TotalTime>6232</TotalTime>
  <Words>4042</Words>
  <Application>Microsoft Office PowerPoint</Application>
  <PresentationFormat>On-screen Show (4:3)</PresentationFormat>
  <Paragraphs>371</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Tahoma</vt:lpstr>
      <vt:lpstr>Wingdings</vt:lpstr>
      <vt:lpstr>Calibri</vt:lpstr>
      <vt:lpstr>Times New Roman</vt:lpstr>
      <vt:lpstr>CIRIA slide master</vt:lpstr>
      <vt:lpstr>Microsoft Word Document</vt:lpstr>
      <vt:lpstr>Introduction to sustainable drainage</vt:lpstr>
      <vt:lpstr>Outline of presentation</vt:lpstr>
      <vt:lpstr>Challenges of existing drainage</vt:lpstr>
      <vt:lpstr>PowerPoint Presentation</vt:lpstr>
      <vt:lpstr>PowerPoint Presentation</vt:lpstr>
      <vt:lpstr>Drivers for SuDS</vt:lpstr>
      <vt:lpstr>The SuDS philosophy</vt:lpstr>
      <vt:lpstr>SuDS principles</vt:lpstr>
      <vt:lpstr>SuDS schemes</vt:lpstr>
      <vt:lpstr>SuDS and multiple benefits</vt:lpstr>
      <vt:lpstr>PowerPoint Presentation</vt:lpstr>
      <vt:lpstr>PowerPoint Presentation</vt:lpstr>
      <vt:lpstr>Delivering SuDS</vt:lpstr>
      <vt:lpstr>PowerPoint Presentation</vt:lpstr>
      <vt:lpstr>Source control Cambourne</vt:lpstr>
      <vt:lpstr>Site control Cambourne</vt:lpstr>
      <vt:lpstr>Construction and operation</vt:lpstr>
      <vt:lpstr>Lessons learnt from Lamb Drove</vt:lpstr>
      <vt:lpstr>Possible challenges</vt:lpstr>
      <vt:lpstr>Summary</vt:lpstr>
      <vt:lpstr>Sources of information</vt:lpstr>
    </vt:vector>
  </TitlesOfParts>
  <Company>CIRIA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FWMB and the National SUDS Standards</dc:title>
  <dc:creator>Jonathan Glerum</dc:creator>
  <cp:lastModifiedBy>Paul Shaffer</cp:lastModifiedBy>
  <cp:revision>66</cp:revision>
  <dcterms:created xsi:type="dcterms:W3CDTF">2009-12-01T11:39:05Z</dcterms:created>
  <dcterms:modified xsi:type="dcterms:W3CDTF">2012-09-11T17:06:42Z</dcterms:modified>
</cp:coreProperties>
</file>