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48" r:id="rId2"/>
    <p:sldMasterId id="2147483733" r:id="rId3"/>
    <p:sldMasterId id="2147483761" r:id="rId4"/>
    <p:sldMasterId id="2147483773" r:id="rId5"/>
    <p:sldMasterId id="2147483785" r:id="rId6"/>
    <p:sldMasterId id="2147483809" r:id="rId7"/>
    <p:sldMasterId id="2147483821" r:id="rId8"/>
  </p:sldMasterIdLst>
  <p:notesMasterIdLst>
    <p:notesMasterId r:id="rId36"/>
  </p:notesMasterIdLst>
  <p:handoutMasterIdLst>
    <p:handoutMasterId r:id="rId37"/>
  </p:handoutMasterIdLst>
  <p:sldIdLst>
    <p:sldId id="510" r:id="rId9"/>
    <p:sldId id="509" r:id="rId10"/>
    <p:sldId id="478" r:id="rId11"/>
    <p:sldId id="446" r:id="rId12"/>
    <p:sldId id="454" r:id="rId13"/>
    <p:sldId id="449" r:id="rId14"/>
    <p:sldId id="475" r:id="rId15"/>
    <p:sldId id="476" r:id="rId16"/>
    <p:sldId id="458" r:id="rId17"/>
    <p:sldId id="480" r:id="rId18"/>
    <p:sldId id="466" r:id="rId19"/>
    <p:sldId id="472" r:id="rId20"/>
    <p:sldId id="452" r:id="rId21"/>
    <p:sldId id="457" r:id="rId22"/>
    <p:sldId id="459" r:id="rId23"/>
    <p:sldId id="460" r:id="rId24"/>
    <p:sldId id="461" r:id="rId25"/>
    <p:sldId id="462" r:id="rId26"/>
    <p:sldId id="463" r:id="rId27"/>
    <p:sldId id="508" r:id="rId28"/>
    <p:sldId id="468" r:id="rId29"/>
    <p:sldId id="469" r:id="rId30"/>
    <p:sldId id="511" r:id="rId31"/>
    <p:sldId id="470" r:id="rId32"/>
    <p:sldId id="471" r:id="rId33"/>
    <p:sldId id="464" r:id="rId34"/>
    <p:sldId id="451" r:id="rId35"/>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0BB46"/>
    <a:srgbClr val="259C74"/>
    <a:srgbClr val="72CABC"/>
    <a:srgbClr val="5C78A7"/>
    <a:srgbClr val="5D78A5"/>
    <a:srgbClr val="669900"/>
    <a:srgbClr val="76BE62"/>
    <a:srgbClr val="78BE2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53450" autoAdjust="0"/>
  </p:normalViewPr>
  <p:slideViewPr>
    <p:cSldViewPr>
      <p:cViewPr varScale="1">
        <p:scale>
          <a:sx n="57" d="100"/>
          <a:sy n="57" d="100"/>
        </p:scale>
        <p:origin x="-30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92"/>
    </p:cViewPr>
  </p:sorterViewPr>
  <p:notesViewPr>
    <p:cSldViewPr>
      <p:cViewPr>
        <p:scale>
          <a:sx n="90" d="100"/>
          <a:sy n="90" d="100"/>
        </p:scale>
        <p:origin x="-3714" y="7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package" Target="../embeddings/Microsoft_Excel_Worksheet2.xlsx"/><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accent6"/>
              </a:solidFill>
              <a:ln w="19050">
                <a:solidFill>
                  <a:schemeClr val="lt1"/>
                </a:solidFill>
              </a:ln>
              <a:effectLst/>
            </c:spPr>
          </c:dPt>
          <c:cat>
            <c:strRef>
              <c:f>Sheet1!$A$2:$A$5</c:f>
              <c:strCache>
                <c:ptCount val="3"/>
                <c:pt idx="0">
                  <c:v>Social</c:v>
                </c:pt>
                <c:pt idx="1">
                  <c:v>Environmental</c:v>
                </c:pt>
                <c:pt idx="2">
                  <c:v>Financial</c:v>
                </c:pt>
              </c:strCache>
            </c:strRef>
          </c:cat>
          <c:val>
            <c:numRef>
              <c:f>Sheet1!$B$2:$B$5</c:f>
              <c:numCache>
                <c:formatCode>General</c:formatCode>
                <c:ptCount val="3"/>
                <c:pt idx="0">
                  <c:v>3</c:v>
                </c:pt>
                <c:pt idx="1">
                  <c:v>3</c:v>
                </c:pt>
                <c:pt idx="2">
                  <c:v>3</c:v>
                </c:pt>
              </c:numCache>
            </c:numRef>
          </c:val>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5"/>
              </a:solidFill>
              <a:ln w="19050">
                <a:solidFill>
                  <a:schemeClr val="lt1"/>
                </a:solidFill>
              </a:ln>
              <a:effectLst/>
            </c:spPr>
          </c:dPt>
          <c:dPt>
            <c:idx val="3"/>
            <c:bubble3D val="0"/>
            <c:spPr>
              <a:solidFill>
                <a:schemeClr val="accent1">
                  <a:lumMod val="60000"/>
                </a:schemeClr>
              </a:solidFill>
              <a:ln w="19050">
                <a:solidFill>
                  <a:schemeClr val="lt1"/>
                </a:solidFill>
              </a:ln>
              <a:effectLst/>
            </c:spPr>
          </c:dPt>
          <c:dPt>
            <c:idx val="4"/>
            <c:bubble3D val="0"/>
            <c:spPr>
              <a:solidFill>
                <a:schemeClr val="accent3">
                  <a:lumMod val="60000"/>
                </a:schemeClr>
              </a:solidFill>
              <a:ln w="19050">
                <a:solidFill>
                  <a:schemeClr val="lt1"/>
                </a:solidFill>
              </a:ln>
              <a:effectLst/>
            </c:spPr>
          </c:dPt>
          <c:cat>
            <c:strRef>
              <c:f>Sheet1!$A$2:$A$6</c:f>
              <c:strCache>
                <c:ptCount val="4"/>
                <c:pt idx="0">
                  <c:v>Cultural</c:v>
                </c:pt>
                <c:pt idx="1">
                  <c:v>Regulating</c:v>
                </c:pt>
                <c:pt idx="2">
                  <c:v>Supporting</c:v>
                </c:pt>
                <c:pt idx="3">
                  <c:v>Provisioning</c:v>
                </c:pt>
              </c:strCache>
            </c:strRef>
          </c:cat>
          <c:val>
            <c:numRef>
              <c:f>Sheet1!$B$2:$B$6</c:f>
              <c:numCache>
                <c:formatCode>General</c:formatCode>
                <c:ptCount val="5"/>
                <c:pt idx="0">
                  <c:v>3</c:v>
                </c:pt>
                <c:pt idx="1">
                  <c:v>3</c:v>
                </c:pt>
                <c:pt idx="2">
                  <c:v>3</c:v>
                </c:pt>
                <c:pt idx="3">
                  <c:v>3</c:v>
                </c:pt>
              </c:numCache>
            </c:numRef>
          </c:val>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64E12-1AC0-49EA-BBC4-182382E4C972}"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n-GB"/>
        </a:p>
      </dgm:t>
    </dgm:pt>
    <dgm:pt modelId="{26DF9127-B0E1-403D-AB5C-97C81B632DBC}">
      <dgm:prSet phldrT="[Text]"/>
      <dgm:spPr/>
      <dgm:t>
        <a:bodyPr/>
        <a:lstStyle/>
        <a:p>
          <a:r>
            <a:rPr lang="en-GB" dirty="0" smtClean="0"/>
            <a:t>Tools</a:t>
          </a:r>
          <a:endParaRPr lang="en-GB" dirty="0"/>
        </a:p>
      </dgm:t>
    </dgm:pt>
    <dgm:pt modelId="{CAC34BA4-C9FF-4B29-B616-6E333B923350}" type="parTrans" cxnId="{4DF9CD30-FC7B-4FAB-A25F-C646D99B54DC}">
      <dgm:prSet/>
      <dgm:spPr/>
      <dgm:t>
        <a:bodyPr/>
        <a:lstStyle/>
        <a:p>
          <a:endParaRPr lang="en-GB"/>
        </a:p>
      </dgm:t>
    </dgm:pt>
    <dgm:pt modelId="{17C3F2DF-58BB-4D84-8E15-BCCC3C082469}" type="sibTrans" cxnId="{4DF9CD30-FC7B-4FAB-A25F-C646D99B54DC}">
      <dgm:prSet/>
      <dgm:spPr/>
      <dgm:t>
        <a:bodyPr/>
        <a:lstStyle/>
        <a:p>
          <a:endParaRPr lang="en-GB"/>
        </a:p>
      </dgm:t>
    </dgm:pt>
    <dgm:pt modelId="{1CC00353-5F4A-4433-A1D1-148D6A9A3968}">
      <dgm:prSet phldrT="[Text]"/>
      <dgm:spPr/>
      <dgm:t>
        <a:bodyPr/>
        <a:lstStyle/>
        <a:p>
          <a:r>
            <a:rPr lang="en-GB" dirty="0" smtClean="0"/>
            <a:t>W045a</a:t>
          </a:r>
        </a:p>
        <a:p>
          <a:r>
            <a:rPr lang="en-GB" dirty="0" smtClean="0"/>
            <a:t>Evaluation </a:t>
          </a:r>
          <a:endParaRPr lang="en-GB" dirty="0"/>
        </a:p>
      </dgm:t>
    </dgm:pt>
    <dgm:pt modelId="{755C7FAB-52F2-4FC0-9EC1-0BB23C809083}" type="parTrans" cxnId="{C2130084-D97B-4082-9347-D2B28E659583}">
      <dgm:prSet/>
      <dgm:spPr/>
      <dgm:t>
        <a:bodyPr/>
        <a:lstStyle/>
        <a:p>
          <a:endParaRPr lang="en-GB"/>
        </a:p>
      </dgm:t>
    </dgm:pt>
    <dgm:pt modelId="{DA3A6422-5E9B-47B4-8184-F7260C7B1901}" type="sibTrans" cxnId="{C2130084-D97B-4082-9347-D2B28E659583}">
      <dgm:prSet/>
      <dgm:spPr/>
      <dgm:t>
        <a:bodyPr/>
        <a:lstStyle/>
        <a:p>
          <a:endParaRPr lang="en-GB"/>
        </a:p>
      </dgm:t>
    </dgm:pt>
    <dgm:pt modelId="{ECA5401B-AF0B-47E8-BA76-19D491C33FE8}">
      <dgm:prSet phldrT="[Text]"/>
      <dgm:spPr/>
      <dgm:t>
        <a:bodyPr/>
        <a:lstStyle/>
        <a:p>
          <a:r>
            <a:rPr lang="en-GB" dirty="0" smtClean="0"/>
            <a:t>Support</a:t>
          </a:r>
          <a:endParaRPr lang="en-GB" dirty="0"/>
        </a:p>
      </dgm:t>
    </dgm:pt>
    <dgm:pt modelId="{D0018FDA-1145-44C4-98C8-3C88F7B9388C}" type="parTrans" cxnId="{16ABB284-D027-4244-810A-8EA1D7B6154B}">
      <dgm:prSet/>
      <dgm:spPr/>
      <dgm:t>
        <a:bodyPr/>
        <a:lstStyle/>
        <a:p>
          <a:endParaRPr lang="en-GB"/>
        </a:p>
      </dgm:t>
    </dgm:pt>
    <dgm:pt modelId="{31BD0A8F-77D2-4DC4-9A40-31ACC9E4FD8C}" type="sibTrans" cxnId="{16ABB284-D027-4244-810A-8EA1D7B6154B}">
      <dgm:prSet/>
      <dgm:spPr/>
      <dgm:t>
        <a:bodyPr/>
        <a:lstStyle/>
        <a:p>
          <a:endParaRPr lang="en-GB"/>
        </a:p>
      </dgm:t>
    </dgm:pt>
    <dgm:pt modelId="{1591A922-B6D1-43DB-8586-99B65FAADC20}">
      <dgm:prSet phldrT="[Text]"/>
      <dgm:spPr/>
      <dgm:t>
        <a:bodyPr/>
        <a:lstStyle/>
        <a:p>
          <a:r>
            <a:rPr lang="en-GB" dirty="0" smtClean="0"/>
            <a:t>Wo45c</a:t>
          </a:r>
        </a:p>
        <a:p>
          <a:r>
            <a:rPr lang="en-GB" dirty="0" smtClean="0"/>
            <a:t>Technical guidance</a:t>
          </a:r>
          <a:endParaRPr lang="en-GB" dirty="0"/>
        </a:p>
      </dgm:t>
    </dgm:pt>
    <dgm:pt modelId="{C96B71BB-3234-4BF1-9C46-6AE5552D92B3}" type="parTrans" cxnId="{144C0DCE-0419-4B3C-A7FB-2C4A5F501051}">
      <dgm:prSet/>
      <dgm:spPr/>
      <dgm:t>
        <a:bodyPr/>
        <a:lstStyle/>
        <a:p>
          <a:endParaRPr lang="en-GB"/>
        </a:p>
      </dgm:t>
    </dgm:pt>
    <dgm:pt modelId="{18D7552F-FDA8-4589-87E8-49322D8B5A8A}" type="sibTrans" cxnId="{144C0DCE-0419-4B3C-A7FB-2C4A5F501051}">
      <dgm:prSet/>
      <dgm:spPr/>
      <dgm:t>
        <a:bodyPr/>
        <a:lstStyle/>
        <a:p>
          <a:endParaRPr lang="en-GB"/>
        </a:p>
      </dgm:t>
    </dgm:pt>
    <dgm:pt modelId="{896ECEDF-BEFA-4552-862D-A1C9C93EDF72}">
      <dgm:prSet phldrT="[Text]"/>
      <dgm:spPr/>
      <dgm:t>
        <a:bodyPr/>
        <a:lstStyle/>
        <a:p>
          <a:r>
            <a:rPr lang="en-GB" dirty="0" smtClean="0"/>
            <a:t>W045b</a:t>
          </a:r>
        </a:p>
        <a:p>
          <a:r>
            <a:rPr lang="en-GB" dirty="0" smtClean="0"/>
            <a:t>Comparison</a:t>
          </a:r>
          <a:endParaRPr lang="en-GB" dirty="0"/>
        </a:p>
      </dgm:t>
    </dgm:pt>
    <dgm:pt modelId="{8E61A256-FFFC-4E20-9E28-1FAA0AC97AE1}" type="parTrans" cxnId="{50F39CD5-82BC-4029-861B-9C5876414D18}">
      <dgm:prSet/>
      <dgm:spPr/>
      <dgm:t>
        <a:bodyPr/>
        <a:lstStyle/>
        <a:p>
          <a:endParaRPr lang="en-GB"/>
        </a:p>
      </dgm:t>
    </dgm:pt>
    <dgm:pt modelId="{88F12120-948B-4830-8C11-D1DA72F0CE8D}" type="sibTrans" cxnId="{50F39CD5-82BC-4029-861B-9C5876414D18}">
      <dgm:prSet/>
      <dgm:spPr/>
      <dgm:t>
        <a:bodyPr/>
        <a:lstStyle/>
        <a:p>
          <a:endParaRPr lang="en-GB"/>
        </a:p>
      </dgm:t>
    </dgm:pt>
    <dgm:pt modelId="{6761F54A-58C7-4F8A-A950-1EA823EE554F}">
      <dgm:prSet phldrT="[Text]"/>
      <dgm:spPr/>
      <dgm:t>
        <a:bodyPr/>
        <a:lstStyle/>
        <a:p>
          <a:r>
            <a:rPr lang="en-GB" dirty="0" smtClean="0"/>
            <a:t>W045d</a:t>
          </a:r>
        </a:p>
        <a:p>
          <a:r>
            <a:rPr lang="en-GB" dirty="0" smtClean="0"/>
            <a:t>User manual</a:t>
          </a:r>
          <a:endParaRPr lang="en-GB" dirty="0"/>
        </a:p>
      </dgm:t>
    </dgm:pt>
    <dgm:pt modelId="{32427856-4711-4226-93DE-9856D6108381}" type="parTrans" cxnId="{C8665C1E-6C0F-4AC7-A199-6AB01490F872}">
      <dgm:prSet/>
      <dgm:spPr/>
      <dgm:t>
        <a:bodyPr/>
        <a:lstStyle/>
        <a:p>
          <a:endParaRPr lang="en-GB"/>
        </a:p>
      </dgm:t>
    </dgm:pt>
    <dgm:pt modelId="{A59C74B2-AF04-4F1E-A82E-EA3233A79E75}" type="sibTrans" cxnId="{C8665C1E-6C0F-4AC7-A199-6AB01490F872}">
      <dgm:prSet/>
      <dgm:spPr/>
      <dgm:t>
        <a:bodyPr/>
        <a:lstStyle/>
        <a:p>
          <a:endParaRPr lang="en-GB"/>
        </a:p>
      </dgm:t>
    </dgm:pt>
    <dgm:pt modelId="{9E1356DD-0BD1-477E-8BB1-712DC0AA8C83}" type="pres">
      <dgm:prSet presAssocID="{34364E12-1AC0-49EA-BBC4-182382E4C972}" presName="diagram" presStyleCnt="0">
        <dgm:presLayoutVars>
          <dgm:chPref val="1"/>
          <dgm:dir/>
          <dgm:animOne val="branch"/>
          <dgm:animLvl val="lvl"/>
          <dgm:resizeHandles/>
        </dgm:presLayoutVars>
      </dgm:prSet>
      <dgm:spPr/>
      <dgm:t>
        <a:bodyPr/>
        <a:lstStyle/>
        <a:p>
          <a:endParaRPr lang="en-GB"/>
        </a:p>
      </dgm:t>
    </dgm:pt>
    <dgm:pt modelId="{C51B5011-7993-48FE-92FA-A31AB32332DD}" type="pres">
      <dgm:prSet presAssocID="{26DF9127-B0E1-403D-AB5C-97C81B632DBC}" presName="root" presStyleCnt="0"/>
      <dgm:spPr/>
    </dgm:pt>
    <dgm:pt modelId="{2DFC6FFC-F8AC-421D-9106-F7A5C9A08ADB}" type="pres">
      <dgm:prSet presAssocID="{26DF9127-B0E1-403D-AB5C-97C81B632DBC}" presName="rootComposite" presStyleCnt="0"/>
      <dgm:spPr/>
    </dgm:pt>
    <dgm:pt modelId="{537C9498-6A47-447C-94F5-F12EBA5E5AC0}" type="pres">
      <dgm:prSet presAssocID="{26DF9127-B0E1-403D-AB5C-97C81B632DBC}" presName="rootText" presStyleLbl="node1" presStyleIdx="0" presStyleCnt="2"/>
      <dgm:spPr/>
      <dgm:t>
        <a:bodyPr/>
        <a:lstStyle/>
        <a:p>
          <a:endParaRPr lang="en-GB"/>
        </a:p>
      </dgm:t>
    </dgm:pt>
    <dgm:pt modelId="{8B0C5296-D7B8-4537-A761-221E898C3C83}" type="pres">
      <dgm:prSet presAssocID="{26DF9127-B0E1-403D-AB5C-97C81B632DBC}" presName="rootConnector" presStyleLbl="node1" presStyleIdx="0" presStyleCnt="2"/>
      <dgm:spPr/>
      <dgm:t>
        <a:bodyPr/>
        <a:lstStyle/>
        <a:p>
          <a:endParaRPr lang="en-GB"/>
        </a:p>
      </dgm:t>
    </dgm:pt>
    <dgm:pt modelId="{F57DA601-B86D-4228-B7B9-7A8D25DE9728}" type="pres">
      <dgm:prSet presAssocID="{26DF9127-B0E1-403D-AB5C-97C81B632DBC}" presName="childShape" presStyleCnt="0"/>
      <dgm:spPr/>
    </dgm:pt>
    <dgm:pt modelId="{0E3B7AB8-4E18-411E-AF87-2B7F636E2046}" type="pres">
      <dgm:prSet presAssocID="{755C7FAB-52F2-4FC0-9EC1-0BB23C809083}" presName="Name13" presStyleLbl="parChTrans1D2" presStyleIdx="0" presStyleCnt="4"/>
      <dgm:spPr/>
      <dgm:t>
        <a:bodyPr/>
        <a:lstStyle/>
        <a:p>
          <a:endParaRPr lang="en-GB"/>
        </a:p>
      </dgm:t>
    </dgm:pt>
    <dgm:pt modelId="{40FECF47-F0E8-4D11-A4CE-21603775AB63}" type="pres">
      <dgm:prSet presAssocID="{1CC00353-5F4A-4433-A1D1-148D6A9A3968}" presName="childText" presStyleLbl="bgAcc1" presStyleIdx="0" presStyleCnt="4">
        <dgm:presLayoutVars>
          <dgm:bulletEnabled val="1"/>
        </dgm:presLayoutVars>
      </dgm:prSet>
      <dgm:spPr/>
      <dgm:t>
        <a:bodyPr/>
        <a:lstStyle/>
        <a:p>
          <a:endParaRPr lang="en-GB"/>
        </a:p>
      </dgm:t>
    </dgm:pt>
    <dgm:pt modelId="{B5FE7733-BB4E-4E23-BE5A-42FE6CAADD1B}" type="pres">
      <dgm:prSet presAssocID="{8E61A256-FFFC-4E20-9E28-1FAA0AC97AE1}" presName="Name13" presStyleLbl="parChTrans1D2" presStyleIdx="1" presStyleCnt="4"/>
      <dgm:spPr/>
      <dgm:t>
        <a:bodyPr/>
        <a:lstStyle/>
        <a:p>
          <a:endParaRPr lang="en-GB"/>
        </a:p>
      </dgm:t>
    </dgm:pt>
    <dgm:pt modelId="{B135BAF2-86E8-4501-9656-7C74D24023E1}" type="pres">
      <dgm:prSet presAssocID="{896ECEDF-BEFA-4552-862D-A1C9C93EDF72}" presName="childText" presStyleLbl="bgAcc1" presStyleIdx="1" presStyleCnt="4">
        <dgm:presLayoutVars>
          <dgm:bulletEnabled val="1"/>
        </dgm:presLayoutVars>
      </dgm:prSet>
      <dgm:spPr/>
      <dgm:t>
        <a:bodyPr/>
        <a:lstStyle/>
        <a:p>
          <a:endParaRPr lang="en-GB"/>
        </a:p>
      </dgm:t>
    </dgm:pt>
    <dgm:pt modelId="{F7D1B460-2E1B-44C4-8FB8-482FBE30838D}" type="pres">
      <dgm:prSet presAssocID="{ECA5401B-AF0B-47E8-BA76-19D491C33FE8}" presName="root" presStyleCnt="0"/>
      <dgm:spPr/>
    </dgm:pt>
    <dgm:pt modelId="{201D6D88-E7C6-4725-8155-EC626B77F77F}" type="pres">
      <dgm:prSet presAssocID="{ECA5401B-AF0B-47E8-BA76-19D491C33FE8}" presName="rootComposite" presStyleCnt="0"/>
      <dgm:spPr/>
    </dgm:pt>
    <dgm:pt modelId="{FCA128AD-8EEB-424D-9D0D-89245E05B95B}" type="pres">
      <dgm:prSet presAssocID="{ECA5401B-AF0B-47E8-BA76-19D491C33FE8}" presName="rootText" presStyleLbl="node1" presStyleIdx="1" presStyleCnt="2"/>
      <dgm:spPr/>
      <dgm:t>
        <a:bodyPr/>
        <a:lstStyle/>
        <a:p>
          <a:endParaRPr lang="en-GB"/>
        </a:p>
      </dgm:t>
    </dgm:pt>
    <dgm:pt modelId="{953985CA-18A3-4EC1-B6B9-654B00FC3EB9}" type="pres">
      <dgm:prSet presAssocID="{ECA5401B-AF0B-47E8-BA76-19D491C33FE8}" presName="rootConnector" presStyleLbl="node1" presStyleIdx="1" presStyleCnt="2"/>
      <dgm:spPr/>
      <dgm:t>
        <a:bodyPr/>
        <a:lstStyle/>
        <a:p>
          <a:endParaRPr lang="en-GB"/>
        </a:p>
      </dgm:t>
    </dgm:pt>
    <dgm:pt modelId="{A10001A1-FA16-4759-B973-8C626D0114D3}" type="pres">
      <dgm:prSet presAssocID="{ECA5401B-AF0B-47E8-BA76-19D491C33FE8}" presName="childShape" presStyleCnt="0"/>
      <dgm:spPr/>
    </dgm:pt>
    <dgm:pt modelId="{E156D577-9C73-4516-B4F5-026D970442AD}" type="pres">
      <dgm:prSet presAssocID="{C96B71BB-3234-4BF1-9C46-6AE5552D92B3}" presName="Name13" presStyleLbl="parChTrans1D2" presStyleIdx="2" presStyleCnt="4"/>
      <dgm:spPr/>
      <dgm:t>
        <a:bodyPr/>
        <a:lstStyle/>
        <a:p>
          <a:endParaRPr lang="en-GB"/>
        </a:p>
      </dgm:t>
    </dgm:pt>
    <dgm:pt modelId="{BCE1A133-F2DC-4592-8469-6299B6654B0D}" type="pres">
      <dgm:prSet presAssocID="{1591A922-B6D1-43DB-8586-99B65FAADC20}" presName="childText" presStyleLbl="bgAcc1" presStyleIdx="2" presStyleCnt="4">
        <dgm:presLayoutVars>
          <dgm:bulletEnabled val="1"/>
        </dgm:presLayoutVars>
      </dgm:prSet>
      <dgm:spPr/>
      <dgm:t>
        <a:bodyPr/>
        <a:lstStyle/>
        <a:p>
          <a:endParaRPr lang="en-GB"/>
        </a:p>
      </dgm:t>
    </dgm:pt>
    <dgm:pt modelId="{FB704A8E-EB1F-4C63-BB39-B9EE2965A9F8}" type="pres">
      <dgm:prSet presAssocID="{32427856-4711-4226-93DE-9856D6108381}" presName="Name13" presStyleLbl="parChTrans1D2" presStyleIdx="3" presStyleCnt="4"/>
      <dgm:spPr/>
      <dgm:t>
        <a:bodyPr/>
        <a:lstStyle/>
        <a:p>
          <a:endParaRPr lang="en-GB"/>
        </a:p>
      </dgm:t>
    </dgm:pt>
    <dgm:pt modelId="{69EB3166-B196-4921-8F73-6EC5799B62CE}" type="pres">
      <dgm:prSet presAssocID="{6761F54A-58C7-4F8A-A950-1EA823EE554F}" presName="childText" presStyleLbl="bgAcc1" presStyleIdx="3" presStyleCnt="4">
        <dgm:presLayoutVars>
          <dgm:bulletEnabled val="1"/>
        </dgm:presLayoutVars>
      </dgm:prSet>
      <dgm:spPr/>
      <dgm:t>
        <a:bodyPr/>
        <a:lstStyle/>
        <a:p>
          <a:endParaRPr lang="en-GB"/>
        </a:p>
      </dgm:t>
    </dgm:pt>
  </dgm:ptLst>
  <dgm:cxnLst>
    <dgm:cxn modelId="{16ABB284-D027-4244-810A-8EA1D7B6154B}" srcId="{34364E12-1AC0-49EA-BBC4-182382E4C972}" destId="{ECA5401B-AF0B-47E8-BA76-19D491C33FE8}" srcOrd="1" destOrd="0" parTransId="{D0018FDA-1145-44C4-98C8-3C88F7B9388C}" sibTransId="{31BD0A8F-77D2-4DC4-9A40-31ACC9E4FD8C}"/>
    <dgm:cxn modelId="{0C5047CE-F941-4F22-A697-6CC2E465A6A3}" type="presOf" srcId="{C96B71BB-3234-4BF1-9C46-6AE5552D92B3}" destId="{E156D577-9C73-4516-B4F5-026D970442AD}" srcOrd="0" destOrd="0" presId="urn:microsoft.com/office/officeart/2005/8/layout/hierarchy3"/>
    <dgm:cxn modelId="{C2130084-D97B-4082-9347-D2B28E659583}" srcId="{26DF9127-B0E1-403D-AB5C-97C81B632DBC}" destId="{1CC00353-5F4A-4433-A1D1-148D6A9A3968}" srcOrd="0" destOrd="0" parTransId="{755C7FAB-52F2-4FC0-9EC1-0BB23C809083}" sibTransId="{DA3A6422-5E9B-47B4-8184-F7260C7B1901}"/>
    <dgm:cxn modelId="{70E10E7B-E55A-437C-B5FB-39D8A5B670E6}" type="presOf" srcId="{1591A922-B6D1-43DB-8586-99B65FAADC20}" destId="{BCE1A133-F2DC-4592-8469-6299B6654B0D}" srcOrd="0" destOrd="0" presId="urn:microsoft.com/office/officeart/2005/8/layout/hierarchy3"/>
    <dgm:cxn modelId="{9E29D42E-13AE-4E46-8A6F-8F6CAA074F02}" type="presOf" srcId="{26DF9127-B0E1-403D-AB5C-97C81B632DBC}" destId="{8B0C5296-D7B8-4537-A761-221E898C3C83}" srcOrd="1" destOrd="0" presId="urn:microsoft.com/office/officeart/2005/8/layout/hierarchy3"/>
    <dgm:cxn modelId="{21DEB1D7-AC67-458F-907C-A6AB9428B3BF}" type="presOf" srcId="{32427856-4711-4226-93DE-9856D6108381}" destId="{FB704A8E-EB1F-4C63-BB39-B9EE2965A9F8}" srcOrd="0" destOrd="0" presId="urn:microsoft.com/office/officeart/2005/8/layout/hierarchy3"/>
    <dgm:cxn modelId="{FA216B62-9543-46E0-A2A7-6A61E4E461D4}" type="presOf" srcId="{755C7FAB-52F2-4FC0-9EC1-0BB23C809083}" destId="{0E3B7AB8-4E18-411E-AF87-2B7F636E2046}" srcOrd="0" destOrd="0" presId="urn:microsoft.com/office/officeart/2005/8/layout/hierarchy3"/>
    <dgm:cxn modelId="{4DF9CD30-FC7B-4FAB-A25F-C646D99B54DC}" srcId="{34364E12-1AC0-49EA-BBC4-182382E4C972}" destId="{26DF9127-B0E1-403D-AB5C-97C81B632DBC}" srcOrd="0" destOrd="0" parTransId="{CAC34BA4-C9FF-4B29-B616-6E333B923350}" sibTransId="{17C3F2DF-58BB-4D84-8E15-BCCC3C082469}"/>
    <dgm:cxn modelId="{4B9D2E35-3E1E-4668-9DD0-3F3CD4DCA3CB}" type="presOf" srcId="{6761F54A-58C7-4F8A-A950-1EA823EE554F}" destId="{69EB3166-B196-4921-8F73-6EC5799B62CE}" srcOrd="0" destOrd="0" presId="urn:microsoft.com/office/officeart/2005/8/layout/hierarchy3"/>
    <dgm:cxn modelId="{50F39CD5-82BC-4029-861B-9C5876414D18}" srcId="{26DF9127-B0E1-403D-AB5C-97C81B632DBC}" destId="{896ECEDF-BEFA-4552-862D-A1C9C93EDF72}" srcOrd="1" destOrd="0" parTransId="{8E61A256-FFFC-4E20-9E28-1FAA0AC97AE1}" sibTransId="{88F12120-948B-4830-8C11-D1DA72F0CE8D}"/>
    <dgm:cxn modelId="{A1946285-6F73-4262-84E0-C934463ED5C7}" type="presOf" srcId="{8E61A256-FFFC-4E20-9E28-1FAA0AC97AE1}" destId="{B5FE7733-BB4E-4E23-BE5A-42FE6CAADD1B}" srcOrd="0" destOrd="0" presId="urn:microsoft.com/office/officeart/2005/8/layout/hierarchy3"/>
    <dgm:cxn modelId="{7479CE09-EEC4-4EB3-A1B4-B6A4021722AD}" type="presOf" srcId="{896ECEDF-BEFA-4552-862D-A1C9C93EDF72}" destId="{B135BAF2-86E8-4501-9656-7C74D24023E1}" srcOrd="0" destOrd="0" presId="urn:microsoft.com/office/officeart/2005/8/layout/hierarchy3"/>
    <dgm:cxn modelId="{F71DFF01-E8FE-420B-BCA7-41814E0D389A}" type="presOf" srcId="{26DF9127-B0E1-403D-AB5C-97C81B632DBC}" destId="{537C9498-6A47-447C-94F5-F12EBA5E5AC0}" srcOrd="0" destOrd="0" presId="urn:microsoft.com/office/officeart/2005/8/layout/hierarchy3"/>
    <dgm:cxn modelId="{F70D3787-60FC-481A-B4E1-AF88C64564C7}" type="presOf" srcId="{ECA5401B-AF0B-47E8-BA76-19D491C33FE8}" destId="{953985CA-18A3-4EC1-B6B9-654B00FC3EB9}" srcOrd="1" destOrd="0" presId="urn:microsoft.com/office/officeart/2005/8/layout/hierarchy3"/>
    <dgm:cxn modelId="{144C0DCE-0419-4B3C-A7FB-2C4A5F501051}" srcId="{ECA5401B-AF0B-47E8-BA76-19D491C33FE8}" destId="{1591A922-B6D1-43DB-8586-99B65FAADC20}" srcOrd="0" destOrd="0" parTransId="{C96B71BB-3234-4BF1-9C46-6AE5552D92B3}" sibTransId="{18D7552F-FDA8-4589-87E8-49322D8B5A8A}"/>
    <dgm:cxn modelId="{F8C794D6-C27E-427B-8411-37FB50B1C818}" type="presOf" srcId="{1CC00353-5F4A-4433-A1D1-148D6A9A3968}" destId="{40FECF47-F0E8-4D11-A4CE-21603775AB63}" srcOrd="0" destOrd="0" presId="urn:microsoft.com/office/officeart/2005/8/layout/hierarchy3"/>
    <dgm:cxn modelId="{C8665C1E-6C0F-4AC7-A199-6AB01490F872}" srcId="{ECA5401B-AF0B-47E8-BA76-19D491C33FE8}" destId="{6761F54A-58C7-4F8A-A950-1EA823EE554F}" srcOrd="1" destOrd="0" parTransId="{32427856-4711-4226-93DE-9856D6108381}" sibTransId="{A59C74B2-AF04-4F1E-A82E-EA3233A79E75}"/>
    <dgm:cxn modelId="{AC1F7364-9E95-403E-926D-BF3626CD56CE}" type="presOf" srcId="{34364E12-1AC0-49EA-BBC4-182382E4C972}" destId="{9E1356DD-0BD1-477E-8BB1-712DC0AA8C83}" srcOrd="0" destOrd="0" presId="urn:microsoft.com/office/officeart/2005/8/layout/hierarchy3"/>
    <dgm:cxn modelId="{2DF6C728-8C4C-44EA-AF27-AEAD8B62561D}" type="presOf" srcId="{ECA5401B-AF0B-47E8-BA76-19D491C33FE8}" destId="{FCA128AD-8EEB-424D-9D0D-89245E05B95B}" srcOrd="0" destOrd="0" presId="urn:microsoft.com/office/officeart/2005/8/layout/hierarchy3"/>
    <dgm:cxn modelId="{9FAA372F-AAD9-47A4-A6D1-11452E947F08}" type="presParOf" srcId="{9E1356DD-0BD1-477E-8BB1-712DC0AA8C83}" destId="{C51B5011-7993-48FE-92FA-A31AB32332DD}" srcOrd="0" destOrd="0" presId="urn:microsoft.com/office/officeart/2005/8/layout/hierarchy3"/>
    <dgm:cxn modelId="{85CDA320-D574-4426-A6C5-51E5FB389BDA}" type="presParOf" srcId="{C51B5011-7993-48FE-92FA-A31AB32332DD}" destId="{2DFC6FFC-F8AC-421D-9106-F7A5C9A08ADB}" srcOrd="0" destOrd="0" presId="urn:microsoft.com/office/officeart/2005/8/layout/hierarchy3"/>
    <dgm:cxn modelId="{DDC953C8-2C41-483F-855B-BCFD56304F30}" type="presParOf" srcId="{2DFC6FFC-F8AC-421D-9106-F7A5C9A08ADB}" destId="{537C9498-6A47-447C-94F5-F12EBA5E5AC0}" srcOrd="0" destOrd="0" presId="urn:microsoft.com/office/officeart/2005/8/layout/hierarchy3"/>
    <dgm:cxn modelId="{6C8C866E-3E70-4D95-B282-8BDE22805F16}" type="presParOf" srcId="{2DFC6FFC-F8AC-421D-9106-F7A5C9A08ADB}" destId="{8B0C5296-D7B8-4537-A761-221E898C3C83}" srcOrd="1" destOrd="0" presId="urn:microsoft.com/office/officeart/2005/8/layout/hierarchy3"/>
    <dgm:cxn modelId="{E2611994-7565-4F33-B296-23C0FC0B3361}" type="presParOf" srcId="{C51B5011-7993-48FE-92FA-A31AB32332DD}" destId="{F57DA601-B86D-4228-B7B9-7A8D25DE9728}" srcOrd="1" destOrd="0" presId="urn:microsoft.com/office/officeart/2005/8/layout/hierarchy3"/>
    <dgm:cxn modelId="{98E99854-9077-4E5A-9F48-1B6A04B6BF69}" type="presParOf" srcId="{F57DA601-B86D-4228-B7B9-7A8D25DE9728}" destId="{0E3B7AB8-4E18-411E-AF87-2B7F636E2046}" srcOrd="0" destOrd="0" presId="urn:microsoft.com/office/officeart/2005/8/layout/hierarchy3"/>
    <dgm:cxn modelId="{28A1F802-A6CE-44F7-A4B5-28C833E27077}" type="presParOf" srcId="{F57DA601-B86D-4228-B7B9-7A8D25DE9728}" destId="{40FECF47-F0E8-4D11-A4CE-21603775AB63}" srcOrd="1" destOrd="0" presId="urn:microsoft.com/office/officeart/2005/8/layout/hierarchy3"/>
    <dgm:cxn modelId="{CA0533D9-8E25-44A9-A38A-16CA7F0D9C19}" type="presParOf" srcId="{F57DA601-B86D-4228-B7B9-7A8D25DE9728}" destId="{B5FE7733-BB4E-4E23-BE5A-42FE6CAADD1B}" srcOrd="2" destOrd="0" presId="urn:microsoft.com/office/officeart/2005/8/layout/hierarchy3"/>
    <dgm:cxn modelId="{6EC9C698-F787-4389-A311-C292E48B0F15}" type="presParOf" srcId="{F57DA601-B86D-4228-B7B9-7A8D25DE9728}" destId="{B135BAF2-86E8-4501-9656-7C74D24023E1}" srcOrd="3" destOrd="0" presId="urn:microsoft.com/office/officeart/2005/8/layout/hierarchy3"/>
    <dgm:cxn modelId="{53A35332-D7AB-4A6B-B9D3-AB5176AD4042}" type="presParOf" srcId="{9E1356DD-0BD1-477E-8BB1-712DC0AA8C83}" destId="{F7D1B460-2E1B-44C4-8FB8-482FBE30838D}" srcOrd="1" destOrd="0" presId="urn:microsoft.com/office/officeart/2005/8/layout/hierarchy3"/>
    <dgm:cxn modelId="{318A6470-8FB7-40BF-B9F1-627C58BBB625}" type="presParOf" srcId="{F7D1B460-2E1B-44C4-8FB8-482FBE30838D}" destId="{201D6D88-E7C6-4725-8155-EC626B77F77F}" srcOrd="0" destOrd="0" presId="urn:microsoft.com/office/officeart/2005/8/layout/hierarchy3"/>
    <dgm:cxn modelId="{B834A1D0-1079-437D-9AB3-C1DB8FA37B74}" type="presParOf" srcId="{201D6D88-E7C6-4725-8155-EC626B77F77F}" destId="{FCA128AD-8EEB-424D-9D0D-89245E05B95B}" srcOrd="0" destOrd="0" presId="urn:microsoft.com/office/officeart/2005/8/layout/hierarchy3"/>
    <dgm:cxn modelId="{7C2C7F27-9DEC-462D-BBD1-C970F86D9F33}" type="presParOf" srcId="{201D6D88-E7C6-4725-8155-EC626B77F77F}" destId="{953985CA-18A3-4EC1-B6B9-654B00FC3EB9}" srcOrd="1" destOrd="0" presId="urn:microsoft.com/office/officeart/2005/8/layout/hierarchy3"/>
    <dgm:cxn modelId="{BD379D2C-E6DB-4FC8-84C9-74004717AC93}" type="presParOf" srcId="{F7D1B460-2E1B-44C4-8FB8-482FBE30838D}" destId="{A10001A1-FA16-4759-B973-8C626D0114D3}" srcOrd="1" destOrd="0" presId="urn:microsoft.com/office/officeart/2005/8/layout/hierarchy3"/>
    <dgm:cxn modelId="{E8B016BC-915C-4BE3-AC60-CE011367276D}" type="presParOf" srcId="{A10001A1-FA16-4759-B973-8C626D0114D3}" destId="{E156D577-9C73-4516-B4F5-026D970442AD}" srcOrd="0" destOrd="0" presId="urn:microsoft.com/office/officeart/2005/8/layout/hierarchy3"/>
    <dgm:cxn modelId="{8C726B0E-6DE7-455D-BD9D-0E0323E11039}" type="presParOf" srcId="{A10001A1-FA16-4759-B973-8C626D0114D3}" destId="{BCE1A133-F2DC-4592-8469-6299B6654B0D}" srcOrd="1" destOrd="0" presId="urn:microsoft.com/office/officeart/2005/8/layout/hierarchy3"/>
    <dgm:cxn modelId="{7FDC5F8F-6F9A-4C0F-B17C-BE365DDB5773}" type="presParOf" srcId="{A10001A1-FA16-4759-B973-8C626D0114D3}" destId="{FB704A8E-EB1F-4C63-BB39-B9EE2965A9F8}" srcOrd="2" destOrd="0" presId="urn:microsoft.com/office/officeart/2005/8/layout/hierarchy3"/>
    <dgm:cxn modelId="{76809B13-02FA-45F1-B05B-13032093C565}" type="presParOf" srcId="{A10001A1-FA16-4759-B973-8C626D0114D3}" destId="{69EB3166-B196-4921-8F73-6EC5799B62CE}"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C9498-6A47-447C-94F5-F12EBA5E5AC0}">
      <dsp:nvSpPr>
        <dsp:cNvPr id="0" name=""/>
        <dsp:cNvSpPr/>
      </dsp:nvSpPr>
      <dsp:spPr>
        <a:xfrm>
          <a:off x="544" y="352462"/>
          <a:ext cx="1983736" cy="9918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n-GB" sz="4200" kern="1200" dirty="0" smtClean="0"/>
            <a:t>Tools</a:t>
          </a:r>
          <a:endParaRPr lang="en-GB" sz="4200" kern="1200" dirty="0"/>
        </a:p>
      </dsp:txBody>
      <dsp:txXfrm>
        <a:off x="29595" y="381513"/>
        <a:ext cx="1925634" cy="933766"/>
      </dsp:txXfrm>
    </dsp:sp>
    <dsp:sp modelId="{0E3B7AB8-4E18-411E-AF87-2B7F636E2046}">
      <dsp:nvSpPr>
        <dsp:cNvPr id="0" name=""/>
        <dsp:cNvSpPr/>
      </dsp:nvSpPr>
      <dsp:spPr>
        <a:xfrm>
          <a:off x="198918" y="1344330"/>
          <a:ext cx="198373" cy="743901"/>
        </a:xfrm>
        <a:custGeom>
          <a:avLst/>
          <a:gdLst/>
          <a:ahLst/>
          <a:cxnLst/>
          <a:rect l="0" t="0" r="0" b="0"/>
          <a:pathLst>
            <a:path>
              <a:moveTo>
                <a:pt x="0" y="0"/>
              </a:moveTo>
              <a:lnTo>
                <a:pt x="0" y="743901"/>
              </a:lnTo>
              <a:lnTo>
                <a:pt x="198373" y="74390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FECF47-F0E8-4D11-A4CE-21603775AB63}">
      <dsp:nvSpPr>
        <dsp:cNvPr id="0" name=""/>
        <dsp:cNvSpPr/>
      </dsp:nvSpPr>
      <dsp:spPr>
        <a:xfrm>
          <a:off x="397292" y="1592297"/>
          <a:ext cx="1586988" cy="99186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smtClean="0"/>
            <a:t>W045a</a:t>
          </a:r>
        </a:p>
        <a:p>
          <a:pPr lvl="0" algn="ctr" defTabSz="800100">
            <a:lnSpc>
              <a:spcPct val="90000"/>
            </a:lnSpc>
            <a:spcBef>
              <a:spcPct val="0"/>
            </a:spcBef>
            <a:spcAft>
              <a:spcPct val="35000"/>
            </a:spcAft>
          </a:pPr>
          <a:r>
            <a:rPr lang="en-GB" sz="1800" kern="1200" dirty="0" smtClean="0"/>
            <a:t>Evaluation </a:t>
          </a:r>
          <a:endParaRPr lang="en-GB" sz="1800" kern="1200" dirty="0"/>
        </a:p>
      </dsp:txBody>
      <dsp:txXfrm>
        <a:off x="426343" y="1621348"/>
        <a:ext cx="1528886" cy="933766"/>
      </dsp:txXfrm>
    </dsp:sp>
    <dsp:sp modelId="{B5FE7733-BB4E-4E23-BE5A-42FE6CAADD1B}">
      <dsp:nvSpPr>
        <dsp:cNvPr id="0" name=""/>
        <dsp:cNvSpPr/>
      </dsp:nvSpPr>
      <dsp:spPr>
        <a:xfrm>
          <a:off x="198918" y="1344330"/>
          <a:ext cx="198373" cy="1983736"/>
        </a:xfrm>
        <a:custGeom>
          <a:avLst/>
          <a:gdLst/>
          <a:ahLst/>
          <a:cxnLst/>
          <a:rect l="0" t="0" r="0" b="0"/>
          <a:pathLst>
            <a:path>
              <a:moveTo>
                <a:pt x="0" y="0"/>
              </a:moveTo>
              <a:lnTo>
                <a:pt x="0" y="1983736"/>
              </a:lnTo>
              <a:lnTo>
                <a:pt x="198373" y="198373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5BAF2-86E8-4501-9656-7C74D24023E1}">
      <dsp:nvSpPr>
        <dsp:cNvPr id="0" name=""/>
        <dsp:cNvSpPr/>
      </dsp:nvSpPr>
      <dsp:spPr>
        <a:xfrm>
          <a:off x="397292" y="2832133"/>
          <a:ext cx="1586988" cy="99186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smtClean="0"/>
            <a:t>W045b</a:t>
          </a:r>
        </a:p>
        <a:p>
          <a:pPr lvl="0" algn="ctr" defTabSz="800100">
            <a:lnSpc>
              <a:spcPct val="90000"/>
            </a:lnSpc>
            <a:spcBef>
              <a:spcPct val="0"/>
            </a:spcBef>
            <a:spcAft>
              <a:spcPct val="35000"/>
            </a:spcAft>
          </a:pPr>
          <a:r>
            <a:rPr lang="en-GB" sz="1800" kern="1200" dirty="0" smtClean="0"/>
            <a:t>Comparison</a:t>
          </a:r>
          <a:endParaRPr lang="en-GB" sz="1800" kern="1200" dirty="0"/>
        </a:p>
      </dsp:txBody>
      <dsp:txXfrm>
        <a:off x="426343" y="2861184"/>
        <a:ext cx="1528886" cy="933766"/>
      </dsp:txXfrm>
    </dsp:sp>
    <dsp:sp modelId="{FCA128AD-8EEB-424D-9D0D-89245E05B95B}">
      <dsp:nvSpPr>
        <dsp:cNvPr id="0" name=""/>
        <dsp:cNvSpPr/>
      </dsp:nvSpPr>
      <dsp:spPr>
        <a:xfrm>
          <a:off x="2480215" y="352462"/>
          <a:ext cx="1983736" cy="9918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n-GB" sz="4200" kern="1200" dirty="0" smtClean="0"/>
            <a:t>Support</a:t>
          </a:r>
          <a:endParaRPr lang="en-GB" sz="4200" kern="1200" dirty="0"/>
        </a:p>
      </dsp:txBody>
      <dsp:txXfrm>
        <a:off x="2509266" y="381513"/>
        <a:ext cx="1925634" cy="933766"/>
      </dsp:txXfrm>
    </dsp:sp>
    <dsp:sp modelId="{E156D577-9C73-4516-B4F5-026D970442AD}">
      <dsp:nvSpPr>
        <dsp:cNvPr id="0" name=""/>
        <dsp:cNvSpPr/>
      </dsp:nvSpPr>
      <dsp:spPr>
        <a:xfrm>
          <a:off x="2678588" y="1344330"/>
          <a:ext cx="198373" cy="743901"/>
        </a:xfrm>
        <a:custGeom>
          <a:avLst/>
          <a:gdLst/>
          <a:ahLst/>
          <a:cxnLst/>
          <a:rect l="0" t="0" r="0" b="0"/>
          <a:pathLst>
            <a:path>
              <a:moveTo>
                <a:pt x="0" y="0"/>
              </a:moveTo>
              <a:lnTo>
                <a:pt x="0" y="743901"/>
              </a:lnTo>
              <a:lnTo>
                <a:pt x="198373" y="74390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E1A133-F2DC-4592-8469-6299B6654B0D}">
      <dsp:nvSpPr>
        <dsp:cNvPr id="0" name=""/>
        <dsp:cNvSpPr/>
      </dsp:nvSpPr>
      <dsp:spPr>
        <a:xfrm>
          <a:off x="2876962" y="1592297"/>
          <a:ext cx="1586988" cy="99186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smtClean="0"/>
            <a:t>Wo45c</a:t>
          </a:r>
        </a:p>
        <a:p>
          <a:pPr lvl="0" algn="ctr" defTabSz="800100">
            <a:lnSpc>
              <a:spcPct val="90000"/>
            </a:lnSpc>
            <a:spcBef>
              <a:spcPct val="0"/>
            </a:spcBef>
            <a:spcAft>
              <a:spcPct val="35000"/>
            </a:spcAft>
          </a:pPr>
          <a:r>
            <a:rPr lang="en-GB" sz="1800" kern="1200" dirty="0" smtClean="0"/>
            <a:t>Technical guidance</a:t>
          </a:r>
          <a:endParaRPr lang="en-GB" sz="1800" kern="1200" dirty="0"/>
        </a:p>
      </dsp:txBody>
      <dsp:txXfrm>
        <a:off x="2906013" y="1621348"/>
        <a:ext cx="1528886" cy="933766"/>
      </dsp:txXfrm>
    </dsp:sp>
    <dsp:sp modelId="{FB704A8E-EB1F-4C63-BB39-B9EE2965A9F8}">
      <dsp:nvSpPr>
        <dsp:cNvPr id="0" name=""/>
        <dsp:cNvSpPr/>
      </dsp:nvSpPr>
      <dsp:spPr>
        <a:xfrm>
          <a:off x="2678588" y="1344330"/>
          <a:ext cx="198373" cy="1983736"/>
        </a:xfrm>
        <a:custGeom>
          <a:avLst/>
          <a:gdLst/>
          <a:ahLst/>
          <a:cxnLst/>
          <a:rect l="0" t="0" r="0" b="0"/>
          <a:pathLst>
            <a:path>
              <a:moveTo>
                <a:pt x="0" y="0"/>
              </a:moveTo>
              <a:lnTo>
                <a:pt x="0" y="1983736"/>
              </a:lnTo>
              <a:lnTo>
                <a:pt x="198373" y="198373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EB3166-B196-4921-8F73-6EC5799B62CE}">
      <dsp:nvSpPr>
        <dsp:cNvPr id="0" name=""/>
        <dsp:cNvSpPr/>
      </dsp:nvSpPr>
      <dsp:spPr>
        <a:xfrm>
          <a:off x="2876962" y="2832133"/>
          <a:ext cx="1586988" cy="99186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smtClean="0"/>
            <a:t>W045d</a:t>
          </a:r>
        </a:p>
        <a:p>
          <a:pPr lvl="0" algn="ctr" defTabSz="800100">
            <a:lnSpc>
              <a:spcPct val="90000"/>
            </a:lnSpc>
            <a:spcBef>
              <a:spcPct val="0"/>
            </a:spcBef>
            <a:spcAft>
              <a:spcPct val="35000"/>
            </a:spcAft>
          </a:pPr>
          <a:r>
            <a:rPr lang="en-GB" sz="1800" kern="1200" dirty="0" smtClean="0"/>
            <a:t>User manual</a:t>
          </a:r>
          <a:endParaRPr lang="en-GB" sz="1800" kern="1200" dirty="0"/>
        </a:p>
      </dsp:txBody>
      <dsp:txXfrm>
        <a:off x="2906013" y="2861184"/>
        <a:ext cx="1528886" cy="9337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0.53424</cdr:x>
      <cdr:y>0.28043</cdr:y>
    </cdr:from>
    <cdr:to>
      <cdr:x>0.81303</cdr:x>
      <cdr:y>0.45991</cdr:y>
    </cdr:to>
    <cdr:sp macro="" textlink="">
      <cdr:nvSpPr>
        <cdr:cNvPr id="2" name="TextBox 1"/>
        <cdr:cNvSpPr txBox="1"/>
      </cdr:nvSpPr>
      <cdr:spPr>
        <a:xfrm xmlns:a="http://schemas.openxmlformats.org/drawingml/2006/main">
          <a:off x="1931818" y="787524"/>
          <a:ext cx="1008112"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smtClean="0">
              <a:solidFill>
                <a:schemeClr val="bg1"/>
              </a:solidFill>
            </a:rPr>
            <a:t>Financial</a:t>
          </a:r>
          <a:endParaRPr lang="en-GB" sz="1600" dirty="0">
            <a:solidFill>
              <a:schemeClr val="bg1"/>
            </a:solidFill>
          </a:endParaRPr>
        </a:p>
      </cdr:txBody>
    </cdr:sp>
  </cdr:relSizeAnchor>
  <cdr:relSizeAnchor xmlns:cdr="http://schemas.openxmlformats.org/drawingml/2006/chartDrawing">
    <cdr:from>
      <cdr:x>0.13597</cdr:x>
      <cdr:y>0.26761</cdr:y>
    </cdr:from>
    <cdr:to>
      <cdr:x>0.53424</cdr:x>
      <cdr:y>0.44709</cdr:y>
    </cdr:to>
    <cdr:sp macro="" textlink="">
      <cdr:nvSpPr>
        <cdr:cNvPr id="3" name="TextBox 1"/>
        <cdr:cNvSpPr txBox="1"/>
      </cdr:nvSpPr>
      <cdr:spPr>
        <a:xfrm xmlns:a="http://schemas.openxmlformats.org/drawingml/2006/main">
          <a:off x="491658" y="751520"/>
          <a:ext cx="1440160" cy="50405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600" dirty="0" smtClean="0">
              <a:solidFill>
                <a:schemeClr val="bg1"/>
              </a:solidFill>
            </a:rPr>
            <a:t>Social</a:t>
          </a:r>
          <a:endParaRPr lang="en-GB" sz="16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0.1407</cdr:x>
      <cdr:y>0.51978</cdr:y>
    </cdr:from>
    <cdr:to>
      <cdr:x>0.53898</cdr:x>
      <cdr:y>0.69927</cdr:y>
    </cdr:to>
    <cdr:sp macro="" textlink="">
      <cdr:nvSpPr>
        <cdr:cNvPr id="2" name="TextBox 1"/>
        <cdr:cNvSpPr txBox="1"/>
      </cdr:nvSpPr>
      <cdr:spPr>
        <a:xfrm xmlns:a="http://schemas.openxmlformats.org/drawingml/2006/main">
          <a:off x="508788" y="1459716"/>
          <a:ext cx="1440160" cy="50405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600" dirty="0" smtClean="0">
              <a:solidFill>
                <a:schemeClr val="bg1"/>
              </a:solidFill>
            </a:rPr>
            <a:t>Regulating</a:t>
          </a:r>
          <a:endParaRPr lang="en-GB" sz="16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FB8DB200-D82F-0F4F-B88D-F32329E675C8}" type="datetime1">
              <a:rPr lang="en-GB" smtClean="0"/>
              <a:t>14/10/2015</a:t>
            </a:fld>
            <a:endParaRPr lang="en-GB" dirty="0"/>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3CFEE560-6F06-4B46-8E2D-F73EB6D9AC45}" type="slidenum">
              <a:rPr lang="en-GB" smtClean="0"/>
              <a:t>‹#›</a:t>
            </a:fld>
            <a:endParaRPr lang="en-GB" dirty="0"/>
          </a:p>
        </p:txBody>
      </p:sp>
    </p:spTree>
    <p:extLst>
      <p:ext uri="{BB962C8B-B14F-4D97-AF65-F5344CB8AC3E}">
        <p14:creationId xmlns:p14="http://schemas.microsoft.com/office/powerpoint/2010/main" val="25287401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81FF7C55-0AD6-F449-89FB-3DD696E4EAAA}" type="datetime1">
              <a:rPr lang="en-GB" smtClean="0"/>
              <a:t>14/10/2015</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70528C24-E819-4A0A-A100-43271EBA026C}" type="slidenum">
              <a:rPr lang="en-GB" smtClean="0"/>
              <a:t>‹#›</a:t>
            </a:fld>
            <a:endParaRPr lang="en-GB" dirty="0"/>
          </a:p>
        </p:txBody>
      </p:sp>
    </p:spTree>
    <p:extLst>
      <p:ext uri="{BB962C8B-B14F-4D97-AF65-F5344CB8AC3E}">
        <p14:creationId xmlns:p14="http://schemas.microsoft.com/office/powerpoint/2010/main" val="4490051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presentation provides</a:t>
            </a:r>
            <a:r>
              <a:rPr lang="en-GB" baseline="0" dirty="0" smtClean="0"/>
              <a:t> an overview of why we should evaluate the wider benefits that SuDS may bring as a drainage approach and the development and application of a tool developed by CIRIA: W045 </a:t>
            </a:r>
            <a:r>
              <a:rPr lang="en-GB" baseline="0" dirty="0" err="1" smtClean="0"/>
              <a:t>BeST</a:t>
            </a:r>
            <a:r>
              <a:rPr lang="en-GB" baseline="0" dirty="0" smtClean="0"/>
              <a:t> – Benefit of SuDS Tool. </a:t>
            </a:r>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366992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the overall aim of Best is…….</a:t>
            </a:r>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10</a:t>
            </a:fld>
            <a:endParaRPr lang="en-GB" dirty="0"/>
          </a:p>
        </p:txBody>
      </p:sp>
    </p:spTree>
    <p:extLst>
      <p:ext uri="{BB962C8B-B14F-4D97-AF65-F5344CB8AC3E}">
        <p14:creationId xmlns:p14="http://schemas.microsoft.com/office/powerpoint/2010/main" val="2383209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always, thanks to:</a:t>
            </a:r>
          </a:p>
          <a:p>
            <a:endParaRPr lang="en-GB" dirty="0" smtClean="0"/>
          </a:p>
          <a:p>
            <a:pPr marL="171450" indent="-171450">
              <a:buFont typeface="Arial" panose="020B0604020202020204" pitchFamily="34" charset="0"/>
              <a:buChar char="•"/>
            </a:pPr>
            <a:r>
              <a:rPr lang="en-GB" dirty="0" smtClean="0"/>
              <a:t>The project steering group,</a:t>
            </a:r>
          </a:p>
          <a:p>
            <a:pPr marL="171450" indent="-171450">
              <a:buFont typeface="Arial" panose="020B0604020202020204" pitchFamily="34" charset="0"/>
              <a:buChar char="•"/>
            </a:pPr>
            <a:r>
              <a:rPr lang="en-GB" dirty="0" smtClean="0"/>
              <a:t>Industry testers, </a:t>
            </a:r>
          </a:p>
          <a:p>
            <a:pPr marL="171450" indent="-171450">
              <a:buFont typeface="Arial" panose="020B0604020202020204" pitchFamily="34" charset="0"/>
              <a:buChar char="•"/>
            </a:pPr>
            <a:r>
              <a:rPr lang="en-GB" dirty="0" smtClean="0"/>
              <a:t>and those who have provided Case Studies.</a:t>
            </a:r>
            <a:r>
              <a:rPr lang="en-GB" baseline="0" dirty="0" smtClean="0"/>
              <a:t>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Without their help, this project would not of been completed. </a:t>
            </a:r>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11</a:t>
            </a:fld>
            <a:endParaRPr lang="en-GB" dirty="0"/>
          </a:p>
        </p:txBody>
      </p:sp>
    </p:spTree>
    <p:extLst>
      <p:ext uri="{BB962C8B-B14F-4D97-AF65-F5344CB8AC3E}">
        <p14:creationId xmlns:p14="http://schemas.microsoft.com/office/powerpoint/2010/main" val="3300927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next few slides introduces the approach</a:t>
            </a:r>
            <a:r>
              <a:rPr lang="en-GB" baseline="0" dirty="0" smtClean="0"/>
              <a:t> taken to develop </a:t>
            </a:r>
            <a:r>
              <a:rPr lang="en-GB" baseline="0" dirty="0" err="1" smtClean="0"/>
              <a:t>BeST</a:t>
            </a:r>
            <a:r>
              <a:rPr lang="en-GB" baseline="0" dirty="0" smtClean="0"/>
              <a:t>, reasoning and some key components of the tool. </a:t>
            </a:r>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550947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0528C24-E819-4A0A-A100-43271EBA026C}" type="slidenum">
              <a:rPr lang="en-GB" smtClean="0"/>
              <a:t>13</a:t>
            </a:fld>
            <a:endParaRPr lang="en-GB" dirty="0"/>
          </a:p>
        </p:txBody>
      </p:sp>
      <p:sp>
        <p:nvSpPr>
          <p:cNvPr id="5" name="Notes Placeholder 4"/>
          <p:cNvSpPr>
            <a:spLocks noGrp="1"/>
          </p:cNvSpPr>
          <p:nvPr>
            <p:ph type="body" sz="quarter" idx="11"/>
          </p:nvPr>
        </p:nvSpPr>
        <p:spPr>
          <a:xfrm>
            <a:off x="446509" y="4690269"/>
            <a:ext cx="5904655" cy="444341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smtClean="0">
                <a:latin typeface="+mj-lt"/>
              </a:rPr>
              <a:t>Project completed by MWH, (Dr Bruce</a:t>
            </a:r>
            <a:r>
              <a:rPr lang="en-GB" sz="1050" baseline="0" dirty="0" smtClean="0">
                <a:latin typeface="+mj-lt"/>
              </a:rPr>
              <a:t> Horton and Prof Chris Digman), Prof Richard Ashley of </a:t>
            </a:r>
            <a:r>
              <a:rPr lang="en-GB" sz="1050" baseline="0" dirty="0" err="1" smtClean="0">
                <a:latin typeface="+mj-lt"/>
              </a:rPr>
              <a:t>EcoFutures</a:t>
            </a:r>
            <a:r>
              <a:rPr lang="en-GB" sz="1050" baseline="0" dirty="0" smtClean="0">
                <a:latin typeface="+mj-lt"/>
              </a:rPr>
              <a:t> (and various universities) and Elliot Gill of CH2 along with support from a wide number of colleagues covering various disciplines.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50" baseline="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smtClean="0">
                <a:latin typeface="+mj-lt"/>
              </a:rPr>
              <a:t>Overview of the project</a:t>
            </a:r>
            <a:r>
              <a:rPr lang="en-GB" sz="1050" baseline="0" dirty="0" smtClean="0">
                <a:latin typeface="+mj-lt"/>
              </a:rPr>
              <a:t> is to support practitioners to evaluate the multiple benefits of SuDS (or any drainage option) and wherever possible, determine the estimated monetary benefit. Developed by practitioners across a number of disciplines (such as drainage, landscape architecture, ecology, economics).</a:t>
            </a:r>
            <a:endParaRPr lang="en-GB" sz="1050" dirty="0" smtClean="0">
              <a:latin typeface="+mj-lt"/>
            </a:endParaRPr>
          </a:p>
          <a:p>
            <a:endParaRPr lang="en-GB" sz="1050" dirty="0" smtClean="0">
              <a:latin typeface="+mj-lt"/>
            </a:endParaRPr>
          </a:p>
          <a:p>
            <a:pPr>
              <a:spcBef>
                <a:spcPts val="600"/>
              </a:spcBef>
              <a:spcAft>
                <a:spcPts val="600"/>
              </a:spcAft>
            </a:pPr>
            <a:r>
              <a:rPr lang="en-GB" sz="1050" b="1" dirty="0" smtClean="0">
                <a:latin typeface="+mj-lt"/>
                <a:cs typeface="Arial" panose="020B0604020202020204" pitchFamily="34" charset="0"/>
              </a:rPr>
              <a:t>Collation of evidence (values) </a:t>
            </a:r>
            <a:r>
              <a:rPr lang="en-GB" sz="1050" dirty="0" smtClean="0">
                <a:latin typeface="+mj-lt"/>
                <a:cs typeface="Arial" panose="020B0604020202020204" pitchFamily="34" charset="0"/>
              </a:rPr>
              <a:t>– we considered over 400 values from 100s of</a:t>
            </a:r>
            <a:r>
              <a:rPr lang="en-GB" sz="1050" baseline="0" dirty="0" smtClean="0">
                <a:latin typeface="+mj-lt"/>
                <a:cs typeface="Arial" panose="020B0604020202020204" pitchFamily="34" charset="0"/>
              </a:rPr>
              <a:t> papers, led by an environmental economist to look at quantities and monetised values and how they had been assessed, where and when. Followed an impact pathway approach.</a:t>
            </a:r>
            <a:endParaRPr lang="en-GB" sz="1050" dirty="0" smtClean="0">
              <a:latin typeface="+mj-lt"/>
              <a:cs typeface="Arial" panose="020B0604020202020204" pitchFamily="34" charset="0"/>
            </a:endParaRPr>
          </a:p>
          <a:p>
            <a:pPr>
              <a:spcBef>
                <a:spcPts val="600"/>
              </a:spcBef>
              <a:spcAft>
                <a:spcPts val="600"/>
              </a:spcAft>
            </a:pPr>
            <a:r>
              <a:rPr lang="en-GB" sz="1050" b="1" dirty="0" smtClean="0">
                <a:latin typeface="+mj-lt"/>
                <a:cs typeface="Arial" panose="020B0604020202020204" pitchFamily="34" charset="0"/>
              </a:rPr>
              <a:t>Structured assessment approach  </a:t>
            </a:r>
            <a:r>
              <a:rPr lang="en-GB" sz="1050" dirty="0" smtClean="0">
                <a:latin typeface="+mj-lt"/>
                <a:cs typeface="Arial" panose="020B0604020202020204" pitchFamily="34" charset="0"/>
              </a:rPr>
              <a:t>- we</a:t>
            </a:r>
            <a:r>
              <a:rPr lang="en-GB" sz="1050" baseline="0" dirty="0" smtClean="0">
                <a:latin typeface="+mj-lt"/>
                <a:cs typeface="Arial" panose="020B0604020202020204" pitchFamily="34" charset="0"/>
              </a:rPr>
              <a:t> </a:t>
            </a:r>
            <a:r>
              <a:rPr lang="en-GB" sz="1050" dirty="0" smtClean="0">
                <a:latin typeface="+mj-lt"/>
                <a:cs typeface="Arial" panose="020B0604020202020204" pitchFamily="34" charset="0"/>
              </a:rPr>
              <a:t>developed a structured</a:t>
            </a:r>
            <a:r>
              <a:rPr lang="en-GB" sz="1050" baseline="0" dirty="0" smtClean="0">
                <a:latin typeface="+mj-lt"/>
                <a:cs typeface="Arial" panose="020B0604020202020204" pitchFamily="34" charset="0"/>
              </a:rPr>
              <a:t> assessment approach that logically walks the user through an assessment, which can be quite a challenge when not knowing where to start. Its important to note that we built this in excel 2010 and 2013 due to the available functionality.</a:t>
            </a:r>
            <a:endParaRPr lang="en-GB" sz="1050" dirty="0" smtClean="0">
              <a:latin typeface="+mj-lt"/>
              <a:cs typeface="Arial" panose="020B0604020202020204" pitchFamily="34" charset="0"/>
            </a:endParaRPr>
          </a:p>
          <a:p>
            <a:pPr>
              <a:spcBef>
                <a:spcPts val="600"/>
              </a:spcBef>
              <a:spcAft>
                <a:spcPts val="600"/>
              </a:spcAft>
            </a:pPr>
            <a:r>
              <a:rPr lang="en-GB" sz="1050" b="1" dirty="0" smtClean="0">
                <a:latin typeface="+mj-lt"/>
                <a:cs typeface="Arial" panose="020B0604020202020204" pitchFamily="34" charset="0"/>
              </a:rPr>
              <a:t>Considers confidence </a:t>
            </a:r>
            <a:r>
              <a:rPr lang="en-GB" sz="1050" dirty="0" smtClean="0">
                <a:latin typeface="+mj-lt"/>
                <a:cs typeface="Arial" panose="020B0604020202020204" pitchFamily="34" charset="0"/>
              </a:rPr>
              <a:t>– we are not always sure about these things, therefore confidence values are</a:t>
            </a:r>
            <a:r>
              <a:rPr lang="en-GB" sz="1050" baseline="0" dirty="0" smtClean="0">
                <a:latin typeface="+mj-lt"/>
                <a:cs typeface="Arial" panose="020B0604020202020204" pitchFamily="34" charset="0"/>
              </a:rPr>
              <a:t> applied so we don’t get into the trap of over-estimating what the benefits are</a:t>
            </a:r>
            <a:endParaRPr lang="en-GB" sz="1050" dirty="0" smtClean="0">
              <a:latin typeface="+mj-lt"/>
              <a:cs typeface="Arial" panose="020B0604020202020204" pitchFamily="34" charset="0"/>
            </a:endParaRPr>
          </a:p>
          <a:p>
            <a:pPr>
              <a:spcBef>
                <a:spcPts val="600"/>
              </a:spcBef>
              <a:spcAft>
                <a:spcPts val="600"/>
              </a:spcAft>
            </a:pPr>
            <a:r>
              <a:rPr lang="en-GB" sz="1050" b="1" dirty="0" smtClean="0">
                <a:latin typeface="+mj-lt"/>
                <a:cs typeface="Arial" panose="020B0604020202020204" pitchFamily="34" charset="0"/>
              </a:rPr>
              <a:t>Support practitioners to qualify and quantify (monetise) benefits </a:t>
            </a:r>
            <a:r>
              <a:rPr lang="en-GB" sz="1050" dirty="0" smtClean="0">
                <a:latin typeface="+mj-lt"/>
                <a:cs typeface="Arial" panose="020B0604020202020204" pitchFamily="34" charset="0"/>
              </a:rPr>
              <a:t>– the tools provides</a:t>
            </a:r>
            <a:r>
              <a:rPr lang="en-GB" sz="1050" baseline="0" dirty="0" smtClean="0">
                <a:latin typeface="+mj-lt"/>
                <a:cs typeface="Arial" panose="020B0604020202020204" pitchFamily="34" charset="0"/>
              </a:rPr>
              <a:t> structure for the user to think about the impacts that will take place (it is not a black box), and ask the user to qualify and then quantify benefits.  </a:t>
            </a:r>
            <a:endParaRPr lang="en-GB" sz="1050" dirty="0" smtClean="0">
              <a:latin typeface="+mj-lt"/>
              <a:cs typeface="Arial" panose="020B0604020202020204" pitchFamily="34" charset="0"/>
            </a:endParaRPr>
          </a:p>
          <a:p>
            <a:pPr>
              <a:spcBef>
                <a:spcPts val="600"/>
              </a:spcBef>
              <a:spcAft>
                <a:spcPts val="600"/>
              </a:spcAft>
            </a:pPr>
            <a:r>
              <a:rPr lang="en-GB" sz="1050" b="1" dirty="0" smtClean="0">
                <a:latin typeface="+mj-lt"/>
                <a:cs typeface="Arial" panose="020B0604020202020204" pitchFamily="34" charset="0"/>
              </a:rPr>
              <a:t>Compare drainage options </a:t>
            </a:r>
            <a:r>
              <a:rPr lang="en-GB" sz="1050" dirty="0" smtClean="0">
                <a:latin typeface="+mj-lt"/>
                <a:cs typeface="Arial" panose="020B0604020202020204" pitchFamily="34" charset="0"/>
              </a:rPr>
              <a:t>– where more than option is being considered, the tool can be used more than once, and the results copied into the comparison tool to enable simple comparisons and graphs to be automatically generated. </a:t>
            </a:r>
          </a:p>
          <a:p>
            <a:pPr>
              <a:spcBef>
                <a:spcPts val="600"/>
              </a:spcBef>
              <a:spcAft>
                <a:spcPts val="600"/>
              </a:spcAft>
            </a:pPr>
            <a:r>
              <a:rPr lang="en-GB" sz="1050" b="1" dirty="0" smtClean="0">
                <a:latin typeface="+mj-lt"/>
                <a:cs typeface="Arial" panose="020B0604020202020204" pitchFamily="34" charset="0"/>
              </a:rPr>
              <a:t>Provision of detailed audit trail </a:t>
            </a:r>
            <a:r>
              <a:rPr lang="en-GB" sz="1050" dirty="0" smtClean="0">
                <a:latin typeface="+mj-lt"/>
                <a:cs typeface="Arial" panose="020B0604020202020204" pitchFamily="34" charset="0"/>
              </a:rPr>
              <a:t>– the tool holds all</a:t>
            </a:r>
            <a:r>
              <a:rPr lang="en-GB" sz="1050" baseline="0" dirty="0" smtClean="0">
                <a:latin typeface="+mj-lt"/>
                <a:cs typeface="Arial" panose="020B0604020202020204" pitchFamily="34" charset="0"/>
              </a:rPr>
              <a:t> the information and encourages the user to record down the evidence, where it has come from </a:t>
            </a:r>
            <a:r>
              <a:rPr lang="en-GB" sz="1050" baseline="0" dirty="0" err="1" smtClean="0">
                <a:latin typeface="+mj-lt"/>
                <a:cs typeface="Arial" panose="020B0604020202020204" pitchFamily="34" charset="0"/>
              </a:rPr>
              <a:t>etc</a:t>
            </a:r>
            <a:endParaRPr lang="en-GB" sz="1050" dirty="0" smtClean="0">
              <a:latin typeface="+mj-lt"/>
              <a:cs typeface="Arial" panose="020B0604020202020204" pitchFamily="34" charset="0"/>
            </a:endParaRPr>
          </a:p>
        </p:txBody>
      </p:sp>
    </p:spTree>
    <p:extLst>
      <p:ext uri="{BB962C8B-B14F-4D97-AF65-F5344CB8AC3E}">
        <p14:creationId xmlns:p14="http://schemas.microsoft.com/office/powerpoint/2010/main" val="2836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0528C24-E819-4A0A-A100-43271EBA026C}" type="slidenum">
              <a:rPr lang="en-GB" smtClean="0"/>
              <a:t>14</a:t>
            </a:fld>
            <a:endParaRPr lang="en-GB" dirty="0"/>
          </a:p>
        </p:txBody>
      </p:sp>
      <p:sp>
        <p:nvSpPr>
          <p:cNvPr id="5" name="Notes Placeholder 4"/>
          <p:cNvSpPr>
            <a:spLocks noGrp="1"/>
          </p:cNvSpPr>
          <p:nvPr>
            <p:ph type="body" sz="quarter" idx="11"/>
          </p:nvPr>
        </p:nvSpPr>
        <p:spPr/>
        <p:txBody>
          <a:bodyPr/>
          <a:lstStyle/>
          <a:p>
            <a:r>
              <a:rPr lang="en-GB" dirty="0" smtClean="0"/>
              <a:t>These are the benefits on the right currently</a:t>
            </a:r>
            <a:r>
              <a:rPr lang="en-GB" baseline="0" dirty="0" smtClean="0"/>
              <a:t> included in the tool </a:t>
            </a:r>
            <a:r>
              <a:rPr lang="en-GB" dirty="0" smtClean="0"/>
              <a:t>and which ones</a:t>
            </a:r>
            <a:r>
              <a:rPr lang="en-GB" baseline="0" dirty="0" smtClean="0"/>
              <a:t> we have placed monetary values against with confidence (indicated by a tick). </a:t>
            </a:r>
          </a:p>
          <a:p>
            <a:endParaRPr lang="en-GB" baseline="0" dirty="0" smtClean="0"/>
          </a:p>
          <a:p>
            <a:r>
              <a:rPr lang="en-GB" baseline="0" dirty="0" smtClean="0"/>
              <a:t>Others can be qualified – or if the user has some local information from surveys (or there has been information published not yet incorporated into the tool), it can still be monetised. Beyond this also, there are 5 user defined benefits to account for categories not included here.</a:t>
            </a:r>
          </a:p>
          <a:p>
            <a:endParaRPr lang="en-GB" baseline="0" dirty="0" smtClean="0"/>
          </a:p>
          <a:p>
            <a:r>
              <a:rPr lang="en-GB" baseline="0" dirty="0" smtClean="0"/>
              <a:t>The benefits and then summarised in a series of graphs and linked to two accounting contexts: Triple Bottom Line (TBL) or Ecosystem Services (ESS) which each impact mapped onto each TBL or ESS category.</a:t>
            </a:r>
            <a:endParaRPr lang="en-GB" dirty="0"/>
          </a:p>
        </p:txBody>
      </p:sp>
    </p:spTree>
    <p:extLst>
      <p:ext uri="{BB962C8B-B14F-4D97-AF65-F5344CB8AC3E}">
        <p14:creationId xmlns:p14="http://schemas.microsoft.com/office/powerpoint/2010/main" val="2836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0528C24-E819-4A0A-A100-43271EBA026C}" type="slidenum">
              <a:rPr lang="en-GB" smtClean="0">
                <a:solidFill>
                  <a:prstClr val="black"/>
                </a:solidFill>
              </a:rPr>
              <a:pPr/>
              <a:t>15</a:t>
            </a:fld>
            <a:endParaRPr lang="en-GB" dirty="0">
              <a:solidFill>
                <a:prstClr val="black"/>
              </a:solidFill>
            </a:endParaRPr>
          </a:p>
        </p:txBody>
      </p:sp>
      <p:sp>
        <p:nvSpPr>
          <p:cNvPr id="5" name="Notes Placeholder 4"/>
          <p:cNvSpPr>
            <a:spLocks noGrp="1"/>
          </p:cNvSpPr>
          <p:nvPr>
            <p:ph type="body" sz="quarter" idx="11"/>
          </p:nvPr>
        </p:nvSpPr>
        <p:spPr/>
        <p:txBody>
          <a:bodyPr/>
          <a:lstStyle/>
          <a:p>
            <a:pPr>
              <a:spcAft>
                <a:spcPts val="600"/>
              </a:spcAft>
            </a:pPr>
            <a:r>
              <a:rPr lang="en-GB" dirty="0" err="1" smtClean="0"/>
              <a:t>BeST</a:t>
            </a:r>
            <a:r>
              <a:rPr lang="en-GB" baseline="0" dirty="0" smtClean="0"/>
              <a:t> has a suite of components:</a:t>
            </a:r>
          </a:p>
          <a:p>
            <a:pPr>
              <a:spcAft>
                <a:spcPts val="600"/>
              </a:spcAft>
            </a:pPr>
            <a:endParaRPr lang="en-GB" baseline="0" dirty="0" smtClean="0"/>
          </a:p>
          <a:p>
            <a:pPr>
              <a:spcAft>
                <a:spcPts val="600"/>
              </a:spcAft>
            </a:pPr>
            <a:r>
              <a:rPr lang="en-GB" sz="1200" b="1" kern="1200" dirty="0" smtClean="0">
                <a:solidFill>
                  <a:schemeClr val="tx1"/>
                </a:solidFill>
                <a:effectLst/>
                <a:latin typeface="+mn-lt"/>
                <a:ea typeface="+mn-ea"/>
                <a:cs typeface="+mn-cs"/>
              </a:rPr>
              <a:t>W045a </a:t>
            </a:r>
            <a:r>
              <a:rPr lang="en-GB" sz="1200" b="1" kern="1200" dirty="0" err="1" smtClean="0">
                <a:solidFill>
                  <a:schemeClr val="tx1"/>
                </a:solidFill>
                <a:effectLst/>
                <a:latin typeface="+mn-lt"/>
                <a:ea typeface="+mn-ea"/>
                <a:cs typeface="+mn-cs"/>
              </a:rPr>
              <a:t>BeST</a:t>
            </a:r>
            <a:r>
              <a:rPr lang="en-GB" sz="1200" kern="1200" dirty="0" smtClean="0">
                <a:solidFill>
                  <a:schemeClr val="tx1"/>
                </a:solidFill>
                <a:effectLst/>
                <a:latin typeface="+mn-lt"/>
                <a:ea typeface="+mn-ea"/>
                <a:cs typeface="+mn-cs"/>
              </a:rPr>
              <a:t>: Evaluation Tool </a:t>
            </a:r>
            <a:r>
              <a:rPr lang="en-GB" sz="1200" i="1" kern="1200" dirty="0" smtClean="0">
                <a:solidFill>
                  <a:schemeClr val="tx1"/>
                </a:solidFill>
                <a:effectLst/>
                <a:latin typeface="+mn-lt"/>
                <a:ea typeface="+mn-ea"/>
                <a:cs typeface="+mn-cs"/>
              </a:rPr>
              <a:t>supporting practitioners evaluate benefits for a drainage proposal</a:t>
            </a:r>
            <a:endParaRPr lang="en-GB" sz="1200" kern="1200" dirty="0" smtClean="0">
              <a:solidFill>
                <a:schemeClr val="tx1"/>
              </a:solidFill>
              <a:effectLst/>
              <a:latin typeface="+mn-lt"/>
              <a:ea typeface="+mn-ea"/>
              <a:cs typeface="+mn-cs"/>
            </a:endParaRPr>
          </a:p>
          <a:p>
            <a:pPr>
              <a:spcAft>
                <a:spcPts val="600"/>
              </a:spcAft>
            </a:pPr>
            <a:r>
              <a:rPr lang="en-GB" sz="1200" b="1" kern="1200" dirty="0" smtClean="0">
                <a:solidFill>
                  <a:schemeClr val="tx1"/>
                </a:solidFill>
                <a:effectLst/>
                <a:latin typeface="+mn-lt"/>
                <a:ea typeface="+mn-ea"/>
                <a:cs typeface="+mn-cs"/>
              </a:rPr>
              <a:t>W045b </a:t>
            </a:r>
            <a:r>
              <a:rPr lang="en-GB" sz="1200" b="1" kern="1200" dirty="0" err="1" smtClean="0">
                <a:solidFill>
                  <a:schemeClr val="tx1"/>
                </a:solidFill>
                <a:effectLst/>
                <a:latin typeface="+mn-lt"/>
                <a:ea typeface="+mn-ea"/>
                <a:cs typeface="+mn-cs"/>
              </a:rPr>
              <a:t>BeST</a:t>
            </a:r>
            <a:r>
              <a:rPr lang="en-GB" sz="1200" kern="1200" dirty="0" smtClean="0">
                <a:solidFill>
                  <a:schemeClr val="tx1"/>
                </a:solidFill>
                <a:effectLst/>
                <a:latin typeface="+mn-lt"/>
                <a:ea typeface="+mn-ea"/>
                <a:cs typeface="+mn-cs"/>
              </a:rPr>
              <a:t> Options Comparison Tool: </a:t>
            </a:r>
            <a:r>
              <a:rPr lang="en-GB" sz="1200" i="1" kern="1200" dirty="0" smtClean="0">
                <a:solidFill>
                  <a:schemeClr val="tx1"/>
                </a:solidFill>
                <a:effectLst/>
                <a:latin typeface="+mn-lt"/>
                <a:ea typeface="+mn-ea"/>
                <a:cs typeface="+mn-cs"/>
              </a:rPr>
              <a:t>Tool to compare more than one drainage proposal</a:t>
            </a:r>
            <a:endParaRPr lang="en-GB" sz="1200" kern="1200" dirty="0" smtClean="0">
              <a:solidFill>
                <a:schemeClr val="tx1"/>
              </a:solidFill>
              <a:effectLst/>
              <a:latin typeface="+mn-lt"/>
              <a:ea typeface="+mn-ea"/>
              <a:cs typeface="+mn-cs"/>
            </a:endParaRPr>
          </a:p>
          <a:p>
            <a:pPr>
              <a:spcAft>
                <a:spcPts val="600"/>
              </a:spcAft>
            </a:pPr>
            <a:r>
              <a:rPr lang="en-GB" sz="1200" b="1" kern="1200" dirty="0" smtClean="0">
                <a:solidFill>
                  <a:schemeClr val="tx1"/>
                </a:solidFill>
                <a:effectLst/>
                <a:latin typeface="+mn-lt"/>
                <a:ea typeface="+mn-ea"/>
                <a:cs typeface="+mn-cs"/>
              </a:rPr>
              <a:t>W045c </a:t>
            </a:r>
            <a:r>
              <a:rPr lang="en-GB" sz="1200" b="1" kern="1200" dirty="0" err="1" smtClean="0">
                <a:solidFill>
                  <a:schemeClr val="tx1"/>
                </a:solidFill>
                <a:effectLst/>
                <a:latin typeface="+mn-lt"/>
                <a:ea typeface="+mn-ea"/>
                <a:cs typeface="+mn-cs"/>
              </a:rPr>
              <a:t>BeST</a:t>
            </a:r>
            <a:r>
              <a:rPr lang="en-GB" sz="1200" kern="1200" dirty="0" smtClean="0">
                <a:solidFill>
                  <a:schemeClr val="tx1"/>
                </a:solidFill>
                <a:effectLst/>
                <a:latin typeface="+mn-lt"/>
                <a:ea typeface="+mn-ea"/>
                <a:cs typeface="+mn-cs"/>
              </a:rPr>
              <a:t> Technical Guidance: </a:t>
            </a:r>
            <a:r>
              <a:rPr lang="en-GB" sz="1200" i="1" kern="1200" dirty="0" smtClean="0">
                <a:solidFill>
                  <a:schemeClr val="tx1"/>
                </a:solidFill>
                <a:effectLst/>
                <a:latin typeface="+mn-lt"/>
                <a:ea typeface="+mn-ea"/>
                <a:cs typeface="+mn-cs"/>
              </a:rPr>
              <a:t>Provides technical information behind the tool</a:t>
            </a:r>
            <a:endParaRPr lang="en-GB" sz="1200" kern="1200" dirty="0" smtClean="0">
              <a:solidFill>
                <a:schemeClr val="tx1"/>
              </a:solidFill>
              <a:effectLst/>
              <a:latin typeface="+mn-lt"/>
              <a:ea typeface="+mn-ea"/>
              <a:cs typeface="+mn-cs"/>
            </a:endParaRPr>
          </a:p>
          <a:p>
            <a:pPr>
              <a:spcAft>
                <a:spcPts val="600"/>
              </a:spcAft>
            </a:pPr>
            <a:r>
              <a:rPr lang="en-GB" sz="1200" b="1" kern="1200" dirty="0" smtClean="0">
                <a:solidFill>
                  <a:schemeClr val="tx1"/>
                </a:solidFill>
                <a:effectLst/>
                <a:latin typeface="+mn-lt"/>
                <a:ea typeface="+mn-ea"/>
                <a:cs typeface="+mn-cs"/>
              </a:rPr>
              <a:t>W045d </a:t>
            </a:r>
            <a:r>
              <a:rPr lang="en-GB" sz="1200" b="1" kern="1200" dirty="0" err="1" smtClean="0">
                <a:solidFill>
                  <a:schemeClr val="tx1"/>
                </a:solidFill>
                <a:effectLst/>
                <a:latin typeface="+mn-lt"/>
                <a:ea typeface="+mn-ea"/>
                <a:cs typeface="+mn-cs"/>
              </a:rPr>
              <a:t>BeST</a:t>
            </a:r>
            <a:r>
              <a:rPr lang="en-GB" sz="1200" kern="1200" dirty="0" smtClean="0">
                <a:solidFill>
                  <a:schemeClr val="tx1"/>
                </a:solidFill>
                <a:effectLst/>
                <a:latin typeface="+mn-lt"/>
                <a:ea typeface="+mn-ea"/>
                <a:cs typeface="+mn-cs"/>
              </a:rPr>
              <a:t> User manual: </a:t>
            </a:r>
            <a:r>
              <a:rPr lang="en-GB" sz="1200" i="1" kern="1200" dirty="0" smtClean="0">
                <a:solidFill>
                  <a:schemeClr val="tx1"/>
                </a:solidFill>
                <a:effectLst/>
                <a:latin typeface="+mn-lt"/>
                <a:ea typeface="+mn-ea"/>
                <a:cs typeface="+mn-cs"/>
              </a:rPr>
              <a:t>Provides an overview of how to use the tools</a:t>
            </a:r>
            <a:endParaRPr lang="en-GB" sz="1200" kern="1200" dirty="0" smtClean="0">
              <a:solidFill>
                <a:schemeClr val="tx1"/>
              </a:solidFill>
              <a:effectLst/>
              <a:latin typeface="+mn-lt"/>
              <a:ea typeface="+mn-ea"/>
              <a:cs typeface="+mn-cs"/>
            </a:endParaRPr>
          </a:p>
          <a:p>
            <a:pPr>
              <a:spcAft>
                <a:spcPts val="600"/>
              </a:spcAft>
            </a:pPr>
            <a:endParaRPr lang="en-GB" baseline="0" dirty="0" smtClean="0"/>
          </a:p>
        </p:txBody>
      </p:sp>
    </p:spTree>
    <p:extLst>
      <p:ext uri="{BB962C8B-B14F-4D97-AF65-F5344CB8AC3E}">
        <p14:creationId xmlns:p14="http://schemas.microsoft.com/office/powerpoint/2010/main" val="2836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next slides just take you through some of the detail</a:t>
            </a:r>
            <a:r>
              <a:rPr lang="en-GB" baseline="0" dirty="0" smtClean="0"/>
              <a:t> behind the tool, linked with the process map (the key steps) for completing an evaluation.  </a:t>
            </a:r>
          </a:p>
          <a:p>
            <a:endParaRPr lang="en-GB" baseline="0" dirty="0" smtClean="0"/>
          </a:p>
          <a:p>
            <a:r>
              <a:rPr lang="en-GB" baseline="0" dirty="0" smtClean="0"/>
              <a:t>The first key stage after recording down project details is to complete the screening. The aim of this is to help the user think what benefits to evaluate, and their potential impact, with space to record your reasons. Some will be obvious, others need a little more thought. The screening tab opens up the individual benefit tabs when you click on ‘enable pages’ after you have selected whether to </a:t>
            </a:r>
            <a:r>
              <a:rPr lang="en-GB" baseline="0" smtClean="0"/>
              <a:t>assess them or not. </a:t>
            </a:r>
            <a:r>
              <a:rPr lang="en-GB" baseline="0" dirty="0" smtClean="0"/>
              <a:t>Therefore it is a crucial part of the evaluation tool. </a:t>
            </a:r>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16</a:t>
            </a:fld>
            <a:endParaRPr lang="en-GB" dirty="0"/>
          </a:p>
        </p:txBody>
      </p:sp>
    </p:spTree>
    <p:extLst>
      <p:ext uri="{BB962C8B-B14F-4D97-AF65-F5344CB8AC3E}">
        <p14:creationId xmlns:p14="http://schemas.microsoft.com/office/powerpoint/2010/main" val="1193835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the screening tab, you may be asked to complete the SuDS</a:t>
            </a:r>
            <a:r>
              <a:rPr lang="en-GB" baseline="0" dirty="0" smtClean="0"/>
              <a:t> you are using in your scheme if individual values are needed in the benefit categories you have selected to evaluate.</a:t>
            </a:r>
          </a:p>
          <a:p>
            <a:endParaRPr lang="en-GB" baseline="0" dirty="0" smtClean="0"/>
          </a:p>
          <a:p>
            <a:r>
              <a:rPr lang="en-GB" baseline="0" dirty="0" smtClean="0"/>
              <a:t>Linked to your selected benefits is an “potential stakeholders” sheet. This indicates (broadly) which stakeholders may have an interest in your scheme considering the types of benefits that may materialise. </a:t>
            </a:r>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17</a:t>
            </a:fld>
            <a:endParaRPr lang="en-GB" dirty="0"/>
          </a:p>
        </p:txBody>
      </p:sp>
    </p:spTree>
    <p:extLst>
      <p:ext uri="{BB962C8B-B14F-4D97-AF65-F5344CB8AC3E}">
        <p14:creationId xmlns:p14="http://schemas.microsoft.com/office/powerpoint/2010/main" val="3875282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dirty="0" smtClean="0"/>
              <a:t>Each benefit sheet that you select to open has a similar look and feel to it. </a:t>
            </a:r>
          </a:p>
          <a:p>
            <a:pPr>
              <a:spcAft>
                <a:spcPts val="600"/>
              </a:spcAft>
            </a:pPr>
            <a:endParaRPr lang="en-GB" dirty="0" smtClean="0"/>
          </a:p>
          <a:p>
            <a:pPr>
              <a:spcAft>
                <a:spcPts val="600"/>
              </a:spcAft>
            </a:pPr>
            <a:r>
              <a:rPr lang="en-GB" dirty="0" smtClean="0"/>
              <a:t>Firstly, if you have undertaken an independent assessment, you can bring</a:t>
            </a:r>
            <a:r>
              <a:rPr lang="en-GB" baseline="0" dirty="0" smtClean="0"/>
              <a:t> in the values and calculation. If you have not, the tool provides 1 or more approaches to enable you to evaluate the potential benefits. Colour coding/formatting is used to indicate the boxes to fill in:</a:t>
            </a:r>
          </a:p>
          <a:p>
            <a:pPr>
              <a:spcAft>
                <a:spcPts val="600"/>
              </a:spcAft>
            </a:pPr>
            <a:endParaRPr lang="en-GB" baseline="0" dirty="0" smtClean="0"/>
          </a:p>
          <a:p>
            <a:pPr marL="171450" indent="-171450">
              <a:spcAft>
                <a:spcPts val="600"/>
              </a:spcAft>
              <a:buFont typeface="Arial" panose="020B0604020202020204" pitchFamily="34" charset="0"/>
              <a:buChar char="•"/>
            </a:pPr>
            <a:r>
              <a:rPr lang="en-GB" baseline="0" dirty="0" smtClean="0"/>
              <a:t>Green (dotted): information automatically comes in from other cells entered (such as the present value calculations before and after applying confidence)</a:t>
            </a:r>
          </a:p>
          <a:p>
            <a:pPr marL="171450" indent="-171450">
              <a:spcAft>
                <a:spcPts val="600"/>
              </a:spcAft>
              <a:buFont typeface="Arial" panose="020B0604020202020204" pitchFamily="34" charset="0"/>
              <a:buChar char="•"/>
            </a:pPr>
            <a:r>
              <a:rPr lang="en-GB" baseline="0" dirty="0" smtClean="0"/>
              <a:t>Orange: user enters values (some are limited by the ranges such as the years you can enter for the start and finish of the evaluation period)</a:t>
            </a:r>
          </a:p>
          <a:p>
            <a:pPr marL="171450" indent="-171450">
              <a:spcAft>
                <a:spcPts val="600"/>
              </a:spcAft>
              <a:buFont typeface="Arial" panose="020B0604020202020204" pitchFamily="34" charset="0"/>
              <a:buChar char="•"/>
            </a:pPr>
            <a:r>
              <a:rPr lang="en-GB" baseline="0" dirty="0" smtClean="0"/>
              <a:t>Blue (bold outline): these contain information for the user to select, such as values we identified from literature that may be appropriate to use or the confidence values to apply (25%, 50%, 75%, 100%).</a:t>
            </a:r>
            <a:endParaRPr lang="en-GB" dirty="0" smtClean="0"/>
          </a:p>
          <a:p>
            <a:pPr>
              <a:spcAft>
                <a:spcPts val="600"/>
              </a:spcAft>
            </a:pPr>
            <a:endParaRPr lang="en-GB" dirty="0" smtClean="0"/>
          </a:p>
          <a:p>
            <a:pPr>
              <a:spcAft>
                <a:spcPts val="600"/>
              </a:spcAft>
            </a:pPr>
            <a:endParaRPr lang="en-GB" dirty="0" smtClean="0"/>
          </a:p>
        </p:txBody>
      </p:sp>
      <p:sp>
        <p:nvSpPr>
          <p:cNvPr id="4" name="Slide Number Placeholder 3"/>
          <p:cNvSpPr>
            <a:spLocks noGrp="1"/>
          </p:cNvSpPr>
          <p:nvPr>
            <p:ph type="sldNum" sz="quarter" idx="10"/>
          </p:nvPr>
        </p:nvSpPr>
        <p:spPr/>
        <p:txBody>
          <a:bodyPr/>
          <a:lstStyle/>
          <a:p>
            <a:fld id="{C36D9DED-3476-4750-A867-10F2DDDC4143}" type="slidenum">
              <a:rPr lang="en-GB" smtClean="0"/>
              <a:t>18</a:t>
            </a:fld>
            <a:endParaRPr lang="en-GB"/>
          </a:p>
        </p:txBody>
      </p:sp>
    </p:spTree>
    <p:extLst>
      <p:ext uri="{BB962C8B-B14F-4D97-AF65-F5344CB8AC3E}">
        <p14:creationId xmlns:p14="http://schemas.microsoft.com/office/powerpoint/2010/main" val="2564061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benefit</a:t>
            </a:r>
            <a:r>
              <a:rPr lang="en-GB" baseline="0" dirty="0" smtClean="0"/>
              <a:t> values all come through into summary tables for both an ecosystem services or triple bottom line approach. Graphs are also automatically generated and can be exported directly into a word document to facilitate their use in reports and presentations. </a:t>
            </a:r>
            <a:endParaRPr lang="en-GB" dirty="0"/>
          </a:p>
        </p:txBody>
      </p:sp>
      <p:sp>
        <p:nvSpPr>
          <p:cNvPr id="4" name="Slide Number Placeholder 3"/>
          <p:cNvSpPr>
            <a:spLocks noGrp="1"/>
          </p:cNvSpPr>
          <p:nvPr>
            <p:ph type="sldNum" sz="quarter" idx="10"/>
          </p:nvPr>
        </p:nvSpPr>
        <p:spPr/>
        <p:txBody>
          <a:bodyPr/>
          <a:lstStyle/>
          <a:p>
            <a:fld id="{C36D9DED-3476-4750-A867-10F2DDDC4143}" type="slidenum">
              <a:rPr lang="en-GB" smtClean="0"/>
              <a:t>19</a:t>
            </a:fld>
            <a:endParaRPr lang="en-GB"/>
          </a:p>
        </p:txBody>
      </p:sp>
    </p:spTree>
    <p:extLst>
      <p:ext uri="{BB962C8B-B14F-4D97-AF65-F5344CB8AC3E}">
        <p14:creationId xmlns:p14="http://schemas.microsoft.com/office/powerpoint/2010/main" val="123698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4142814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152779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Yorkshire Water investigated the potential of different options to reduce combined sewer overflow (CSO) spills in </a:t>
            </a:r>
            <a:r>
              <a:rPr lang="en-GB" sz="1200" kern="1200" dirty="0" err="1" smtClean="0">
                <a:solidFill>
                  <a:schemeClr val="tx1"/>
                </a:solidFill>
                <a:effectLst/>
                <a:latin typeface="+mn-lt"/>
                <a:ea typeface="+mn-ea"/>
                <a:cs typeface="+mn-cs"/>
              </a:rPr>
              <a:t>Roundhay</a:t>
            </a:r>
            <a:r>
              <a:rPr lang="en-GB" sz="1200" kern="1200" dirty="0" smtClean="0">
                <a:solidFill>
                  <a:schemeClr val="tx1"/>
                </a:solidFill>
                <a:effectLst/>
                <a:latin typeface="+mn-lt"/>
                <a:ea typeface="+mn-ea"/>
                <a:cs typeface="+mn-cs"/>
              </a:rPr>
              <a:t> Park in Leeds, as part of its plans for the 2014 Periodic Review. The two CSO locations are shown in red on the plan, and the catchment boundary is in red with flows running from west</a:t>
            </a:r>
            <a:r>
              <a:rPr lang="en-GB" sz="1200" kern="1200" baseline="0" dirty="0" smtClean="0">
                <a:solidFill>
                  <a:schemeClr val="tx1"/>
                </a:solidFill>
                <a:effectLst/>
                <a:latin typeface="+mn-lt"/>
                <a:ea typeface="+mn-ea"/>
                <a:cs typeface="+mn-cs"/>
              </a:rPr>
              <a:t> to east.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aim was to compare the costs, immediate and wider benefits of a SuDS and conventional drainage approach. An initial assessment of the benefits of the options using an ecosystem services approach.</a:t>
            </a:r>
          </a:p>
          <a:p>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21</a:t>
            </a:fld>
            <a:endParaRPr lang="en-GB" dirty="0"/>
          </a:p>
        </p:txBody>
      </p:sp>
    </p:spTree>
    <p:extLst>
      <p:ext uri="{BB962C8B-B14F-4D97-AF65-F5344CB8AC3E}">
        <p14:creationId xmlns:p14="http://schemas.microsoft.com/office/powerpoint/2010/main" val="2300899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en-US" sz="1200" kern="1200" dirty="0" smtClean="0">
                <a:solidFill>
                  <a:schemeClr val="tx1"/>
                </a:solidFill>
                <a:effectLst/>
                <a:latin typeface="+mn-lt"/>
                <a:ea typeface="+mn-ea"/>
                <a:cs typeface="+mn-cs"/>
              </a:rPr>
              <a:t>The study considered four options:</a:t>
            </a:r>
          </a:p>
          <a:p>
            <a:pPr lvl="0">
              <a:spcAft>
                <a:spcPts val="600"/>
              </a:spcAft>
            </a:pPr>
            <a:endParaRPr lang="en-US" sz="1200" b="1" kern="1200" dirty="0" smtClean="0">
              <a:solidFill>
                <a:schemeClr val="tx1"/>
              </a:solidFill>
              <a:effectLst/>
              <a:latin typeface="+mn-lt"/>
              <a:ea typeface="+mn-ea"/>
              <a:cs typeface="+mn-cs"/>
            </a:endParaRPr>
          </a:p>
          <a:p>
            <a:pPr lvl="0">
              <a:spcAft>
                <a:spcPts val="600"/>
              </a:spcAft>
            </a:pPr>
            <a:r>
              <a:rPr lang="en-US" sz="1200" b="1" kern="1200" dirty="0" smtClean="0">
                <a:solidFill>
                  <a:schemeClr val="tx1"/>
                </a:solidFill>
                <a:effectLst/>
                <a:latin typeface="+mn-lt"/>
                <a:ea typeface="+mn-ea"/>
                <a:cs typeface="+mn-cs"/>
              </a:rPr>
              <a:t>Option 1</a:t>
            </a:r>
            <a:r>
              <a:rPr lang="en-US" sz="1200" kern="1200" dirty="0" smtClean="0">
                <a:solidFill>
                  <a:schemeClr val="tx1"/>
                </a:solidFill>
                <a:effectLst/>
                <a:latin typeface="+mn-lt"/>
                <a:ea typeface="+mn-ea"/>
                <a:cs typeface="+mn-cs"/>
              </a:rPr>
              <a:t>: A </a:t>
            </a:r>
            <a:r>
              <a:rPr lang="en-US" sz="1200" b="1" kern="1200" dirty="0" smtClean="0">
                <a:solidFill>
                  <a:schemeClr val="tx1"/>
                </a:solidFill>
                <a:effectLst/>
                <a:latin typeface="+mn-lt"/>
                <a:ea typeface="+mn-ea"/>
                <a:cs typeface="+mn-cs"/>
              </a:rPr>
              <a:t>conventional</a:t>
            </a:r>
            <a:r>
              <a:rPr lang="en-US" sz="1200" kern="1200" dirty="0" smtClean="0">
                <a:solidFill>
                  <a:schemeClr val="tx1"/>
                </a:solidFill>
                <a:effectLst/>
                <a:latin typeface="+mn-lt"/>
                <a:ea typeface="+mn-ea"/>
                <a:cs typeface="+mn-cs"/>
              </a:rPr>
              <a:t> solution to store water in concrete tanks at CSOs to limit the volume spilling to the</a:t>
            </a:r>
            <a:r>
              <a:rPr lang="en-GB" sz="1200" kern="1200" dirty="0" smtClean="0">
                <a:solidFill>
                  <a:schemeClr val="tx1"/>
                </a:solidFill>
                <a:effectLst/>
                <a:latin typeface="+mn-lt"/>
                <a:ea typeface="+mn-ea"/>
                <a:cs typeface="+mn-cs"/>
              </a:rPr>
              <a:t>watercourse and return it to the combined sewer after the storm.</a:t>
            </a:r>
          </a:p>
          <a:p>
            <a:pPr lvl="0">
              <a:spcAft>
                <a:spcPts val="600"/>
              </a:spcAft>
            </a:pPr>
            <a:r>
              <a:rPr lang="en-GB" sz="1200" b="1" kern="1200" dirty="0" smtClean="0">
                <a:solidFill>
                  <a:schemeClr val="tx1"/>
                </a:solidFill>
                <a:effectLst/>
                <a:latin typeface="+mn-lt"/>
                <a:ea typeface="+mn-ea"/>
                <a:cs typeface="+mn-cs"/>
              </a:rPr>
              <a:t>Option 2</a:t>
            </a:r>
            <a:r>
              <a:rPr lang="en-GB" sz="1200" kern="1200" dirty="0" smtClean="0">
                <a:solidFill>
                  <a:schemeClr val="tx1"/>
                </a:solidFill>
                <a:effectLst/>
                <a:latin typeface="+mn-lt"/>
                <a:ea typeface="+mn-ea"/>
                <a:cs typeface="+mn-cs"/>
              </a:rPr>
              <a:t>: A </a:t>
            </a:r>
            <a:r>
              <a:rPr lang="en-GB" sz="1200" b="1" kern="1200" dirty="0" smtClean="0">
                <a:solidFill>
                  <a:schemeClr val="tx1"/>
                </a:solidFill>
                <a:effectLst/>
                <a:latin typeface="+mn-lt"/>
                <a:ea typeface="+mn-ea"/>
                <a:cs typeface="+mn-cs"/>
              </a:rPr>
              <a:t>conventional (+)</a:t>
            </a:r>
            <a:r>
              <a:rPr lang="en-GB" sz="1200" kern="1200" dirty="0" smtClean="0">
                <a:solidFill>
                  <a:schemeClr val="tx1"/>
                </a:solidFill>
                <a:effectLst/>
                <a:latin typeface="+mn-lt"/>
                <a:ea typeface="+mn-ea"/>
                <a:cs typeface="+mn-cs"/>
              </a:rPr>
              <a:t> option that limited the volume spilling from the CSOs but also reduced predicted flooding in the catchment (giving similar hydraulic performance in the combined sewer network to options 3 and 4). This option included a combination of storage tanks and pipe upsizing to manage the flow in the combined sewer.</a:t>
            </a:r>
          </a:p>
          <a:p>
            <a:pPr lvl="0">
              <a:spcAft>
                <a:spcPts val="600"/>
              </a:spcAft>
            </a:pPr>
            <a:r>
              <a:rPr lang="en-GB" sz="1200" b="1" kern="1200" dirty="0" smtClean="0">
                <a:solidFill>
                  <a:schemeClr val="tx1"/>
                </a:solidFill>
                <a:effectLst/>
                <a:latin typeface="+mn-lt"/>
                <a:ea typeface="+mn-ea"/>
                <a:cs typeface="+mn-cs"/>
              </a:rPr>
              <a:t>Option 3</a:t>
            </a:r>
            <a:r>
              <a:rPr lang="en-GB" sz="1200" kern="1200" dirty="0" smtClean="0">
                <a:solidFill>
                  <a:schemeClr val="tx1"/>
                </a:solidFill>
                <a:effectLst/>
                <a:latin typeface="+mn-lt"/>
                <a:ea typeface="+mn-ea"/>
                <a:cs typeface="+mn-cs"/>
              </a:rPr>
              <a:t>: A </a:t>
            </a:r>
            <a:r>
              <a:rPr lang="en-GB" sz="1200" b="1" kern="1200" dirty="0" smtClean="0">
                <a:solidFill>
                  <a:schemeClr val="tx1"/>
                </a:solidFill>
                <a:effectLst/>
                <a:latin typeface="+mn-lt"/>
                <a:ea typeface="+mn-ea"/>
                <a:cs typeface="+mn-cs"/>
              </a:rPr>
              <a:t>SuDS</a:t>
            </a:r>
            <a:r>
              <a:rPr lang="en-GB" sz="1200" kern="1200" dirty="0" smtClean="0">
                <a:solidFill>
                  <a:schemeClr val="tx1"/>
                </a:solidFill>
                <a:effectLst/>
                <a:latin typeface="+mn-lt"/>
                <a:ea typeface="+mn-ea"/>
                <a:cs typeface="+mn-cs"/>
              </a:rPr>
              <a:t> approach in </a:t>
            </a:r>
            <a:r>
              <a:rPr lang="en-GB" sz="1200" b="1" kern="1200" dirty="0" smtClean="0">
                <a:solidFill>
                  <a:schemeClr val="tx1"/>
                </a:solidFill>
                <a:effectLst/>
                <a:latin typeface="+mn-lt"/>
                <a:ea typeface="+mn-ea"/>
                <a:cs typeface="+mn-cs"/>
              </a:rPr>
              <a:t>public areas</a:t>
            </a:r>
            <a:r>
              <a:rPr lang="en-GB" sz="1200" kern="1200" dirty="0" smtClean="0">
                <a:solidFill>
                  <a:schemeClr val="tx1"/>
                </a:solidFill>
                <a:effectLst/>
                <a:latin typeface="+mn-lt"/>
                <a:ea typeface="+mn-ea"/>
                <a:cs typeface="+mn-cs"/>
              </a:rPr>
              <a:t> to disconnect surface water from the combined system and pass it through the conveyance and storage SuDS. This used a combination of swales, detention basins, </a:t>
            </a:r>
            <a:r>
              <a:rPr lang="en-GB" sz="1200" kern="1200" dirty="0" err="1" smtClean="0">
                <a:solidFill>
                  <a:schemeClr val="tx1"/>
                </a:solidFill>
                <a:effectLst/>
                <a:latin typeface="+mn-lt"/>
                <a:ea typeface="+mn-ea"/>
                <a:cs typeface="+mn-cs"/>
              </a:rPr>
              <a:t>geocellular</a:t>
            </a:r>
            <a:r>
              <a:rPr lang="en-GB" sz="1200" kern="1200" dirty="0" smtClean="0">
                <a:solidFill>
                  <a:schemeClr val="tx1"/>
                </a:solidFill>
                <a:effectLst/>
                <a:latin typeface="+mn-lt"/>
                <a:ea typeface="+mn-ea"/>
                <a:cs typeface="+mn-cs"/>
              </a:rPr>
              <a:t> storage and connecting pipes. </a:t>
            </a:r>
          </a:p>
          <a:p>
            <a:pPr lvl="0">
              <a:spcAft>
                <a:spcPts val="600"/>
              </a:spcAft>
            </a:pPr>
            <a:r>
              <a:rPr lang="en-GB" sz="1200" b="1" kern="1200" dirty="0" smtClean="0">
                <a:solidFill>
                  <a:schemeClr val="tx1"/>
                </a:solidFill>
                <a:effectLst/>
                <a:latin typeface="+mn-lt"/>
                <a:ea typeface="+mn-ea"/>
                <a:cs typeface="+mn-cs"/>
              </a:rPr>
              <a:t>Option 4</a:t>
            </a:r>
            <a:r>
              <a:rPr lang="en-GB" sz="1200" kern="1200" dirty="0" smtClean="0">
                <a:solidFill>
                  <a:schemeClr val="tx1"/>
                </a:solidFill>
                <a:effectLst/>
                <a:latin typeface="+mn-lt"/>
                <a:ea typeface="+mn-ea"/>
                <a:cs typeface="+mn-cs"/>
              </a:rPr>
              <a:t>: A </a:t>
            </a:r>
            <a:r>
              <a:rPr lang="en-GB" sz="1200" b="1" kern="1200" dirty="0" smtClean="0">
                <a:solidFill>
                  <a:schemeClr val="tx1"/>
                </a:solidFill>
                <a:effectLst/>
                <a:latin typeface="+mn-lt"/>
                <a:ea typeface="+mn-ea"/>
                <a:cs typeface="+mn-cs"/>
              </a:rPr>
              <a:t>SuDS</a:t>
            </a:r>
            <a:r>
              <a:rPr lang="en-GB" sz="1200" kern="1200" dirty="0" smtClean="0">
                <a:solidFill>
                  <a:schemeClr val="tx1"/>
                </a:solidFill>
                <a:effectLst/>
                <a:latin typeface="+mn-lt"/>
                <a:ea typeface="+mn-ea"/>
                <a:cs typeface="+mn-cs"/>
              </a:rPr>
              <a:t> approach as in option 3 with measures added in residential </a:t>
            </a:r>
            <a:r>
              <a:rPr lang="en-GB" sz="1200" b="1" kern="1200" dirty="0" smtClean="0">
                <a:solidFill>
                  <a:schemeClr val="tx1"/>
                </a:solidFill>
                <a:effectLst/>
                <a:latin typeface="+mn-lt"/>
                <a:ea typeface="+mn-ea"/>
                <a:cs typeface="+mn-cs"/>
              </a:rPr>
              <a:t>private</a:t>
            </a:r>
            <a:r>
              <a:rPr lang="en-GB" sz="1200" kern="1200" dirty="0" smtClean="0">
                <a:solidFill>
                  <a:schemeClr val="tx1"/>
                </a:solidFill>
                <a:effectLst/>
                <a:latin typeface="+mn-lt"/>
                <a:ea typeface="+mn-ea"/>
                <a:cs typeface="+mn-cs"/>
              </a:rPr>
              <a:t> locations. These included water butts and residential rain gardens on properties of sufficient size. </a:t>
            </a:r>
          </a:p>
        </p:txBody>
      </p:sp>
      <p:sp>
        <p:nvSpPr>
          <p:cNvPr id="4" name="Slide Number Placeholder 3"/>
          <p:cNvSpPr>
            <a:spLocks noGrp="1"/>
          </p:cNvSpPr>
          <p:nvPr>
            <p:ph type="sldNum" sz="quarter" idx="10"/>
          </p:nvPr>
        </p:nvSpPr>
        <p:spPr/>
        <p:txBody>
          <a:bodyPr/>
          <a:lstStyle/>
          <a:p>
            <a:fld id="{70528C24-E819-4A0A-A100-43271EBA026C}" type="slidenum">
              <a:rPr lang="en-GB" smtClean="0"/>
              <a:t>22</a:t>
            </a:fld>
            <a:endParaRPr lang="en-GB" dirty="0"/>
          </a:p>
        </p:txBody>
      </p:sp>
    </p:spTree>
    <p:extLst>
      <p:ext uri="{BB962C8B-B14F-4D97-AF65-F5344CB8AC3E}">
        <p14:creationId xmlns:p14="http://schemas.microsoft.com/office/powerpoint/2010/main" val="322050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GB" sz="1200" kern="1200" dirty="0" smtClean="0">
              <a:solidFill>
                <a:schemeClr val="tx1"/>
              </a:solidFill>
              <a:effectLst/>
              <a:latin typeface="+mn-lt"/>
              <a:ea typeface="+mn-ea"/>
              <a:cs typeface="+mn-cs"/>
            </a:endParaRPr>
          </a:p>
          <a:p>
            <a:pPr>
              <a:spcBef>
                <a:spcPts val="600"/>
              </a:spcBef>
            </a:pPr>
            <a:r>
              <a:rPr lang="en-US" sz="1200" kern="1200" dirty="0" smtClean="0">
                <a:solidFill>
                  <a:schemeClr val="tx1"/>
                </a:solidFill>
                <a:effectLst/>
                <a:latin typeface="+mn-lt"/>
                <a:ea typeface="+mn-ea"/>
                <a:cs typeface="+mn-cs"/>
              </a:rPr>
              <a:t>A comparison of the costs and benefits shows how the different options are associated with a large range in net present value. This uses W045d</a:t>
            </a:r>
            <a:r>
              <a:rPr lang="en-US" sz="1200" kern="1200" baseline="0" dirty="0" smtClean="0">
                <a:solidFill>
                  <a:schemeClr val="tx1"/>
                </a:solidFill>
                <a:effectLst/>
                <a:latin typeface="+mn-lt"/>
                <a:ea typeface="+mn-ea"/>
                <a:cs typeface="+mn-cs"/>
              </a:rPr>
              <a:t> – the comparison tool. </a:t>
            </a:r>
          </a:p>
          <a:p>
            <a:pPr>
              <a:spcBef>
                <a:spcPts val="600"/>
              </a:spcBef>
            </a:pPr>
            <a:endParaRPr lang="en-US" sz="1200" kern="1200" baseline="0" dirty="0" smtClean="0">
              <a:solidFill>
                <a:schemeClr val="tx1"/>
              </a:solidFill>
              <a:effectLst/>
              <a:latin typeface="+mn-lt"/>
              <a:ea typeface="+mn-ea"/>
              <a:cs typeface="+mn-cs"/>
            </a:endParaRPr>
          </a:p>
          <a:p>
            <a:pPr>
              <a:spcBef>
                <a:spcPts val="600"/>
              </a:spcBef>
            </a:pPr>
            <a:r>
              <a:rPr lang="en-US" sz="1200" kern="1200" dirty="0" smtClean="0">
                <a:solidFill>
                  <a:schemeClr val="tx1"/>
                </a:solidFill>
                <a:effectLst/>
                <a:latin typeface="+mn-lt"/>
                <a:ea typeface="+mn-ea"/>
                <a:cs typeface="+mn-cs"/>
              </a:rPr>
              <a:t>Option 1 reduced the CSO spills, was lowest cost but offered limited other benefits. Option 2 provided similar levels of drainage performance in the sewer network as option 3 and 4, but created fewer benefits having underground infrastructure only, and was also less resilient to climate change. Options 3 and 4 included distributed SuDS features across the catchment, creating a second drainage network to manage surface water, in turn creating wider benefits to the community and environment. These options had similar costs and benefits. Overall, only the ‘SuDS public’ option 3 generated a positive NPV (benefits greater than costs)</a:t>
            </a:r>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23</a:t>
            </a:fld>
            <a:endParaRPr lang="en-GB" dirty="0"/>
          </a:p>
        </p:txBody>
      </p:sp>
    </p:spTree>
    <p:extLst>
      <p:ext uri="{BB962C8B-B14F-4D97-AF65-F5344CB8AC3E}">
        <p14:creationId xmlns:p14="http://schemas.microsoft.com/office/powerpoint/2010/main" val="974700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Glasgow City Centre Surface Water Management Plan (SWMP) contains four key phases.</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Phase 1 – Site Appraisal</a:t>
            </a:r>
          </a:p>
          <a:p>
            <a:pPr lvl="0"/>
            <a:r>
              <a:rPr lang="en-GB" sz="1200" kern="1200" dirty="0" smtClean="0">
                <a:solidFill>
                  <a:schemeClr val="tx1"/>
                </a:solidFill>
                <a:effectLst/>
                <a:latin typeface="+mn-lt"/>
                <a:ea typeface="+mn-ea"/>
                <a:cs typeface="+mn-cs"/>
              </a:rPr>
              <a:t>Phase 2 – Catchment Assessment</a:t>
            </a:r>
          </a:p>
          <a:p>
            <a:pPr lvl="0"/>
            <a:r>
              <a:rPr lang="en-GB" sz="1200" kern="1200" dirty="0" smtClean="0">
                <a:solidFill>
                  <a:schemeClr val="tx1"/>
                </a:solidFill>
                <a:effectLst/>
                <a:latin typeface="+mn-lt"/>
                <a:ea typeface="+mn-ea"/>
                <a:cs typeface="+mn-cs"/>
              </a:rPr>
              <a:t>Phase 3 – Feasibility Study and Schematic Design</a:t>
            </a:r>
          </a:p>
          <a:p>
            <a:pPr lvl="0"/>
            <a:r>
              <a:rPr lang="en-GB" sz="1200" kern="1200" dirty="0" smtClean="0">
                <a:solidFill>
                  <a:schemeClr val="tx1"/>
                </a:solidFill>
                <a:effectLst/>
                <a:latin typeface="+mn-lt"/>
                <a:ea typeface="+mn-ea"/>
                <a:cs typeface="+mn-cs"/>
              </a:rPr>
              <a:t>Phase 4 – Economic Impact Assessment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case study is based on a restricted Economic Impact Assessment (EIA) carried out by MWH for Glasgow City Council in 2013. The EIA includes an assessment of the (capital and operational) costs, flood risk benefits and other, wider benefits from surface water management options, including SuDS. Glasgow City Centre was the location for the SWMP that contains a mix of residential, educational, commercial and retail uses. </a:t>
            </a:r>
          </a:p>
          <a:p>
            <a:endParaRPr lang="en-GB" dirty="0" smtClean="0"/>
          </a:p>
          <a:p>
            <a:r>
              <a:rPr lang="en-GB" dirty="0" smtClean="0"/>
              <a:t>Green routes using SuDS</a:t>
            </a:r>
            <a:r>
              <a:rPr lang="en-GB" baseline="0" dirty="0" smtClean="0"/>
              <a:t> to convey most rainfall events</a:t>
            </a:r>
            <a:r>
              <a:rPr lang="en-GB" dirty="0" smtClean="0"/>
              <a:t>, strategic storage and </a:t>
            </a:r>
            <a:r>
              <a:rPr lang="en-GB" dirty="0" err="1" smtClean="0"/>
              <a:t>exceedance</a:t>
            </a:r>
            <a:r>
              <a:rPr lang="en-GB" dirty="0" smtClean="0"/>
              <a:t> pathways was selected to manage surface water and take it to the river, removing it from the combined sewer. </a:t>
            </a:r>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24</a:t>
            </a:fld>
            <a:endParaRPr lang="en-GB" dirty="0"/>
          </a:p>
        </p:txBody>
      </p:sp>
    </p:spTree>
    <p:extLst>
      <p:ext uri="{BB962C8B-B14F-4D97-AF65-F5344CB8AC3E}">
        <p14:creationId xmlns:p14="http://schemas.microsoft.com/office/powerpoint/2010/main" val="1351407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6509" y="4690269"/>
            <a:ext cx="5976663" cy="4443413"/>
          </a:xfrm>
        </p:spPr>
        <p:txBody>
          <a:bodyPr/>
          <a:lstStyle/>
          <a:p>
            <a:pPr>
              <a:spcAft>
                <a:spcPts val="600"/>
              </a:spcAft>
            </a:pPr>
            <a:r>
              <a:rPr lang="en-GB" sz="1100" kern="1200" dirty="0" smtClean="0">
                <a:solidFill>
                  <a:schemeClr val="tx1"/>
                </a:solidFill>
                <a:effectLst/>
                <a:latin typeface="+mn-lt"/>
                <a:ea typeface="+mn-ea"/>
                <a:cs typeface="+mn-cs"/>
              </a:rPr>
              <a:t>The proposed option assessed using </a:t>
            </a:r>
            <a:r>
              <a:rPr lang="en-GB" sz="1100" kern="1200" dirty="0" err="1" smtClean="0">
                <a:solidFill>
                  <a:schemeClr val="tx1"/>
                </a:solidFill>
                <a:effectLst/>
                <a:latin typeface="+mn-lt"/>
                <a:ea typeface="+mn-ea"/>
                <a:cs typeface="+mn-cs"/>
              </a:rPr>
              <a:t>BeST</a:t>
            </a:r>
            <a:r>
              <a:rPr lang="en-GB" sz="1100" kern="1200" dirty="0" smtClean="0">
                <a:solidFill>
                  <a:schemeClr val="tx1"/>
                </a:solidFill>
                <a:effectLst/>
                <a:latin typeface="+mn-lt"/>
                <a:ea typeface="+mn-ea"/>
                <a:cs typeface="+mn-cs"/>
              </a:rPr>
              <a:t> was to ‘implement SuDS with other surface water management measures’. It included a number of retrofit measures that could form part of the city’s redevelopment plan, including green roofs, swales, permeable paving, a pond/wetland and </a:t>
            </a:r>
            <a:r>
              <a:rPr lang="en-GB" sz="1100" kern="1200" dirty="0" err="1" smtClean="0">
                <a:solidFill>
                  <a:schemeClr val="tx1"/>
                </a:solidFill>
                <a:effectLst/>
                <a:latin typeface="+mn-lt"/>
                <a:ea typeface="+mn-ea"/>
                <a:cs typeface="+mn-cs"/>
              </a:rPr>
              <a:t>exceedance</a:t>
            </a:r>
            <a:r>
              <a:rPr lang="en-GB" sz="1100" kern="1200" dirty="0" smtClean="0">
                <a:solidFill>
                  <a:schemeClr val="tx1"/>
                </a:solidFill>
                <a:effectLst/>
                <a:latin typeface="+mn-lt"/>
                <a:ea typeface="+mn-ea"/>
                <a:cs typeface="+mn-cs"/>
              </a:rPr>
              <a:t> management measures. The proposed option was compared to a baseline ‘do nothing’ case. </a:t>
            </a:r>
          </a:p>
          <a:p>
            <a:pPr>
              <a:spcAft>
                <a:spcPts val="600"/>
              </a:spcAft>
            </a:pPr>
            <a:r>
              <a:rPr lang="en-GB" sz="1100" kern="1200" dirty="0" smtClean="0">
                <a:solidFill>
                  <a:schemeClr val="tx1"/>
                </a:solidFill>
                <a:effectLst/>
                <a:latin typeface="+mn-lt"/>
                <a:ea typeface="+mn-ea"/>
                <a:cs typeface="+mn-cs"/>
              </a:rPr>
              <a:t>Based on the screening questions, the following benefit categories were assessed using the tool:</a:t>
            </a:r>
          </a:p>
          <a:p>
            <a:pPr marL="171450" lvl="0" indent="-171450">
              <a:spcAft>
                <a:spcPts val="600"/>
              </a:spcAft>
              <a:buFont typeface="Arial" panose="020B0604020202020204" pitchFamily="34" charset="0"/>
              <a:buChar char="•"/>
            </a:pPr>
            <a:r>
              <a:rPr lang="en-GB" sz="1100" kern="1200" dirty="0" smtClean="0">
                <a:solidFill>
                  <a:schemeClr val="tx1"/>
                </a:solidFill>
                <a:effectLst/>
                <a:latin typeface="+mn-lt"/>
                <a:ea typeface="+mn-ea"/>
                <a:cs typeface="+mn-cs"/>
              </a:rPr>
              <a:t>Amenity</a:t>
            </a:r>
          </a:p>
          <a:p>
            <a:pPr marL="171450" lvl="0" indent="-171450">
              <a:spcAft>
                <a:spcPts val="600"/>
              </a:spcAft>
              <a:buFont typeface="Arial" panose="020B0604020202020204" pitchFamily="34" charset="0"/>
              <a:buChar char="•"/>
            </a:pPr>
            <a:r>
              <a:rPr lang="en-GB" sz="1100" kern="1200" dirty="0" smtClean="0">
                <a:solidFill>
                  <a:schemeClr val="tx1"/>
                </a:solidFill>
                <a:effectLst/>
                <a:latin typeface="+mn-lt"/>
                <a:ea typeface="+mn-ea"/>
                <a:cs typeface="+mn-cs"/>
              </a:rPr>
              <a:t>Carbon sequestration</a:t>
            </a:r>
          </a:p>
          <a:p>
            <a:pPr marL="171450" lvl="0" indent="-171450">
              <a:spcAft>
                <a:spcPts val="600"/>
              </a:spcAft>
              <a:buFont typeface="Arial" panose="020B0604020202020204" pitchFamily="34" charset="0"/>
              <a:buChar char="•"/>
            </a:pPr>
            <a:r>
              <a:rPr lang="en-GB" sz="1100" kern="1200" dirty="0" smtClean="0">
                <a:solidFill>
                  <a:schemeClr val="tx1"/>
                </a:solidFill>
                <a:effectLst/>
                <a:latin typeface="+mn-lt"/>
                <a:ea typeface="+mn-ea"/>
                <a:cs typeface="+mn-cs"/>
              </a:rPr>
              <a:t>Enabling development</a:t>
            </a:r>
          </a:p>
          <a:p>
            <a:pPr marL="171450" lvl="0" indent="-171450">
              <a:spcAft>
                <a:spcPts val="600"/>
              </a:spcAft>
              <a:buFont typeface="Arial" panose="020B0604020202020204" pitchFamily="34" charset="0"/>
              <a:buChar char="•"/>
            </a:pPr>
            <a:r>
              <a:rPr lang="en-GB" sz="1100" kern="1200" dirty="0" smtClean="0">
                <a:solidFill>
                  <a:schemeClr val="tx1"/>
                </a:solidFill>
                <a:effectLst/>
                <a:latin typeface="+mn-lt"/>
                <a:ea typeface="+mn-ea"/>
                <a:cs typeface="+mn-cs"/>
              </a:rPr>
              <a:t>Flood risk</a:t>
            </a:r>
          </a:p>
          <a:p>
            <a:pPr marL="171450" lvl="0" indent="-171450">
              <a:spcAft>
                <a:spcPts val="600"/>
              </a:spcAft>
              <a:buFont typeface="Arial" panose="020B0604020202020204" pitchFamily="34" charset="0"/>
              <a:buChar char="•"/>
            </a:pPr>
            <a:r>
              <a:rPr lang="en-GB" sz="1100" kern="1200" dirty="0" smtClean="0">
                <a:solidFill>
                  <a:schemeClr val="tx1"/>
                </a:solidFill>
                <a:effectLst/>
                <a:latin typeface="+mn-lt"/>
                <a:ea typeface="+mn-ea"/>
                <a:cs typeface="+mn-cs"/>
              </a:rPr>
              <a:t>Health</a:t>
            </a:r>
          </a:p>
          <a:p>
            <a:pPr marL="171450" lvl="0" indent="-171450">
              <a:spcAft>
                <a:spcPts val="600"/>
              </a:spcAft>
              <a:buFont typeface="Arial" panose="020B0604020202020204" pitchFamily="34" charset="0"/>
              <a:buChar char="•"/>
            </a:pPr>
            <a:r>
              <a:rPr lang="en-GB" sz="1100" kern="1200" dirty="0" smtClean="0">
                <a:solidFill>
                  <a:schemeClr val="tx1"/>
                </a:solidFill>
                <a:effectLst/>
                <a:latin typeface="+mn-lt"/>
                <a:ea typeface="+mn-ea"/>
                <a:cs typeface="+mn-cs"/>
              </a:rPr>
              <a:t>Recreation</a:t>
            </a:r>
          </a:p>
          <a:p>
            <a:pPr marL="171450" lvl="0" indent="-171450">
              <a:spcAft>
                <a:spcPts val="600"/>
              </a:spcAft>
              <a:buFont typeface="Arial" panose="020B0604020202020204" pitchFamily="34" charset="0"/>
              <a:buChar char="•"/>
            </a:pPr>
            <a:r>
              <a:rPr lang="en-GB" sz="1100" kern="1200" dirty="0" smtClean="0">
                <a:solidFill>
                  <a:schemeClr val="tx1"/>
                </a:solidFill>
                <a:effectLst/>
                <a:latin typeface="+mn-lt"/>
                <a:ea typeface="+mn-ea"/>
                <a:cs typeface="+mn-cs"/>
              </a:rPr>
              <a:t>Water quality</a:t>
            </a:r>
          </a:p>
          <a:p>
            <a:pPr>
              <a:spcAft>
                <a:spcPts val="600"/>
              </a:spcAft>
            </a:pPr>
            <a:r>
              <a:rPr lang="en-GB" sz="1100" kern="1200" dirty="0" smtClean="0">
                <a:solidFill>
                  <a:schemeClr val="tx1"/>
                </a:solidFill>
                <a:effectLst/>
                <a:latin typeface="+mn-lt"/>
                <a:ea typeface="+mn-ea"/>
                <a:cs typeface="+mn-cs"/>
              </a:rPr>
              <a:t>Most of the benefit categories were assessed using information within the tool and guidance. The exceptions to this were ‘flood risk’, which was assessed using damage cost estimates from the Multi-Coloured Manual, and ‘enabling development’, which was based on information from the original EIA. The present value costs of the option had already been estimated at £28.3 million.</a:t>
            </a:r>
          </a:p>
          <a:p>
            <a:pPr>
              <a:spcAft>
                <a:spcPts val="600"/>
              </a:spcAft>
            </a:pPr>
            <a:r>
              <a:rPr lang="en-US" sz="1100" b="1" u="sng" kern="1200" dirty="0" smtClean="0">
                <a:solidFill>
                  <a:schemeClr val="tx1"/>
                </a:solidFill>
                <a:effectLst/>
                <a:latin typeface="+mn-lt"/>
                <a:ea typeface="+mn-ea"/>
                <a:cs typeface="+mn-cs"/>
              </a:rPr>
              <a:t>Results</a:t>
            </a:r>
            <a:r>
              <a:rPr lang="en-US" sz="1100" kern="1200" dirty="0" smtClean="0">
                <a:solidFill>
                  <a:schemeClr val="tx1"/>
                </a:solidFill>
                <a:effectLst/>
                <a:latin typeface="+mn-lt"/>
                <a:ea typeface="+mn-ea"/>
                <a:cs typeface="+mn-cs"/>
              </a:rPr>
              <a:t> </a:t>
            </a:r>
            <a:endParaRPr lang="en-GB"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GB" sz="1100" kern="1200" dirty="0" smtClean="0">
                <a:solidFill>
                  <a:schemeClr val="tx1"/>
                </a:solidFill>
                <a:effectLst/>
                <a:latin typeface="+mn-lt"/>
                <a:ea typeface="+mn-ea"/>
                <a:cs typeface="+mn-cs"/>
              </a:rPr>
              <a:t>The breakdown of benefits (before and after confidence applied) is shown in Figure 1. The majority of benefits are associated with flood risk reduction. Other potentially important benefits are recreation, water quality and amenity. </a:t>
            </a:r>
            <a:endParaRPr lang="en-GB" sz="1100" dirty="0" smtClean="0"/>
          </a:p>
          <a:p>
            <a:pPr>
              <a:spcAft>
                <a:spcPts val="600"/>
              </a:spcAft>
            </a:pPr>
            <a:r>
              <a:rPr lang="en-US" sz="1100" kern="1200" dirty="0" smtClean="0">
                <a:solidFill>
                  <a:schemeClr val="tx1"/>
                </a:solidFill>
                <a:effectLst/>
                <a:latin typeface="+mn-lt"/>
                <a:ea typeface="+mn-ea"/>
                <a:cs typeface="+mn-cs"/>
              </a:rPr>
              <a:t>A summary of the results exported from </a:t>
            </a:r>
            <a:r>
              <a:rPr lang="en-US" sz="1100" kern="1200" dirty="0" err="1" smtClean="0">
                <a:solidFill>
                  <a:schemeClr val="tx1"/>
                </a:solidFill>
                <a:effectLst/>
                <a:latin typeface="+mn-lt"/>
                <a:ea typeface="+mn-ea"/>
                <a:cs typeface="+mn-cs"/>
              </a:rPr>
              <a:t>BeST</a:t>
            </a:r>
            <a:r>
              <a:rPr lang="en-US" sz="1100" kern="1200" dirty="0" smtClean="0">
                <a:solidFill>
                  <a:schemeClr val="tx1"/>
                </a:solidFill>
                <a:effectLst/>
                <a:latin typeface="+mn-lt"/>
                <a:ea typeface="+mn-ea"/>
                <a:cs typeface="+mn-cs"/>
              </a:rPr>
              <a:t> is shown in the table. </a:t>
            </a:r>
            <a:r>
              <a:rPr lang="en-GB" sz="1100" kern="1200" dirty="0" smtClean="0">
                <a:solidFill>
                  <a:schemeClr val="tx1"/>
                </a:solidFill>
                <a:effectLst/>
                <a:latin typeface="+mn-lt"/>
                <a:ea typeface="+mn-ea"/>
                <a:cs typeface="+mn-cs"/>
              </a:rPr>
              <a:t>The estimated benefits of the option are always greater than the costs. The central estimate after confidence is applied gives a benefit cost ratio if 2.3. This is 1.3 under low sensitivity and 3.7 under high sensitivity. </a:t>
            </a:r>
            <a:endParaRPr lang="en-GB" sz="1100" dirty="0"/>
          </a:p>
        </p:txBody>
      </p:sp>
      <p:sp>
        <p:nvSpPr>
          <p:cNvPr id="4" name="Slide Number Placeholder 3"/>
          <p:cNvSpPr>
            <a:spLocks noGrp="1"/>
          </p:cNvSpPr>
          <p:nvPr>
            <p:ph type="sldNum" sz="quarter" idx="10"/>
          </p:nvPr>
        </p:nvSpPr>
        <p:spPr/>
        <p:txBody>
          <a:bodyPr/>
          <a:lstStyle/>
          <a:p>
            <a:fld id="{70528C24-E819-4A0A-A100-43271EBA026C}" type="slidenum">
              <a:rPr lang="en-GB" smtClean="0"/>
              <a:t>25</a:t>
            </a:fld>
            <a:endParaRPr lang="en-GB" dirty="0"/>
          </a:p>
        </p:txBody>
      </p:sp>
    </p:spTree>
    <p:extLst>
      <p:ext uri="{BB962C8B-B14F-4D97-AF65-F5344CB8AC3E}">
        <p14:creationId xmlns:p14="http://schemas.microsoft.com/office/powerpoint/2010/main" val="1944671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6509" y="4690269"/>
            <a:ext cx="5832648" cy="4443413"/>
          </a:xfrm>
        </p:spPr>
        <p:txBody>
          <a:bodyPr/>
          <a:lstStyle/>
          <a:p>
            <a:pPr>
              <a:spcAft>
                <a:spcPts val="600"/>
              </a:spcAft>
            </a:pPr>
            <a:r>
              <a:rPr lang="en-GB" sz="1100" dirty="0" smtClean="0"/>
              <a:t>So in summary when looking to use the</a:t>
            </a:r>
            <a:r>
              <a:rPr lang="en-GB" sz="1100" baseline="0" dirty="0" smtClean="0"/>
              <a:t> results</a:t>
            </a:r>
            <a:r>
              <a:rPr lang="en-GB" sz="1100" dirty="0" smtClean="0"/>
              <a:t>:</a:t>
            </a:r>
          </a:p>
          <a:p>
            <a:pPr>
              <a:spcAft>
                <a:spcPts val="600"/>
              </a:spcAft>
            </a:pPr>
            <a:endParaRPr lang="en-GB" sz="1100" dirty="0" smtClean="0"/>
          </a:p>
          <a:p>
            <a:pPr marL="514350" indent="-514350">
              <a:spcAft>
                <a:spcPts val="600"/>
              </a:spcAft>
              <a:buFont typeface="+mj-lt"/>
              <a:buAutoNum type="arabicPeriod"/>
            </a:pPr>
            <a:r>
              <a:rPr lang="en-GB" sz="1100" b="1" dirty="0" smtClean="0"/>
              <a:t>£ does not equal a £ - its an indication – </a:t>
            </a:r>
            <a:r>
              <a:rPr lang="en-GB" sz="1100" b="0" dirty="0" smtClean="0"/>
              <a:t>the</a:t>
            </a:r>
            <a:r>
              <a:rPr lang="en-GB" sz="1100" b="0" baseline="0" dirty="0" smtClean="0"/>
              <a:t> message here is that the assessment will give you an indication to the size of the benefits. The exact benefits will always be different, but the tool provides the framework and support to enable an estimate of what those benefits may be (otherwise they would be zero).</a:t>
            </a:r>
            <a:endParaRPr lang="en-GB" sz="1100" b="1" dirty="0" smtClean="0"/>
          </a:p>
          <a:p>
            <a:pPr marL="514350" indent="-514350">
              <a:spcAft>
                <a:spcPts val="600"/>
              </a:spcAft>
              <a:buFont typeface="+mj-lt"/>
              <a:buAutoNum type="arabicPeriod"/>
            </a:pPr>
            <a:r>
              <a:rPr lang="en-GB" sz="1100" b="1" dirty="0" smtClean="0"/>
              <a:t>Help identify the wider benefits </a:t>
            </a:r>
            <a:r>
              <a:rPr lang="en-GB" sz="1100" b="0" dirty="0" smtClean="0"/>
              <a:t>– the tool aims to help you think about what the wider benefits,</a:t>
            </a:r>
            <a:r>
              <a:rPr lang="en-GB" sz="1100" b="0" baseline="0" dirty="0" smtClean="0"/>
              <a:t> which may have been missed previously</a:t>
            </a:r>
            <a:endParaRPr lang="en-GB" sz="1100" b="1" dirty="0" smtClean="0"/>
          </a:p>
          <a:p>
            <a:pPr marL="514350" indent="-514350">
              <a:spcAft>
                <a:spcPts val="600"/>
              </a:spcAft>
              <a:buFont typeface="+mj-lt"/>
              <a:buAutoNum type="arabicPeriod"/>
            </a:pPr>
            <a:r>
              <a:rPr lang="en-GB" sz="1100" b="1" dirty="0" smtClean="0"/>
              <a:t>Demonstrate the potential level of benefits – </a:t>
            </a:r>
            <a:r>
              <a:rPr lang="en-GB" sz="1100" b="0" dirty="0" smtClean="0"/>
              <a:t>links</a:t>
            </a:r>
            <a:r>
              <a:rPr lang="en-GB" sz="1100" b="0" baseline="0" dirty="0" smtClean="0"/>
              <a:t> to point 1, it provides the foundation of what the size of those benefits might be which in turn enables you to consider point 4</a:t>
            </a:r>
            <a:endParaRPr lang="en-US" sz="1100" b="1" dirty="0" smtClean="0"/>
          </a:p>
          <a:p>
            <a:pPr marL="514350" indent="-514350">
              <a:spcAft>
                <a:spcPts val="600"/>
              </a:spcAft>
              <a:buFont typeface="+mj-lt"/>
              <a:buAutoNum type="arabicPeriod"/>
            </a:pPr>
            <a:r>
              <a:rPr lang="en-GB" sz="1100" b="1" dirty="0" smtClean="0"/>
              <a:t>Understand who might benefit – </a:t>
            </a:r>
            <a:r>
              <a:rPr lang="en-GB" sz="1100" b="0" dirty="0" smtClean="0"/>
              <a:t>by</a:t>
            </a:r>
            <a:r>
              <a:rPr lang="en-GB" sz="1100" b="0" baseline="0" dirty="0" smtClean="0"/>
              <a:t> understanding the type and scale, its easier to identify to your local context who will be the beneficiaries – these may be the same or different to local stakeholders interested in the benefits that may arise</a:t>
            </a:r>
            <a:endParaRPr lang="en-GB" sz="1100" b="1" dirty="0" smtClean="0"/>
          </a:p>
          <a:p>
            <a:pPr marL="514350" indent="-514350">
              <a:spcAft>
                <a:spcPts val="600"/>
              </a:spcAft>
              <a:buFont typeface="+mj-lt"/>
              <a:buAutoNum type="arabicPeriod"/>
            </a:pPr>
            <a:r>
              <a:rPr lang="en-GB" sz="1100" b="1" dirty="0" smtClean="0"/>
              <a:t>Support conversations, look at wider funding opportunities –</a:t>
            </a:r>
            <a:r>
              <a:rPr lang="en-GB" sz="1100" b="0" baseline="0" dirty="0" smtClean="0"/>
              <a:t> critically, we see that this information supports conversations with stakeholders who will be interested in the benefits. this may lead to wider funding opportunities or support.</a:t>
            </a:r>
            <a:endParaRPr lang="en-US" sz="1100" b="1" dirty="0" smtClean="0"/>
          </a:p>
          <a:p>
            <a:pPr marL="514350" indent="-514350">
              <a:spcAft>
                <a:spcPts val="600"/>
              </a:spcAft>
              <a:buFont typeface="+mj-lt"/>
              <a:buAutoNum type="arabicPeriod"/>
            </a:pPr>
            <a:r>
              <a:rPr lang="en-GB" sz="1100" b="1" dirty="0" smtClean="0"/>
              <a:t>Understand benefits to investigate further </a:t>
            </a:r>
            <a:r>
              <a:rPr lang="en-GB" sz="1100" b="0" dirty="0" smtClean="0"/>
              <a:t>– as it indicates the size of each benefit and their</a:t>
            </a:r>
            <a:r>
              <a:rPr lang="en-GB" sz="1100" b="0" baseline="0" dirty="0" smtClean="0"/>
              <a:t> proportion of the overall benefit it points to where you may wish to invest further to increase the confidence in the benefit values by improving the input data or undertaking a local evaluation for the monetary benefit. </a:t>
            </a:r>
            <a:endParaRPr lang="en-GB" sz="1100" b="1" dirty="0" smtClean="0"/>
          </a:p>
          <a:p>
            <a:pPr>
              <a:spcAft>
                <a:spcPts val="600"/>
              </a:spcAft>
            </a:pPr>
            <a:endParaRPr lang="en-GB" sz="1100" dirty="0" smtClean="0"/>
          </a:p>
          <a:p>
            <a:pPr>
              <a:spcAft>
                <a:spcPts val="600"/>
              </a:spcAft>
            </a:pPr>
            <a:r>
              <a:rPr lang="en-GB" sz="1100" dirty="0" smtClean="0"/>
              <a:t>Summary of making</a:t>
            </a:r>
            <a:r>
              <a:rPr lang="en-GB" sz="1100" baseline="0" dirty="0" smtClean="0"/>
              <a:t> use of the results – how it will help</a:t>
            </a:r>
          </a:p>
          <a:p>
            <a:pPr>
              <a:spcAft>
                <a:spcPts val="600"/>
              </a:spcAft>
            </a:pPr>
            <a:endParaRPr lang="en-GB" sz="1100" baseline="0" dirty="0" smtClean="0"/>
          </a:p>
          <a:p>
            <a:pPr>
              <a:spcAft>
                <a:spcPts val="600"/>
              </a:spcAft>
            </a:pPr>
            <a:r>
              <a:rPr lang="en-GB" sz="1100" baseline="0" dirty="0" smtClean="0"/>
              <a:t>£ does not equal £ - this is all about the fact we cannot be 100% sure these are the benefits, in the same way as we are never certain what the costs of a scheme will be. </a:t>
            </a:r>
            <a:endParaRPr lang="en-GB" sz="1100" dirty="0"/>
          </a:p>
        </p:txBody>
      </p:sp>
      <p:sp>
        <p:nvSpPr>
          <p:cNvPr id="4" name="Slide Number Placeholder 3"/>
          <p:cNvSpPr>
            <a:spLocks noGrp="1"/>
          </p:cNvSpPr>
          <p:nvPr>
            <p:ph type="sldNum" sz="quarter" idx="10"/>
          </p:nvPr>
        </p:nvSpPr>
        <p:spPr/>
        <p:txBody>
          <a:bodyPr/>
          <a:lstStyle/>
          <a:p>
            <a:fld id="{70528C24-E819-4A0A-A100-43271EBA026C}" type="slidenum">
              <a:rPr lang="en-GB" smtClean="0"/>
              <a:t>26</a:t>
            </a:fld>
            <a:endParaRPr lang="en-GB" dirty="0"/>
          </a:p>
        </p:txBody>
      </p:sp>
    </p:spTree>
    <p:extLst>
      <p:ext uri="{BB962C8B-B14F-4D97-AF65-F5344CB8AC3E}">
        <p14:creationId xmlns:p14="http://schemas.microsoft.com/office/powerpoint/2010/main" val="2236732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want to know more, please visit</a:t>
            </a:r>
            <a:r>
              <a:rPr lang="en-GB" baseline="0" dirty="0" smtClean="0"/>
              <a:t> </a:t>
            </a:r>
            <a:r>
              <a:rPr lang="en-GB" baseline="0" dirty="0" err="1" smtClean="0"/>
              <a:t>susdrain</a:t>
            </a:r>
            <a:r>
              <a:rPr lang="en-GB" baseline="0" dirty="0" smtClean="0"/>
              <a:t> or email us</a:t>
            </a:r>
            <a:endParaRPr lang="en-GB" dirty="0"/>
          </a:p>
        </p:txBody>
      </p:sp>
      <p:sp>
        <p:nvSpPr>
          <p:cNvPr id="4" name="Slide Number Placeholder 3"/>
          <p:cNvSpPr>
            <a:spLocks noGrp="1"/>
          </p:cNvSpPr>
          <p:nvPr>
            <p:ph type="sldNum" sz="quarter" idx="10"/>
          </p:nvPr>
        </p:nvSpPr>
        <p:spPr/>
        <p:txBody>
          <a:bodyPr/>
          <a:lstStyle/>
          <a:p>
            <a:pPr>
              <a:defRPr/>
            </a:pPr>
            <a:fld id="{7E528917-28E1-49A0-B72E-529FE769499E}" type="slidenum">
              <a:rPr lang="en-GB" altLang="en-US" smtClean="0"/>
              <a:pPr>
                <a:defRPr/>
              </a:pPr>
              <a:t>27</a:t>
            </a:fld>
            <a:endParaRPr lang="en-GB" altLang="en-US"/>
          </a:p>
        </p:txBody>
      </p:sp>
    </p:spTree>
    <p:extLst>
      <p:ext uri="{BB962C8B-B14F-4D97-AF65-F5344CB8AC3E}">
        <p14:creationId xmlns:p14="http://schemas.microsoft.com/office/powerpoint/2010/main" val="33474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It’s difficult to evaluate benefits </a:t>
            </a:r>
          </a:p>
          <a:p>
            <a:pPr marL="628650" marR="0" lvl="1" indent="-171450" algn="l" defTabSz="914400" rtl="0" eaLnBrk="1" fontAlgn="auto" latinLnBrk="0" hangingPunct="1">
              <a:spcBef>
                <a:spcPts val="0"/>
              </a:spcBef>
              <a:spcAft>
                <a:spcPts val="0"/>
              </a:spcAft>
              <a:buClrTx/>
              <a:buSzTx/>
              <a:buFont typeface="Arial" pitchFamily="34" charset="0"/>
              <a:buChar char="•"/>
              <a:tabLst/>
              <a:defRPr/>
            </a:pPr>
            <a:r>
              <a:rPr lang="en-GB" dirty="0" smtClean="0"/>
              <a:t>To identify and link benefits,</a:t>
            </a:r>
            <a:r>
              <a:rPr lang="en-GB" baseline="0" dirty="0" smtClean="0"/>
              <a:t> </a:t>
            </a:r>
            <a:r>
              <a:rPr lang="en-GB" dirty="0" smtClean="0"/>
              <a:t>e.g. will SuDS </a:t>
            </a:r>
            <a:r>
              <a:rPr lang="en-GB" u="sng" dirty="0" smtClean="0"/>
              <a:t>tangibly</a:t>
            </a:r>
            <a:r>
              <a:rPr lang="en-GB" dirty="0" smtClean="0"/>
              <a:t> improve water</a:t>
            </a:r>
            <a:r>
              <a:rPr lang="en-GB" baseline="0" dirty="0" smtClean="0"/>
              <a:t> quality</a:t>
            </a:r>
            <a:r>
              <a:rPr lang="en-GB" dirty="0" smtClean="0"/>
              <a:t>? If so, by how much (e.g. change in good</a:t>
            </a:r>
            <a:r>
              <a:rPr lang="en-GB" baseline="0" dirty="0" smtClean="0"/>
              <a:t> ecological status</a:t>
            </a:r>
            <a:r>
              <a:rPr lang="en-GB" dirty="0" smtClean="0"/>
              <a:t> class) and over what length?</a:t>
            </a:r>
          </a:p>
          <a:p>
            <a:pPr marL="628650" lvl="1" indent="-171450">
              <a:buFont typeface="Arial" pitchFamily="34" charset="0"/>
              <a:buChar char="•"/>
            </a:pPr>
            <a:r>
              <a:rPr lang="en-GB" dirty="0" smtClean="0"/>
              <a:t>To value benefits - </a:t>
            </a:r>
            <a:r>
              <a:rPr lang="en-GB" baseline="0" dirty="0" smtClean="0"/>
              <a:t>Pretty much all values in literature on benefits of SuDS use ‘benefit transfer’ method. This raises questions about accuracy and reliability</a:t>
            </a:r>
          </a:p>
          <a:p>
            <a:pPr marL="628650" lvl="1" indent="-171450">
              <a:buFont typeface="Arial" pitchFamily="34" charset="0"/>
              <a:buChar char="•"/>
            </a:pPr>
            <a:r>
              <a:rPr lang="en-GB" baseline="0" dirty="0" smtClean="0"/>
              <a:t>To aggregate benefits – we need to avoid double counting across categories, identify beneficiaries, identify when benefits start/end and discount those occurring in the future</a:t>
            </a:r>
            <a:endParaRPr lang="en-GB" dirty="0" smtClean="0"/>
          </a:p>
          <a:p>
            <a:pPr marL="171450" indent="-171450">
              <a:buFont typeface="Arial" pitchFamily="34" charset="0"/>
              <a:buChar char="•"/>
            </a:pPr>
            <a:r>
              <a:rPr lang="en-GB" sz="1200" b="0" i="0" kern="1200" baseline="0" dirty="0" smtClean="0">
                <a:solidFill>
                  <a:schemeClr val="tx1"/>
                </a:solidFill>
                <a:effectLst/>
              </a:rPr>
              <a:t>This leads to lots of uncertainty as there can be big differences or ranges in values in the literature. There are also some major gaps, e.g. contribution of </a:t>
            </a:r>
            <a:r>
              <a:rPr lang="en-GB" sz="1200" b="0" i="0" kern="1200" baseline="0" dirty="0" err="1" smtClean="0">
                <a:solidFill>
                  <a:schemeClr val="tx1"/>
                </a:solidFill>
                <a:effectLst/>
              </a:rPr>
              <a:t>SuDS</a:t>
            </a:r>
            <a:r>
              <a:rPr lang="en-GB" sz="1200" b="0" i="0" kern="1200" baseline="0" dirty="0" smtClean="0">
                <a:solidFill>
                  <a:schemeClr val="tx1"/>
                </a:solidFill>
                <a:effectLst/>
              </a:rPr>
              <a:t> to jobs and investment</a:t>
            </a:r>
          </a:p>
          <a:p>
            <a:pPr marL="171450" indent="-171450">
              <a:buFont typeface="Arial" pitchFamily="34" charset="0"/>
              <a:buChar char="•"/>
            </a:pPr>
            <a:r>
              <a:rPr lang="en-GB" sz="1200" b="0" i="0" kern="1200" baseline="0" dirty="0" smtClean="0">
                <a:solidFill>
                  <a:schemeClr val="tx1"/>
                </a:solidFill>
                <a:effectLst/>
              </a:rPr>
              <a:t>It takes time and resources to do valuation properly, hence the need for this work to provide assistance.</a:t>
            </a:r>
          </a:p>
          <a:p>
            <a:pPr marL="171450" indent="-171450">
              <a:buFont typeface="Arial" pitchFamily="34" charset="0"/>
              <a:buChar char="•"/>
            </a:pPr>
            <a:r>
              <a:rPr lang="en-GB" sz="1200" b="0" i="0" kern="1200" baseline="0" dirty="0" smtClean="0">
                <a:solidFill>
                  <a:schemeClr val="tx1"/>
                </a:solidFill>
                <a:effectLst/>
              </a:rPr>
              <a:t>There are moral concerns about whether human-based valuation is valid (doesn’t cover intrinsic value).</a:t>
            </a:r>
          </a:p>
        </p:txBody>
      </p:sp>
      <p:sp>
        <p:nvSpPr>
          <p:cNvPr id="4" name="Slide Number Placeholder 3"/>
          <p:cNvSpPr>
            <a:spLocks noGrp="1"/>
          </p:cNvSpPr>
          <p:nvPr>
            <p:ph type="sldNum" sz="quarter" idx="10"/>
          </p:nvPr>
        </p:nvSpPr>
        <p:spPr/>
        <p:txBody>
          <a:bodyPr/>
          <a:lstStyle/>
          <a:p>
            <a:fld id="{C36D9DED-3476-4750-A867-10F2DDDC4143}" type="slidenum">
              <a:rPr lang="en-GB" smtClean="0"/>
              <a:t>3</a:t>
            </a:fld>
            <a:endParaRPr lang="en-GB"/>
          </a:p>
        </p:txBody>
      </p:sp>
    </p:spTree>
    <p:extLst>
      <p:ext uri="{BB962C8B-B14F-4D97-AF65-F5344CB8AC3E}">
        <p14:creationId xmlns:p14="http://schemas.microsoft.com/office/powerpoint/2010/main" val="3525451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E528917-28E1-49A0-B72E-529FE769499E}" type="slidenum">
              <a:rPr lang="en-GB" altLang="en-US" smtClean="0">
                <a:solidFill>
                  <a:prstClr val="black"/>
                </a:solidFill>
              </a:rPr>
              <a:pPr>
                <a:defRPr/>
              </a:pPr>
              <a:t>4</a:t>
            </a:fld>
            <a:endParaRPr lang="en-GB" altLang="en-US">
              <a:solidFill>
                <a:prstClr val="black"/>
              </a:solidFill>
            </a:endParaRPr>
          </a:p>
        </p:txBody>
      </p:sp>
      <p:sp>
        <p:nvSpPr>
          <p:cNvPr id="5" name="Notes Placeholder 4"/>
          <p:cNvSpPr>
            <a:spLocks noGrp="1"/>
          </p:cNvSpPr>
          <p:nvPr>
            <p:ph type="body" sz="quarter" idx="11"/>
          </p:nvPr>
        </p:nvSpPr>
        <p:spPr/>
        <p:txBody>
          <a:bodyPr/>
          <a:lstStyle/>
          <a:p>
            <a:r>
              <a:rPr lang="en-GB" baseline="0" dirty="0" smtClean="0"/>
              <a:t>There are many important reasons why we need to manage surface water and create multiple benefits.</a:t>
            </a:r>
          </a:p>
          <a:p>
            <a:endParaRPr lang="en-GB" baseline="0" dirty="0" smtClean="0"/>
          </a:p>
          <a:p>
            <a:r>
              <a:rPr lang="en-GB" dirty="0" smtClean="0"/>
              <a:t>Here are 6 examples of the challenges / benefits that may be created and</a:t>
            </a:r>
            <a:r>
              <a:rPr lang="en-GB" baseline="0" dirty="0" smtClean="0"/>
              <a:t> how SuDS can contribute to meeting these challenges now or in the future</a:t>
            </a:r>
            <a:endParaRPr lang="en-GB" dirty="0"/>
          </a:p>
        </p:txBody>
      </p:sp>
    </p:spTree>
    <p:extLst>
      <p:ext uri="{BB962C8B-B14F-4D97-AF65-F5344CB8AC3E}">
        <p14:creationId xmlns:p14="http://schemas.microsoft.com/office/powerpoint/2010/main" val="108186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r>
              <a:rPr lang="en-GB" baseline="0" dirty="0" smtClean="0"/>
              <a:t>Local Authority’s have the responsibility to balance up a number of competing demands. Taking an integrated SuDS approach both from a retrofit and a new development perspective can help support these competing demands. </a:t>
            </a:r>
            <a:endParaRPr lang="en-GB" dirty="0" smtClean="0"/>
          </a:p>
          <a:p>
            <a:endParaRPr lang="en-GB" dirty="0" smtClean="0"/>
          </a:p>
          <a:p>
            <a:r>
              <a:rPr lang="en-GB" dirty="0" smtClean="0"/>
              <a:t>So if we take our existing urban</a:t>
            </a:r>
            <a:r>
              <a:rPr lang="en-GB" baseline="0" dirty="0" smtClean="0"/>
              <a:t> areas or where we are developing – what is possible? </a:t>
            </a:r>
          </a:p>
          <a:p>
            <a:endParaRPr lang="en-GB" baseline="0" dirty="0" smtClean="0"/>
          </a:p>
          <a:p>
            <a:r>
              <a:rPr lang="en-GB" baseline="0" dirty="0" smtClean="0"/>
              <a:t>We can go beyond just visual enhancements and improvements (which we can spend money on without even thinking about the surface water), but contribute to achieving all these other benefits, depending upon the choices we make in our drainage design integrated with its surroundings. </a:t>
            </a:r>
          </a:p>
          <a:p>
            <a:endParaRPr lang="en-GB" baseline="0" dirty="0" smtClean="0"/>
          </a:p>
          <a:p>
            <a:r>
              <a:rPr lang="en-GB" baseline="0" dirty="0" smtClean="0"/>
              <a:t>This wont happen overnight, but we do need to start somewhere. </a:t>
            </a:r>
            <a:endParaRPr lang="en-GB" dirty="0"/>
          </a:p>
        </p:txBody>
      </p:sp>
    </p:spTree>
    <p:extLst>
      <p:ext uri="{BB962C8B-B14F-4D97-AF65-F5344CB8AC3E}">
        <p14:creationId xmlns:p14="http://schemas.microsoft.com/office/powerpoint/2010/main" val="120451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E528917-28E1-49A0-B72E-529FE769499E}" type="slidenum">
              <a:rPr lang="en-GB" altLang="en-US" smtClean="0">
                <a:solidFill>
                  <a:prstClr val="black"/>
                </a:solidFill>
              </a:rPr>
              <a:pPr>
                <a:defRPr/>
              </a:pPr>
              <a:t>6</a:t>
            </a:fld>
            <a:endParaRPr lang="en-GB" altLang="en-US">
              <a:solidFill>
                <a:prstClr val="black"/>
              </a:solidFill>
            </a:endParaRPr>
          </a:p>
        </p:txBody>
      </p:sp>
      <p:sp>
        <p:nvSpPr>
          <p:cNvPr id="5" name="Notes Placeholder 4"/>
          <p:cNvSpPr>
            <a:spLocks noGrp="1"/>
          </p:cNvSpPr>
          <p:nvPr>
            <p:ph type="body" sz="quarter" idx="11"/>
          </p:nvPr>
        </p:nvSpPr>
        <p:spPr/>
        <p:txBody>
          <a:bodyPr/>
          <a:lstStyle/>
          <a:p>
            <a:r>
              <a:rPr lang="en-GB" dirty="0" smtClean="0"/>
              <a:t>So how might we achieve</a:t>
            </a:r>
            <a:r>
              <a:rPr lang="en-GB" baseline="0" dirty="0" smtClean="0"/>
              <a:t> this change? </a:t>
            </a:r>
            <a:r>
              <a:rPr lang="en-GB" dirty="0" smtClean="0"/>
              <a:t>One key</a:t>
            </a:r>
            <a:r>
              <a:rPr lang="en-GB" baseline="0" dirty="0" smtClean="0"/>
              <a:t> aspect is to use </a:t>
            </a:r>
            <a:r>
              <a:rPr lang="en-GB" dirty="0" smtClean="0"/>
              <a:t>SuDS (which include a range of hard and soft measures, green, grey and blue infrastructure) for </a:t>
            </a:r>
            <a:r>
              <a:rPr lang="en-GB" baseline="0" dirty="0" smtClean="0"/>
              <a:t>both new development and retrofit that can help us to meet this challenge.</a:t>
            </a:r>
          </a:p>
          <a:p>
            <a:endParaRPr lang="en-GB" baseline="0" dirty="0" smtClean="0"/>
          </a:p>
          <a:p>
            <a:r>
              <a:rPr lang="en-GB" baseline="0" dirty="0" smtClean="0"/>
              <a:t>SuDS have long been recognised to give us more than just water quantity control (benefit) but improve water quality, enhance amenity and biodiversity.</a:t>
            </a:r>
          </a:p>
          <a:p>
            <a:endParaRPr lang="en-GB" baseline="0" dirty="0" smtClean="0"/>
          </a:p>
          <a:p>
            <a:r>
              <a:rPr lang="en-GB" baseline="0" dirty="0" smtClean="0"/>
              <a:t>The new (updated) SuDS Manual can help with the design of these systems.</a:t>
            </a:r>
            <a:endParaRPr lang="en-GB" dirty="0"/>
          </a:p>
        </p:txBody>
      </p:sp>
    </p:spTree>
    <p:extLst>
      <p:ext uri="{BB962C8B-B14F-4D97-AF65-F5344CB8AC3E}">
        <p14:creationId xmlns:p14="http://schemas.microsoft.com/office/powerpoint/2010/main" val="85506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Its important to highlight here, this is not about the green brigade charging</a:t>
            </a:r>
            <a:r>
              <a:rPr lang="en-GB" baseline="0" dirty="0" smtClean="0"/>
              <a:t> to fit green infrastructure or vegetative SuDS on a whim. This is about getting the balance to address the various quantity and quality challenges we face to come up with an overall sustainable drainage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Ultimately, its about getting the right combination, moving away from grey infrastructure only – to a more balanced equation.</a:t>
            </a:r>
          </a:p>
          <a:p>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7</a:t>
            </a:fld>
            <a:endParaRPr lang="en-GB" dirty="0"/>
          </a:p>
        </p:txBody>
      </p:sp>
    </p:spTree>
    <p:extLst>
      <p:ext uri="{BB962C8B-B14F-4D97-AF65-F5344CB8AC3E}">
        <p14:creationId xmlns:p14="http://schemas.microsoft.com/office/powerpoint/2010/main" val="138351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how</a:t>
            </a:r>
            <a:r>
              <a:rPr lang="en-GB" baseline="0" dirty="0" smtClean="0"/>
              <a:t> can evaluating benefits help?  It:</a:t>
            </a:r>
          </a:p>
          <a:p>
            <a:endParaRPr lang="en-GB" baseline="0" dirty="0" smtClean="0"/>
          </a:p>
          <a:p>
            <a:pPr marL="171450" indent="-171450">
              <a:buFont typeface="Arial" panose="020B0604020202020204" pitchFamily="34" charset="0"/>
              <a:buChar char="•"/>
            </a:pPr>
            <a:r>
              <a:rPr lang="en-GB" baseline="0" dirty="0" smtClean="0"/>
              <a:t>Enables comparisons between different options by valuing the wider benefits</a:t>
            </a:r>
          </a:p>
          <a:p>
            <a:pPr marL="171450" indent="-171450">
              <a:buFont typeface="Arial" panose="020B0604020202020204" pitchFamily="34" charset="0"/>
              <a:buChar char="•"/>
            </a:pPr>
            <a:r>
              <a:rPr lang="en-GB" baseline="0" dirty="0" smtClean="0"/>
              <a:t>Supports making decisions by providing more information</a:t>
            </a:r>
          </a:p>
          <a:p>
            <a:pPr marL="171450" indent="-171450">
              <a:buFont typeface="Arial" panose="020B0604020202020204" pitchFamily="34" charset="0"/>
              <a:buChar char="•"/>
            </a:pPr>
            <a:r>
              <a:rPr lang="en-GB" baseline="0" dirty="0" smtClean="0"/>
              <a:t>Can help to meet other potential funders requirements</a:t>
            </a:r>
          </a:p>
          <a:p>
            <a:pPr marL="171450" indent="-171450">
              <a:buFont typeface="Arial" panose="020B0604020202020204" pitchFamily="34" charset="0"/>
              <a:buChar char="•"/>
            </a:pPr>
            <a:r>
              <a:rPr lang="en-GB" baseline="0" dirty="0" smtClean="0"/>
              <a:t>This in turn critically will help enable conversations between partners and stakeholders</a:t>
            </a:r>
          </a:p>
          <a:p>
            <a:pPr marL="171450" indent="-171450">
              <a:buFont typeface="Arial" panose="020B0604020202020204" pitchFamily="34" charset="0"/>
              <a:buChar char="•"/>
            </a:pPr>
            <a:r>
              <a:rPr lang="en-GB" baseline="0" dirty="0" smtClean="0"/>
              <a:t>Ultimately we believe it will help to deliver SuDS.</a:t>
            </a:r>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8</a:t>
            </a:fld>
            <a:endParaRPr lang="en-GB" dirty="0"/>
          </a:p>
        </p:txBody>
      </p:sp>
    </p:spTree>
    <p:extLst>
      <p:ext uri="{BB962C8B-B14F-4D97-AF65-F5344CB8AC3E}">
        <p14:creationId xmlns:p14="http://schemas.microsoft.com/office/powerpoint/2010/main" val="1414232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0528C24-E819-4A0A-A100-43271EBA026C}" type="slidenum">
              <a:rPr lang="en-GB" smtClean="0"/>
              <a:t>9</a:t>
            </a:fld>
            <a:endParaRPr lang="en-GB" dirty="0"/>
          </a:p>
        </p:txBody>
      </p:sp>
      <p:sp>
        <p:nvSpPr>
          <p:cNvPr id="5" name="Notes Placeholder 4"/>
          <p:cNvSpPr>
            <a:spLocks noGrp="1"/>
          </p:cNvSpPr>
          <p:nvPr>
            <p:ph type="body" sz="quarter" idx="11"/>
          </p:nvPr>
        </p:nvSpPr>
        <p:spPr/>
        <p:txBody>
          <a:bodyPr/>
          <a:lstStyle/>
          <a:p>
            <a:r>
              <a:rPr lang="en-GB" dirty="0" smtClean="0"/>
              <a:t>There</a:t>
            </a:r>
            <a:r>
              <a:rPr lang="en-GB" baseline="0" dirty="0" smtClean="0"/>
              <a:t> are some existing tools, but cannot be easily or appropriately applied to drainage schemes in the UK.</a:t>
            </a:r>
            <a:endParaRPr lang="en-GB" dirty="0" smtClean="0"/>
          </a:p>
          <a:p>
            <a:endParaRPr lang="en-GB" dirty="0" smtClean="0"/>
          </a:p>
          <a:p>
            <a:r>
              <a:rPr lang="en-GB" baseline="0" dirty="0" smtClean="0"/>
              <a:t>The top image shows the </a:t>
            </a:r>
            <a:r>
              <a:rPr lang="en-GB" baseline="0" dirty="0" err="1" smtClean="0"/>
              <a:t>GINorthWest</a:t>
            </a:r>
            <a:r>
              <a:rPr lang="en-GB" baseline="0" dirty="0" smtClean="0"/>
              <a:t> Toolkit that is focused on green infrastructure performance, and does not consider the fuller drainage impact that SuDS may have, as it is the collective performance on drainage that is critical when considering surface water management. </a:t>
            </a:r>
          </a:p>
          <a:p>
            <a:endParaRPr lang="en-GB" baseline="0" dirty="0" smtClean="0"/>
          </a:p>
          <a:p>
            <a:r>
              <a:rPr lang="en-GB" baseline="0" dirty="0" smtClean="0"/>
              <a:t>The middle image is the CNT tool which is primarily focused around small developments. The right image is a summary of the Philadelphia benefits example where two options were considered. It shows the significant benefits of greening even if you take out heat stress mortality.</a:t>
            </a:r>
            <a:endParaRPr lang="en-GB" dirty="0"/>
          </a:p>
        </p:txBody>
      </p:sp>
    </p:spTree>
    <p:extLst>
      <p:ext uri="{BB962C8B-B14F-4D97-AF65-F5344CB8AC3E}">
        <p14:creationId xmlns:p14="http://schemas.microsoft.com/office/powerpoint/2010/main" val="2836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IRIA log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468313" y="2130425"/>
            <a:ext cx="7989887" cy="1470025"/>
          </a:xfrm>
        </p:spPr>
        <p:txBody>
          <a:bodyPr/>
          <a:lstStyle>
            <a:lvl1pPr>
              <a:defRPr/>
            </a:lvl1pPr>
          </a:lstStyle>
          <a:p>
            <a:pPr lvl="0"/>
            <a:r>
              <a:rPr lang="en-GB" noProof="0" smtClean="0"/>
              <a:t>Click to edit Master title style</a:t>
            </a:r>
          </a:p>
        </p:txBody>
      </p:sp>
      <p:sp>
        <p:nvSpPr>
          <p:cNvPr id="5123" name="Rectangle 3"/>
          <p:cNvSpPr>
            <a:spLocks noGrp="1" noChangeArrowheads="1"/>
          </p:cNvSpPr>
          <p:nvPr>
            <p:ph type="subTitle" idx="1"/>
          </p:nvPr>
        </p:nvSpPr>
        <p:spPr>
          <a:xfrm>
            <a:off x="468313" y="3886200"/>
            <a:ext cx="7304087" cy="1752600"/>
          </a:xfrm>
        </p:spPr>
        <p:txBody>
          <a:bodyPr/>
          <a:lstStyle>
            <a:lvl1pPr marL="0" indent="0">
              <a:buFontTx/>
              <a:buNone/>
              <a:defRPr/>
            </a:lvl1pPr>
          </a:lstStyle>
          <a:p>
            <a:pPr lvl="0"/>
            <a:r>
              <a:rPr lang="en-GB" noProof="0" smtClean="0"/>
              <a:t>Click to edit Master subtitle style</a:t>
            </a:r>
          </a:p>
        </p:txBody>
      </p:sp>
      <p:sp>
        <p:nvSpPr>
          <p:cNvPr id="6" name="Rectangle 4"/>
          <p:cNvSpPr>
            <a:spLocks noGrp="1" noChangeArrowheads="1"/>
          </p:cNvSpPr>
          <p:nvPr>
            <p:ph type="ftr" sz="quarter" idx="10"/>
          </p:nvPr>
        </p:nvSpPr>
        <p:spPr/>
        <p:txBody>
          <a:bodyPr/>
          <a:lstStyle>
            <a:lvl1pPr>
              <a:defRPr/>
            </a:lvl1pPr>
          </a:lstStyle>
          <a:p>
            <a:pPr>
              <a:defRPr/>
            </a:pPr>
            <a:endParaRPr lang="en-GB" dirty="0">
              <a:solidFill>
                <a:srgbClr val="000000"/>
              </a:solidFill>
            </a:endParaRPr>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44701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4627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303078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7097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E4A267D-3459-4CD2-89C4-47E3B27706E5}" type="datetime1">
              <a:rPr lang="en-GB" smtClean="0"/>
              <a:t>14/10/2015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65C3C67-3C32-408B-8F4D-15A0DCCECB11}" type="slidenum">
              <a:rPr lang="en-GB" smtClean="0"/>
              <a:t>‹#›</a:t>
            </a:fld>
            <a:endParaRPr lang="en-GB" dirty="0"/>
          </a:p>
        </p:txBody>
      </p:sp>
    </p:spTree>
    <p:extLst>
      <p:ext uri="{BB962C8B-B14F-4D97-AF65-F5344CB8AC3E}">
        <p14:creationId xmlns:p14="http://schemas.microsoft.com/office/powerpoint/2010/main" val="2925817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2922F3-F2E6-47AB-BE67-DCE964BC1265}" type="datetime1">
              <a:rPr lang="en-GB" smtClean="0"/>
              <a:t>14/10/2015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65C3C67-3C32-408B-8F4D-15A0DCCECB11}" type="slidenum">
              <a:rPr lang="en-GB" smtClean="0"/>
              <a:t>‹#›</a:t>
            </a:fld>
            <a:endParaRPr lang="en-GB" dirty="0"/>
          </a:p>
        </p:txBody>
      </p:sp>
    </p:spTree>
    <p:extLst>
      <p:ext uri="{BB962C8B-B14F-4D97-AF65-F5344CB8AC3E}">
        <p14:creationId xmlns:p14="http://schemas.microsoft.com/office/powerpoint/2010/main" val="205263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8E634-C938-402F-B669-081AD84524B6}" type="datetime1">
              <a:rPr lang="en-GB" smtClean="0"/>
              <a:t>14/10/2015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65C3C67-3C32-408B-8F4D-15A0DCCECB11}" type="slidenum">
              <a:rPr lang="en-GB" smtClean="0"/>
              <a:t>‹#›</a:t>
            </a:fld>
            <a:endParaRPr lang="en-GB" dirty="0"/>
          </a:p>
        </p:txBody>
      </p:sp>
    </p:spTree>
    <p:extLst>
      <p:ext uri="{BB962C8B-B14F-4D97-AF65-F5344CB8AC3E}">
        <p14:creationId xmlns:p14="http://schemas.microsoft.com/office/powerpoint/2010/main" val="1915064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BC6791-D321-44D8-AC2B-8C8C019D08C6}" type="datetime1">
              <a:rPr lang="en-GB" smtClean="0"/>
              <a:t>14/10/2015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65C3C67-3C32-408B-8F4D-15A0DCCECB11}" type="slidenum">
              <a:rPr lang="en-GB" smtClean="0"/>
              <a:t>‹#›</a:t>
            </a:fld>
            <a:endParaRPr lang="en-GB" dirty="0"/>
          </a:p>
        </p:txBody>
      </p:sp>
    </p:spTree>
    <p:extLst>
      <p:ext uri="{BB962C8B-B14F-4D97-AF65-F5344CB8AC3E}">
        <p14:creationId xmlns:p14="http://schemas.microsoft.com/office/powerpoint/2010/main" val="1304950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5E9AE4-470A-440B-994A-57B0F7C0AB45}" type="datetime1">
              <a:rPr lang="en-GB" smtClean="0"/>
              <a:t>14/10/2015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65C3C67-3C32-408B-8F4D-15A0DCCECB11}" type="slidenum">
              <a:rPr lang="en-GB" smtClean="0"/>
              <a:t>‹#›</a:t>
            </a:fld>
            <a:endParaRPr lang="en-GB" dirty="0"/>
          </a:p>
        </p:txBody>
      </p:sp>
    </p:spTree>
    <p:extLst>
      <p:ext uri="{BB962C8B-B14F-4D97-AF65-F5344CB8AC3E}">
        <p14:creationId xmlns:p14="http://schemas.microsoft.com/office/powerpoint/2010/main" val="2104575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6E03F6-AC48-42B3-8CAC-1FB01F6291B3}" type="datetime1">
              <a:rPr lang="en-GB" smtClean="0"/>
              <a:t>14/10/2015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65C3C67-3C32-408B-8F4D-15A0DCCECB11}" type="slidenum">
              <a:rPr lang="en-GB" smtClean="0"/>
              <a:t>‹#›</a:t>
            </a:fld>
            <a:endParaRPr lang="en-GB" dirty="0"/>
          </a:p>
        </p:txBody>
      </p:sp>
    </p:spTree>
    <p:extLst>
      <p:ext uri="{BB962C8B-B14F-4D97-AF65-F5344CB8AC3E}">
        <p14:creationId xmlns:p14="http://schemas.microsoft.com/office/powerpoint/2010/main" val="208249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9E6AB-6291-4699-BCA6-AEE7EF6EE70C}" type="datetime1">
              <a:rPr lang="en-GB" smtClean="0"/>
              <a:t>14/10/2015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65C3C67-3C32-408B-8F4D-15A0DCCECB11}" type="slidenum">
              <a:rPr lang="en-GB" smtClean="0"/>
              <a:t>‹#›</a:t>
            </a:fld>
            <a:endParaRPr lang="en-GB" dirty="0"/>
          </a:p>
        </p:txBody>
      </p:sp>
    </p:spTree>
    <p:extLst>
      <p:ext uri="{BB962C8B-B14F-4D97-AF65-F5344CB8AC3E}">
        <p14:creationId xmlns:p14="http://schemas.microsoft.com/office/powerpoint/2010/main" val="9634544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185786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C8A48-5336-4630-ADE8-A7D1C1C576FC}" type="datetime1">
              <a:rPr lang="en-GB" smtClean="0"/>
              <a:t>14/10/2015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65C3C67-3C32-408B-8F4D-15A0DCCECB11}" type="slidenum">
              <a:rPr lang="en-GB" smtClean="0"/>
              <a:t>‹#›</a:t>
            </a:fld>
            <a:endParaRPr lang="en-GB" dirty="0"/>
          </a:p>
        </p:txBody>
      </p:sp>
    </p:spTree>
    <p:extLst>
      <p:ext uri="{BB962C8B-B14F-4D97-AF65-F5344CB8AC3E}">
        <p14:creationId xmlns:p14="http://schemas.microsoft.com/office/powerpoint/2010/main" val="3998135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42C87-4D8F-4A1E-B258-315A04606E9D}" type="datetime1">
              <a:rPr lang="en-GB" smtClean="0"/>
              <a:t>14/10/2015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65C3C67-3C32-408B-8F4D-15A0DCCECB11}" type="slidenum">
              <a:rPr lang="en-GB" smtClean="0"/>
              <a:t>‹#›</a:t>
            </a:fld>
            <a:endParaRPr lang="en-GB" dirty="0"/>
          </a:p>
        </p:txBody>
      </p:sp>
    </p:spTree>
    <p:extLst>
      <p:ext uri="{BB962C8B-B14F-4D97-AF65-F5344CB8AC3E}">
        <p14:creationId xmlns:p14="http://schemas.microsoft.com/office/powerpoint/2010/main" val="239706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C26DAF-FFBD-4265-A7D7-C212AD9646BD}" type="datetime1">
              <a:rPr lang="en-GB" smtClean="0"/>
              <a:t>14/10/2015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65C3C67-3C32-408B-8F4D-15A0DCCECB11}" type="slidenum">
              <a:rPr lang="en-GB" smtClean="0"/>
              <a:t>‹#›</a:t>
            </a:fld>
            <a:endParaRPr lang="en-GB" dirty="0"/>
          </a:p>
        </p:txBody>
      </p:sp>
    </p:spTree>
    <p:extLst>
      <p:ext uri="{BB962C8B-B14F-4D97-AF65-F5344CB8AC3E}">
        <p14:creationId xmlns:p14="http://schemas.microsoft.com/office/powerpoint/2010/main" val="2568768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FB7C65-ED97-421A-A504-A1044C7C0EB4}" type="datetime1">
              <a:rPr lang="en-GB" smtClean="0"/>
              <a:t>14/10/2015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65C3C67-3C32-408B-8F4D-15A0DCCECB11}" type="slidenum">
              <a:rPr lang="en-GB" smtClean="0"/>
              <a:t>‹#›</a:t>
            </a:fld>
            <a:endParaRPr lang="en-GB" dirty="0"/>
          </a:p>
        </p:txBody>
      </p:sp>
    </p:spTree>
    <p:extLst>
      <p:ext uri="{BB962C8B-B14F-4D97-AF65-F5344CB8AC3E}">
        <p14:creationId xmlns:p14="http://schemas.microsoft.com/office/powerpoint/2010/main" val="1117873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2EC1C6-0050-4211-9231-29723FD06F88}" type="datetime1">
              <a:rPr lang="en-GB" smtClean="0"/>
              <a:t>14/10/2015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65C3C67-3C32-408B-8F4D-15A0DCCECB11}" type="slidenum">
              <a:rPr lang="en-GB" smtClean="0"/>
              <a:t>‹#›</a:t>
            </a:fld>
            <a:endParaRPr lang="en-GB" dirty="0"/>
          </a:p>
        </p:txBody>
      </p:sp>
    </p:spTree>
    <p:extLst>
      <p:ext uri="{BB962C8B-B14F-4D97-AF65-F5344CB8AC3E}">
        <p14:creationId xmlns:p14="http://schemas.microsoft.com/office/powerpoint/2010/main" val="866152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IRIA log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395288" y="6237288"/>
            <a:ext cx="2447925" cy="396875"/>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2000" dirty="0" smtClean="0">
                <a:solidFill>
                  <a:srgbClr val="669900"/>
                </a:solidFill>
                <a:latin typeface="Tahoma" pitchFamily="34" charset="0"/>
                <a:cs typeface="Arial" pitchFamily="34" charset="0"/>
              </a:rPr>
              <a:t>www.ciria.org</a:t>
            </a:r>
          </a:p>
        </p:txBody>
      </p:sp>
      <p:sp>
        <p:nvSpPr>
          <p:cNvPr id="5122" name="Rectangle 2"/>
          <p:cNvSpPr>
            <a:spLocks noGrp="1" noChangeArrowheads="1"/>
          </p:cNvSpPr>
          <p:nvPr>
            <p:ph type="ctrTitle"/>
          </p:nvPr>
        </p:nvSpPr>
        <p:spPr>
          <a:xfrm>
            <a:off x="468313" y="2130425"/>
            <a:ext cx="7989887" cy="1470025"/>
          </a:xfrm>
        </p:spPr>
        <p:txBody>
          <a:bodyPr/>
          <a:lstStyle>
            <a:lvl1pPr>
              <a:defRPr/>
            </a:lvl1pPr>
          </a:lstStyle>
          <a:p>
            <a:pPr lvl="0"/>
            <a:r>
              <a:rPr lang="en-GB" noProof="0" smtClean="0"/>
              <a:t>Click to edit Master title style</a:t>
            </a:r>
          </a:p>
        </p:txBody>
      </p:sp>
      <p:sp>
        <p:nvSpPr>
          <p:cNvPr id="5123" name="Rectangle 3"/>
          <p:cNvSpPr>
            <a:spLocks noGrp="1" noChangeArrowheads="1"/>
          </p:cNvSpPr>
          <p:nvPr>
            <p:ph type="subTitle" idx="1"/>
          </p:nvPr>
        </p:nvSpPr>
        <p:spPr>
          <a:xfrm>
            <a:off x="468313" y="3886200"/>
            <a:ext cx="7304087" cy="1752600"/>
          </a:xfrm>
        </p:spPr>
        <p:txBody>
          <a:bodyPr/>
          <a:lstStyle>
            <a:lvl1pPr marL="0" indent="0">
              <a:buFontTx/>
              <a:buNone/>
              <a:defRPr/>
            </a:lvl1pPr>
          </a:lstStyle>
          <a:p>
            <a:pPr lvl="0"/>
            <a:r>
              <a:rPr lang="en-GB" noProof="0" smtClean="0"/>
              <a:t>Click to edit Master subtitle style</a:t>
            </a:r>
          </a:p>
        </p:txBody>
      </p:sp>
      <p:sp>
        <p:nvSpPr>
          <p:cNvPr id="6" name="Rectangle 4"/>
          <p:cNvSpPr>
            <a:spLocks noGrp="1" noChangeArrowheads="1"/>
          </p:cNvSpPr>
          <p:nvPr>
            <p:ph type="ftr" sz="quarter" idx="10"/>
          </p:nvPr>
        </p:nvSpPr>
        <p:spPr/>
        <p:txBody>
          <a:bodyPr/>
          <a:lstStyle>
            <a:lvl1pPr>
              <a:defRPr/>
            </a:lvl1pPr>
          </a:lstStyle>
          <a:p>
            <a:pPr>
              <a:defRPr/>
            </a:pPr>
            <a:endParaRPr lang="en-GB" dirty="0"/>
          </a:p>
        </p:txBody>
      </p:sp>
      <p:sp>
        <p:nvSpPr>
          <p:cNvPr id="7" name="Rectangle 5"/>
          <p:cNvSpPr>
            <a:spLocks noGrp="1" noChangeArrowheads="1"/>
          </p:cNvSpPr>
          <p:nvPr>
            <p:ph type="sldNum" sz="quarter" idx="11"/>
          </p:nvPr>
        </p:nvSpPr>
        <p:spPr>
          <a:xfrm>
            <a:off x="6553200" y="6245225"/>
            <a:ext cx="2133600" cy="476250"/>
          </a:xfrm>
          <a:prstGeom prst="rect">
            <a:avLst/>
          </a:prstGeom>
        </p:spPr>
        <p:txBody>
          <a:bodyPr/>
          <a:lstStyle>
            <a:lvl1pPr>
              <a:defRPr/>
            </a:lvl1pPr>
          </a:lstStyle>
          <a:p>
            <a:pPr>
              <a:defRPr/>
            </a:pPr>
            <a:fld id="{8827D34A-8856-4F5E-89DC-7F2707FFEBB5}" type="slidenum">
              <a:rPr lang="en-GB"/>
              <a:pPr>
                <a:defRPr/>
              </a:pPr>
              <a:t>‹#›</a:t>
            </a:fld>
            <a:endParaRPr lang="en-GB" dirty="0"/>
          </a:p>
        </p:txBody>
      </p:sp>
    </p:spTree>
    <p:extLst>
      <p:ext uri="{BB962C8B-B14F-4D97-AF65-F5344CB8AC3E}">
        <p14:creationId xmlns:p14="http://schemas.microsoft.com/office/powerpoint/2010/main" val="3655830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0C8B3886-B18C-4D2F-9247-89CB35F2F081}" type="slidenum">
              <a:rPr lang="en-GB"/>
              <a:pPr>
                <a:defRPr/>
              </a:pPr>
              <a:t>‹#›</a:t>
            </a:fld>
            <a:endParaRPr lang="en-GB" dirty="0"/>
          </a:p>
        </p:txBody>
      </p:sp>
    </p:spTree>
    <p:extLst>
      <p:ext uri="{BB962C8B-B14F-4D97-AF65-F5344CB8AC3E}">
        <p14:creationId xmlns:p14="http://schemas.microsoft.com/office/powerpoint/2010/main" val="1107074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0D642BB8-0D5D-48D3-BFD1-B7736242C766}" type="slidenum">
              <a:rPr lang="en-GB"/>
              <a:pPr>
                <a:defRPr/>
              </a:pPr>
              <a:t>‹#›</a:t>
            </a:fld>
            <a:endParaRPr lang="en-GB" dirty="0"/>
          </a:p>
        </p:txBody>
      </p:sp>
    </p:spTree>
    <p:extLst>
      <p:ext uri="{BB962C8B-B14F-4D97-AF65-F5344CB8AC3E}">
        <p14:creationId xmlns:p14="http://schemas.microsoft.com/office/powerpoint/2010/main" val="811522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B78AA85A-22D8-4A61-AB87-4567518C3E7F}" type="slidenum">
              <a:rPr lang="en-GB"/>
              <a:pPr>
                <a:defRPr/>
              </a:pPr>
              <a:t>‹#›</a:t>
            </a:fld>
            <a:endParaRPr lang="en-GB" dirty="0"/>
          </a:p>
        </p:txBody>
      </p:sp>
    </p:spTree>
    <p:extLst>
      <p:ext uri="{BB962C8B-B14F-4D97-AF65-F5344CB8AC3E}">
        <p14:creationId xmlns:p14="http://schemas.microsoft.com/office/powerpoint/2010/main" val="2098371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dirty="0"/>
          </a:p>
        </p:txBody>
      </p:sp>
      <p:sp>
        <p:nvSpPr>
          <p:cNvPr id="8"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923CA751-CF3F-4DB4-8448-CA5203515FBF}" type="slidenum">
              <a:rPr lang="en-GB"/>
              <a:pPr>
                <a:defRPr/>
              </a:pPr>
              <a:t>‹#›</a:t>
            </a:fld>
            <a:endParaRPr lang="en-GB" dirty="0"/>
          </a:p>
        </p:txBody>
      </p:sp>
    </p:spTree>
    <p:extLst>
      <p:ext uri="{BB962C8B-B14F-4D97-AF65-F5344CB8AC3E}">
        <p14:creationId xmlns:p14="http://schemas.microsoft.com/office/powerpoint/2010/main" val="403557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31392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053CC875-06D1-4270-B6A1-54033A8D089B}" type="slidenum">
              <a:rPr lang="en-GB"/>
              <a:pPr>
                <a:defRPr/>
              </a:pPr>
              <a:t>‹#›</a:t>
            </a:fld>
            <a:endParaRPr lang="en-GB" dirty="0"/>
          </a:p>
        </p:txBody>
      </p:sp>
    </p:spTree>
    <p:extLst>
      <p:ext uri="{BB962C8B-B14F-4D97-AF65-F5344CB8AC3E}">
        <p14:creationId xmlns:p14="http://schemas.microsoft.com/office/powerpoint/2010/main" val="3049043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dirty="0"/>
          </a:p>
        </p:txBody>
      </p:sp>
      <p:sp>
        <p:nvSpPr>
          <p:cNvPr id="3"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B3C16D42-D1F7-47BE-A954-23E5178BF715}" type="slidenum">
              <a:rPr lang="en-GB"/>
              <a:pPr>
                <a:defRPr/>
              </a:pPr>
              <a:t>‹#›</a:t>
            </a:fld>
            <a:endParaRPr lang="en-GB" dirty="0"/>
          </a:p>
        </p:txBody>
      </p:sp>
    </p:spTree>
    <p:extLst>
      <p:ext uri="{BB962C8B-B14F-4D97-AF65-F5344CB8AC3E}">
        <p14:creationId xmlns:p14="http://schemas.microsoft.com/office/powerpoint/2010/main" val="459236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3E8DEAB6-E8C8-410F-A287-E97BABB610A8}" type="slidenum">
              <a:rPr lang="en-GB"/>
              <a:pPr>
                <a:defRPr/>
              </a:pPr>
              <a:t>‹#›</a:t>
            </a:fld>
            <a:endParaRPr lang="en-GB" dirty="0"/>
          </a:p>
        </p:txBody>
      </p:sp>
    </p:spTree>
    <p:extLst>
      <p:ext uri="{BB962C8B-B14F-4D97-AF65-F5344CB8AC3E}">
        <p14:creationId xmlns:p14="http://schemas.microsoft.com/office/powerpoint/2010/main" val="1464313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3109B738-56E9-4B9C-9B8A-9D54F4762781}" type="slidenum">
              <a:rPr lang="en-GB"/>
              <a:pPr>
                <a:defRPr/>
              </a:pPr>
              <a:t>‹#›</a:t>
            </a:fld>
            <a:endParaRPr lang="en-GB" dirty="0"/>
          </a:p>
        </p:txBody>
      </p:sp>
    </p:spTree>
    <p:extLst>
      <p:ext uri="{BB962C8B-B14F-4D97-AF65-F5344CB8AC3E}">
        <p14:creationId xmlns:p14="http://schemas.microsoft.com/office/powerpoint/2010/main" val="3740950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2B4932DF-FA2A-465E-AFF7-9DBF7E2C4073}" type="slidenum">
              <a:rPr lang="en-GB"/>
              <a:pPr>
                <a:defRPr/>
              </a:pPr>
              <a:t>‹#›</a:t>
            </a:fld>
            <a:endParaRPr lang="en-GB" dirty="0"/>
          </a:p>
        </p:txBody>
      </p:sp>
    </p:spTree>
    <p:extLst>
      <p:ext uri="{BB962C8B-B14F-4D97-AF65-F5344CB8AC3E}">
        <p14:creationId xmlns:p14="http://schemas.microsoft.com/office/powerpoint/2010/main" val="3929013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752434F3-C23E-4B2A-94AC-04C36AE6E52A}" type="slidenum">
              <a:rPr lang="en-GB"/>
              <a:pPr>
                <a:defRPr/>
              </a:pPr>
              <a:t>‹#›</a:t>
            </a:fld>
            <a:endParaRPr lang="en-GB" dirty="0"/>
          </a:p>
        </p:txBody>
      </p:sp>
    </p:spTree>
    <p:extLst>
      <p:ext uri="{BB962C8B-B14F-4D97-AF65-F5344CB8AC3E}">
        <p14:creationId xmlns:p14="http://schemas.microsoft.com/office/powerpoint/2010/main" val="2144046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331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407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ullet Text or Content">
    <p:spTree>
      <p:nvGrpSpPr>
        <p:cNvPr id="1" name=""/>
        <p:cNvGrpSpPr/>
        <p:nvPr/>
      </p:nvGrpSpPr>
      <p:grpSpPr>
        <a:xfrm>
          <a:off x="0" y="0"/>
          <a:ext cx="0" cy="0"/>
          <a:chOff x="0" y="0"/>
          <a:chExt cx="0" cy="0"/>
        </a:xfrm>
      </p:grpSpPr>
      <p:sp>
        <p:nvSpPr>
          <p:cNvPr id="11" name="Content Placeholder 10"/>
          <p:cNvSpPr>
            <a:spLocks noGrp="1"/>
          </p:cNvSpPr>
          <p:nvPr>
            <p:ph sz="quarter" idx="14"/>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750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3AEC02-2D90-4A9F-A615-8965F153BB03}" type="datetime1">
              <a:rPr lang="en-GB" smtClean="0"/>
              <a:t>14/10/2015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C40F74-9831-4FB2-89A7-1FA51E02701C}" type="slidenum">
              <a:rPr lang="en-GB" smtClean="0"/>
              <a:t>‹#›</a:t>
            </a:fld>
            <a:endParaRPr lang="en-GB" dirty="0"/>
          </a:p>
        </p:txBody>
      </p:sp>
    </p:spTree>
    <p:extLst>
      <p:ext uri="{BB962C8B-B14F-4D97-AF65-F5344CB8AC3E}">
        <p14:creationId xmlns:p14="http://schemas.microsoft.com/office/powerpoint/2010/main" val="243372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247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87243A-8154-4D05-89EE-38A4A53D2881}" type="datetime1">
              <a:rPr lang="en-GB" smtClean="0"/>
              <a:t>14/10/2015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C40F74-9831-4FB2-89A7-1FA51E02701C}" type="slidenum">
              <a:rPr lang="en-GB" smtClean="0"/>
              <a:t>‹#›</a:t>
            </a:fld>
            <a:endParaRPr lang="en-GB" dirty="0"/>
          </a:p>
        </p:txBody>
      </p:sp>
    </p:spTree>
    <p:extLst>
      <p:ext uri="{BB962C8B-B14F-4D97-AF65-F5344CB8AC3E}">
        <p14:creationId xmlns:p14="http://schemas.microsoft.com/office/powerpoint/2010/main" val="1471623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F937C6-8EBF-44C6-9660-7679E55153C6}" type="datetime1">
              <a:rPr lang="en-GB" smtClean="0"/>
              <a:t>14/10/2015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C40F74-9831-4FB2-89A7-1FA51E02701C}" type="slidenum">
              <a:rPr lang="en-GB" smtClean="0"/>
              <a:t>‹#›</a:t>
            </a:fld>
            <a:endParaRPr lang="en-GB" dirty="0"/>
          </a:p>
        </p:txBody>
      </p:sp>
    </p:spTree>
    <p:extLst>
      <p:ext uri="{BB962C8B-B14F-4D97-AF65-F5344CB8AC3E}">
        <p14:creationId xmlns:p14="http://schemas.microsoft.com/office/powerpoint/2010/main" val="577898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43EAB4-FA15-4F97-9ED8-2EA918520AB9}" type="datetime1">
              <a:rPr lang="en-GB" smtClean="0"/>
              <a:t>14/10/2015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C40F74-9831-4FB2-89A7-1FA51E02701C}" type="slidenum">
              <a:rPr lang="en-GB" smtClean="0"/>
              <a:t>‹#›</a:t>
            </a:fld>
            <a:endParaRPr lang="en-GB" dirty="0"/>
          </a:p>
        </p:txBody>
      </p:sp>
    </p:spTree>
    <p:extLst>
      <p:ext uri="{BB962C8B-B14F-4D97-AF65-F5344CB8AC3E}">
        <p14:creationId xmlns:p14="http://schemas.microsoft.com/office/powerpoint/2010/main" val="974174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279295-537F-45DA-811D-E25E00D2C581}" type="datetime1">
              <a:rPr lang="en-GB" smtClean="0"/>
              <a:t>14/10/2015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7C40F74-9831-4FB2-89A7-1FA51E02701C}" type="slidenum">
              <a:rPr lang="en-GB" smtClean="0"/>
              <a:t>‹#›</a:t>
            </a:fld>
            <a:endParaRPr lang="en-GB" dirty="0"/>
          </a:p>
        </p:txBody>
      </p:sp>
    </p:spTree>
    <p:extLst>
      <p:ext uri="{BB962C8B-B14F-4D97-AF65-F5344CB8AC3E}">
        <p14:creationId xmlns:p14="http://schemas.microsoft.com/office/powerpoint/2010/main" val="3499562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890DC3-8DEB-4F0C-AAAE-364F59E94901}" type="datetime1">
              <a:rPr lang="en-GB" smtClean="0"/>
              <a:t>14/10/2015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7C40F74-9831-4FB2-89A7-1FA51E02701C}" type="slidenum">
              <a:rPr lang="en-GB" smtClean="0"/>
              <a:t>‹#›</a:t>
            </a:fld>
            <a:endParaRPr lang="en-GB" dirty="0"/>
          </a:p>
        </p:txBody>
      </p:sp>
    </p:spTree>
    <p:extLst>
      <p:ext uri="{BB962C8B-B14F-4D97-AF65-F5344CB8AC3E}">
        <p14:creationId xmlns:p14="http://schemas.microsoft.com/office/powerpoint/2010/main" val="2335004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7F6E3-EFFA-4BCE-BCB5-8356F29181D5}" type="datetime1">
              <a:rPr lang="en-GB" smtClean="0"/>
              <a:t>14/10/2015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7C40F74-9831-4FB2-89A7-1FA51E02701C}" type="slidenum">
              <a:rPr lang="en-GB" smtClean="0"/>
              <a:t>‹#›</a:t>
            </a:fld>
            <a:endParaRPr lang="en-GB" dirty="0"/>
          </a:p>
        </p:txBody>
      </p:sp>
    </p:spTree>
    <p:extLst>
      <p:ext uri="{BB962C8B-B14F-4D97-AF65-F5344CB8AC3E}">
        <p14:creationId xmlns:p14="http://schemas.microsoft.com/office/powerpoint/2010/main" val="2570942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441FC-29D1-4F92-9566-D003D9D859FA}" type="datetime1">
              <a:rPr lang="en-GB" smtClean="0"/>
              <a:t>14/10/2015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C40F74-9831-4FB2-89A7-1FA51E02701C}" type="slidenum">
              <a:rPr lang="en-GB" smtClean="0"/>
              <a:t>‹#›</a:t>
            </a:fld>
            <a:endParaRPr lang="en-GB" dirty="0"/>
          </a:p>
        </p:txBody>
      </p:sp>
    </p:spTree>
    <p:extLst>
      <p:ext uri="{BB962C8B-B14F-4D97-AF65-F5344CB8AC3E}">
        <p14:creationId xmlns:p14="http://schemas.microsoft.com/office/powerpoint/2010/main" val="11175084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2A8C5-4D04-49B7-8B0B-5C44377030D8}" type="datetime1">
              <a:rPr lang="en-GB" smtClean="0"/>
              <a:t>14/10/2015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C40F74-9831-4FB2-89A7-1FA51E02701C}" type="slidenum">
              <a:rPr lang="en-GB" smtClean="0"/>
              <a:t>‹#›</a:t>
            </a:fld>
            <a:endParaRPr lang="en-GB" dirty="0"/>
          </a:p>
        </p:txBody>
      </p:sp>
    </p:spTree>
    <p:extLst>
      <p:ext uri="{BB962C8B-B14F-4D97-AF65-F5344CB8AC3E}">
        <p14:creationId xmlns:p14="http://schemas.microsoft.com/office/powerpoint/2010/main" val="1538276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99BE29-673D-46A0-BBBD-86B36ADD6362}" type="datetime1">
              <a:rPr lang="en-GB" smtClean="0"/>
              <a:t>14/10/2015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C40F74-9831-4FB2-89A7-1FA51E02701C}" type="slidenum">
              <a:rPr lang="en-GB" smtClean="0"/>
              <a:t>‹#›</a:t>
            </a:fld>
            <a:endParaRPr lang="en-GB" dirty="0"/>
          </a:p>
        </p:txBody>
      </p:sp>
    </p:spTree>
    <p:extLst>
      <p:ext uri="{BB962C8B-B14F-4D97-AF65-F5344CB8AC3E}">
        <p14:creationId xmlns:p14="http://schemas.microsoft.com/office/powerpoint/2010/main" val="18091717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7F9C85-F82E-4891-8428-514F3E26077D}" type="datetime1">
              <a:rPr lang="en-GB" smtClean="0"/>
              <a:t>14/10/2015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C40F74-9831-4FB2-89A7-1FA51E02701C}" type="slidenum">
              <a:rPr lang="en-GB" smtClean="0"/>
              <a:t>‹#›</a:t>
            </a:fld>
            <a:endParaRPr lang="en-GB" dirty="0"/>
          </a:p>
        </p:txBody>
      </p:sp>
    </p:spTree>
    <p:extLst>
      <p:ext uri="{BB962C8B-B14F-4D97-AF65-F5344CB8AC3E}">
        <p14:creationId xmlns:p14="http://schemas.microsoft.com/office/powerpoint/2010/main" val="415510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9" name="Slide Number Placeholder 5"/>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564940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IRIA log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95288" y="6237288"/>
            <a:ext cx="6192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dirty="0" smtClean="0">
                <a:solidFill>
                  <a:srgbClr val="669900"/>
                </a:solidFill>
                <a:cs typeface="Arial" charset="0"/>
              </a:rPr>
              <a:t>www.ciria.org | www.susdrain.org</a:t>
            </a:r>
            <a:endParaRPr lang="en-GB" altLang="en-US" sz="2000" dirty="0">
              <a:solidFill>
                <a:srgbClr val="669900"/>
              </a:solidFill>
              <a:cs typeface="Arial" charset="0"/>
            </a:endParaRPr>
          </a:p>
        </p:txBody>
      </p:sp>
      <p:sp>
        <p:nvSpPr>
          <p:cNvPr id="7170" name="Rectangle 2"/>
          <p:cNvSpPr>
            <a:spLocks noGrp="1" noChangeArrowheads="1"/>
          </p:cNvSpPr>
          <p:nvPr>
            <p:ph type="ctrTitle"/>
          </p:nvPr>
        </p:nvSpPr>
        <p:spPr>
          <a:xfrm>
            <a:off x="468313" y="2130425"/>
            <a:ext cx="7989887" cy="1470025"/>
          </a:xfrm>
        </p:spPr>
        <p:txBody>
          <a:bodyPr/>
          <a:lstStyle>
            <a:lvl1pPr>
              <a:defRPr/>
            </a:lvl1pPr>
          </a:lstStyle>
          <a:p>
            <a:pPr lvl="0"/>
            <a:r>
              <a:rPr lang="en-US" altLang="en-US" noProof="0" smtClean="0"/>
              <a:t>Click to edit Master title style</a:t>
            </a:r>
            <a:endParaRPr lang="en-GB" altLang="en-US" noProof="0" dirty="0" smtClean="0"/>
          </a:p>
        </p:txBody>
      </p:sp>
      <p:sp>
        <p:nvSpPr>
          <p:cNvPr id="7171" name="Rectangle 3"/>
          <p:cNvSpPr>
            <a:spLocks noGrp="1" noChangeArrowheads="1"/>
          </p:cNvSpPr>
          <p:nvPr>
            <p:ph type="subTitle" idx="1"/>
          </p:nvPr>
        </p:nvSpPr>
        <p:spPr>
          <a:xfrm>
            <a:off x="468313" y="3886200"/>
            <a:ext cx="7304087" cy="1752600"/>
          </a:xfrm>
        </p:spPr>
        <p:txBody>
          <a:bodyPr/>
          <a:lstStyle>
            <a:lvl1pPr marL="0" indent="0">
              <a:buFontTx/>
              <a:buNone/>
              <a:defRPr/>
            </a:lvl1pPr>
          </a:lstStyle>
          <a:p>
            <a:pPr lvl="0"/>
            <a:r>
              <a:rPr lang="en-US" altLang="en-US" noProof="0" smtClean="0"/>
              <a:t>Click to edit Master subtitle style</a:t>
            </a:r>
            <a:endParaRPr lang="en-GB" altLang="en-US" noProof="0" dirty="0" smtClean="0"/>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80459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01564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70139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786587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9" name="Slide Number Placeholder 5"/>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17226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87411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19396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2884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97860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5165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786739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33163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IRIA log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95288" y="6237288"/>
            <a:ext cx="6192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dirty="0" smtClean="0">
                <a:solidFill>
                  <a:srgbClr val="669900"/>
                </a:solidFill>
                <a:cs typeface="Arial" charset="0"/>
              </a:rPr>
              <a:t>www.ciria.org | www.susdrain.org</a:t>
            </a:r>
            <a:endParaRPr lang="en-GB" altLang="en-US" sz="2000" dirty="0">
              <a:solidFill>
                <a:srgbClr val="669900"/>
              </a:solidFill>
              <a:cs typeface="Arial" charset="0"/>
            </a:endParaRPr>
          </a:p>
        </p:txBody>
      </p:sp>
      <p:sp>
        <p:nvSpPr>
          <p:cNvPr id="7170" name="Rectangle 2"/>
          <p:cNvSpPr>
            <a:spLocks noGrp="1" noChangeArrowheads="1"/>
          </p:cNvSpPr>
          <p:nvPr>
            <p:ph type="ctrTitle"/>
          </p:nvPr>
        </p:nvSpPr>
        <p:spPr>
          <a:xfrm>
            <a:off x="468313" y="2130425"/>
            <a:ext cx="7989887" cy="1470025"/>
          </a:xfrm>
        </p:spPr>
        <p:txBody>
          <a:bodyPr/>
          <a:lstStyle>
            <a:lvl1pPr>
              <a:defRPr/>
            </a:lvl1pPr>
          </a:lstStyle>
          <a:p>
            <a:pPr lvl="0"/>
            <a:r>
              <a:rPr lang="en-US" altLang="en-US" noProof="0" smtClean="0"/>
              <a:t>Click to edit Master title style</a:t>
            </a:r>
            <a:endParaRPr lang="en-GB" altLang="en-US" noProof="0" dirty="0" smtClean="0"/>
          </a:p>
        </p:txBody>
      </p:sp>
      <p:sp>
        <p:nvSpPr>
          <p:cNvPr id="7171" name="Rectangle 3"/>
          <p:cNvSpPr>
            <a:spLocks noGrp="1" noChangeArrowheads="1"/>
          </p:cNvSpPr>
          <p:nvPr>
            <p:ph type="subTitle" idx="1"/>
          </p:nvPr>
        </p:nvSpPr>
        <p:spPr>
          <a:xfrm>
            <a:off x="468313" y="3886200"/>
            <a:ext cx="7304087" cy="1752600"/>
          </a:xfrm>
        </p:spPr>
        <p:txBody>
          <a:bodyPr/>
          <a:lstStyle>
            <a:lvl1pPr marL="0" indent="0">
              <a:buFontTx/>
              <a:buNone/>
              <a:defRPr/>
            </a:lvl1pPr>
          </a:lstStyle>
          <a:p>
            <a:pPr lvl="0"/>
            <a:r>
              <a:rPr lang="en-US" altLang="en-US" noProof="0" smtClean="0"/>
              <a:t>Click to edit Master subtitle style</a:t>
            </a:r>
            <a:endParaRPr lang="en-GB" altLang="en-US" noProof="0" dirty="0" smtClean="0"/>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375362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500112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370760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54503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9" name="Slide Number Placeholder 5"/>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60145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999274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465656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498652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6162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593904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13927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883453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IRIA log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95288" y="6237288"/>
            <a:ext cx="6192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dirty="0" smtClean="0">
                <a:solidFill>
                  <a:srgbClr val="669900"/>
                </a:solidFill>
                <a:cs typeface="Arial" charset="0"/>
              </a:rPr>
              <a:t>www.ciria.org | www.susdrain.org</a:t>
            </a:r>
            <a:endParaRPr lang="en-GB" altLang="en-US" sz="2000" dirty="0">
              <a:solidFill>
                <a:srgbClr val="669900"/>
              </a:solidFill>
              <a:cs typeface="Arial" charset="0"/>
            </a:endParaRPr>
          </a:p>
        </p:txBody>
      </p:sp>
      <p:sp>
        <p:nvSpPr>
          <p:cNvPr id="7170" name="Rectangle 2"/>
          <p:cNvSpPr>
            <a:spLocks noGrp="1" noChangeArrowheads="1"/>
          </p:cNvSpPr>
          <p:nvPr>
            <p:ph type="ctrTitle"/>
          </p:nvPr>
        </p:nvSpPr>
        <p:spPr>
          <a:xfrm>
            <a:off x="468313" y="2130425"/>
            <a:ext cx="7989887" cy="1470025"/>
          </a:xfrm>
        </p:spPr>
        <p:txBody>
          <a:bodyPr/>
          <a:lstStyle>
            <a:lvl1pPr>
              <a:defRPr/>
            </a:lvl1pPr>
          </a:lstStyle>
          <a:p>
            <a:pPr lvl="0"/>
            <a:r>
              <a:rPr lang="en-US" altLang="en-US" noProof="0" smtClean="0"/>
              <a:t>Click to edit Master title style</a:t>
            </a:r>
            <a:endParaRPr lang="en-GB" altLang="en-US" noProof="0" dirty="0" smtClean="0"/>
          </a:p>
        </p:txBody>
      </p:sp>
      <p:sp>
        <p:nvSpPr>
          <p:cNvPr id="7171" name="Rectangle 3"/>
          <p:cNvSpPr>
            <a:spLocks noGrp="1" noChangeArrowheads="1"/>
          </p:cNvSpPr>
          <p:nvPr>
            <p:ph type="subTitle" idx="1"/>
          </p:nvPr>
        </p:nvSpPr>
        <p:spPr>
          <a:xfrm>
            <a:off x="468313" y="3886200"/>
            <a:ext cx="7304087" cy="1752600"/>
          </a:xfrm>
        </p:spPr>
        <p:txBody>
          <a:bodyPr/>
          <a:lstStyle>
            <a:lvl1pPr marL="0" indent="0">
              <a:buFontTx/>
              <a:buNone/>
              <a:defRPr/>
            </a:lvl1pPr>
          </a:lstStyle>
          <a:p>
            <a:pPr lvl="0"/>
            <a:r>
              <a:rPr lang="en-US" altLang="en-US" noProof="0" smtClean="0"/>
              <a:t>Click to edit Master subtitle style</a:t>
            </a:r>
            <a:endParaRPr lang="en-GB" altLang="en-US" noProof="0" dirty="0" smtClean="0"/>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26562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277960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888506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682684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9" name="Slide Number Placeholder 5"/>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4124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888591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43540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902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716257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108471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894963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a:solidFill>
                <a:srgbClr val="000000"/>
              </a:solidFill>
              <a:latin typeface="Arial" charset="0"/>
              <a:cs typeface="Arial" charset="0"/>
            </a:endParaRPr>
          </a:p>
        </p:txBody>
      </p:sp>
      <p:sp>
        <p:nvSpPr>
          <p:cNvPr id="6" name="Slide Number Placeholder 5"/>
          <p:cNvSpPr>
            <a:spLocks noGrp="1"/>
          </p:cNvSpPr>
          <p:nvPr>
            <p:ph type="sldNum" sz="quarter" idx="4"/>
          </p:nvPr>
        </p:nvSpPr>
        <p:spPr>
          <a:xfrm>
            <a:off x="6553200" y="637624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09534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16705D-06A7-4041-ADDE-28382A289E90}" type="datetime1">
              <a:rPr lang="en-GB" smtClean="0">
                <a:solidFill>
                  <a:prstClr val="black">
                    <a:tint val="75000"/>
                  </a:prstClr>
                </a:solidFill>
              </a:rPr>
              <a:t>14/10/2015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424359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2D1FEF-24D6-4859-8371-DA64B99FDB58}" type="datetime1">
              <a:rPr lang="en-GB" smtClean="0">
                <a:solidFill>
                  <a:prstClr val="black">
                    <a:tint val="75000"/>
                  </a:prstClr>
                </a:solidFill>
              </a:rPr>
              <a:t>14/10/2015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639011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C78015-F418-4CE4-AE27-6583B0306A2E}" type="datetime1">
              <a:rPr lang="en-GB" smtClean="0">
                <a:solidFill>
                  <a:prstClr val="black">
                    <a:tint val="75000"/>
                  </a:prstClr>
                </a:solidFill>
              </a:rPr>
              <a:t>14/10/2015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974611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D22375-A9E4-4E97-AF4C-B9E6F182CAAA}" type="datetime1">
              <a:rPr lang="en-GB" smtClean="0">
                <a:solidFill>
                  <a:prstClr val="black">
                    <a:tint val="75000"/>
                  </a:prstClr>
                </a:solidFill>
              </a:rPr>
              <a:t>14/10/2015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040985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AE4DDA-1496-4088-8535-27C8264990B4}" type="datetime1">
              <a:rPr lang="en-GB" smtClean="0">
                <a:solidFill>
                  <a:prstClr val="black">
                    <a:tint val="75000"/>
                  </a:prstClr>
                </a:solidFill>
              </a:rPr>
              <a:t>14/10/2015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182529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098F66-1DEF-4E43-8DF8-CCD1C59718A3}" type="datetime1">
              <a:rPr lang="en-GB" smtClean="0">
                <a:solidFill>
                  <a:prstClr val="black">
                    <a:tint val="75000"/>
                  </a:prstClr>
                </a:solidFill>
              </a:rPr>
              <a:t>14/10/2015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003352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A474B-E29C-45D0-9819-5962F9F1191B}" type="datetime1">
              <a:rPr lang="en-GB" smtClean="0">
                <a:solidFill>
                  <a:prstClr val="black">
                    <a:tint val="75000"/>
                  </a:prstClr>
                </a:solidFill>
              </a:rPr>
              <a:t>14/10/2015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57644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171520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16FD6-69AC-4A42-AA38-A6E79AD3A2F5}" type="datetime1">
              <a:rPr lang="en-GB" smtClean="0">
                <a:solidFill>
                  <a:prstClr val="black">
                    <a:tint val="75000"/>
                  </a:prstClr>
                </a:solidFill>
              </a:rPr>
              <a:t>14/10/2015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271849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BFF5A-8194-45C9-99A9-DA51AC9A4AF4}" type="datetime1">
              <a:rPr lang="en-GB" smtClean="0">
                <a:solidFill>
                  <a:prstClr val="black">
                    <a:tint val="75000"/>
                  </a:prstClr>
                </a:solidFill>
              </a:rPr>
              <a:t>14/10/2015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818935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5F6C5F-25FC-4ACD-8B8A-A16F90C7EB8C}" type="datetime1">
              <a:rPr lang="en-GB" smtClean="0">
                <a:solidFill>
                  <a:prstClr val="black">
                    <a:tint val="75000"/>
                  </a:prstClr>
                </a:solidFill>
              </a:rPr>
              <a:t>14/10/2015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590716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BA9A72-2423-4CA8-9194-E80F1E665148}" type="datetime1">
              <a:rPr lang="en-GB" smtClean="0">
                <a:solidFill>
                  <a:prstClr val="black">
                    <a:tint val="75000"/>
                  </a:prstClr>
                </a:solidFill>
              </a:rPr>
              <a:t>14/10/2015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732922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9EBA828-9C7B-4293-AB18-ACF2FC93BD18}" type="datetime1">
              <a:rPr lang="en-GB" smtClean="0">
                <a:solidFill>
                  <a:prstClr val="black">
                    <a:tint val="75000"/>
                  </a:prstClr>
                </a:solidFill>
              </a:rPr>
              <a:t>14/10/2015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313789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jpeg"/><Relationship Id="rId2" Type="http://schemas.openxmlformats.org/officeDocument/2006/relationships/slideLayout" Target="../slideLayouts/slideLayout26.xml"/><Relationship Id="rId16" Type="http://schemas.openxmlformats.org/officeDocument/2006/relationships/image" Target="../media/image1.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3.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3.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3.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alphaModFix amt="1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395288" y="6237288"/>
            <a:ext cx="4032696" cy="400110"/>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2000" u="none" dirty="0" smtClean="0">
                <a:solidFill>
                  <a:srgbClr val="669900"/>
                </a:solidFill>
                <a:latin typeface="Arial" panose="020B0604020202020204" pitchFamily="34" charset="0"/>
                <a:cs typeface="Arial" panose="020B0604020202020204" pitchFamily="34" charset="0"/>
              </a:rPr>
              <a:t>www.ciria.org | www.susdrain.org </a:t>
            </a:r>
            <a:endParaRPr lang="en-GB" sz="2000" dirty="0" smtClean="0">
              <a:solidFill>
                <a:srgbClr val="669900"/>
              </a:solidFill>
              <a:latin typeface="Arial" panose="020B0604020202020204" pitchFamily="34" charset="0"/>
              <a:cs typeface="Arial" panose="020B0604020202020204" pitchFamily="34" charset="0"/>
            </a:endParaRPr>
          </a:p>
        </p:txBody>
      </p:sp>
      <p:sp>
        <p:nvSpPr>
          <p:cNvPr id="4099" name="Rectangle 3"/>
          <p:cNvSpPr>
            <a:spLocks noGrp="1" noChangeArrowheads="1"/>
          </p:cNvSpPr>
          <p:nvPr>
            <p:ph type="title"/>
          </p:nvPr>
        </p:nvSpPr>
        <p:spPr bwMode="auto">
          <a:xfrm>
            <a:off x="457200" y="274638"/>
            <a:ext cx="7067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00"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GB" dirty="0">
              <a:solidFill>
                <a:srgbClr val="000000"/>
              </a:solidFill>
              <a:cs typeface="Arial" pitchFamily="34" charset="0"/>
            </a:endParaRPr>
          </a:p>
        </p:txBody>
      </p:sp>
      <p:pic>
        <p:nvPicPr>
          <p:cNvPr id="4103" name="Picture 7" descr="CIRIA logo"/>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5142185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669900"/>
          </a:solidFill>
          <a:latin typeface="+mj-lt"/>
          <a:ea typeface="+mj-ea"/>
          <a:cs typeface="+mj-cs"/>
        </a:defRPr>
      </a:lvl1pPr>
      <a:lvl2pPr algn="l" rtl="0" eaLnBrk="0" fontAlgn="base" hangingPunct="0">
        <a:spcBef>
          <a:spcPct val="0"/>
        </a:spcBef>
        <a:spcAft>
          <a:spcPct val="0"/>
        </a:spcAft>
        <a:defRPr sz="3600">
          <a:solidFill>
            <a:srgbClr val="669900"/>
          </a:solidFill>
          <a:latin typeface="Tahoma" pitchFamily="34" charset="0"/>
        </a:defRPr>
      </a:lvl2pPr>
      <a:lvl3pPr algn="l" rtl="0" eaLnBrk="0" fontAlgn="base" hangingPunct="0">
        <a:spcBef>
          <a:spcPct val="0"/>
        </a:spcBef>
        <a:spcAft>
          <a:spcPct val="0"/>
        </a:spcAft>
        <a:defRPr sz="3600">
          <a:solidFill>
            <a:srgbClr val="669900"/>
          </a:solidFill>
          <a:latin typeface="Tahoma" pitchFamily="34" charset="0"/>
        </a:defRPr>
      </a:lvl3pPr>
      <a:lvl4pPr algn="l" rtl="0" eaLnBrk="0" fontAlgn="base" hangingPunct="0">
        <a:spcBef>
          <a:spcPct val="0"/>
        </a:spcBef>
        <a:spcAft>
          <a:spcPct val="0"/>
        </a:spcAft>
        <a:defRPr sz="3600">
          <a:solidFill>
            <a:srgbClr val="669900"/>
          </a:solidFill>
          <a:latin typeface="Tahoma" pitchFamily="34" charset="0"/>
        </a:defRPr>
      </a:lvl4pPr>
      <a:lvl5pPr algn="l" rtl="0" eaLnBrk="0" fontAlgn="base" hangingPunct="0">
        <a:spcBef>
          <a:spcPct val="0"/>
        </a:spcBef>
        <a:spcAft>
          <a:spcPct val="0"/>
        </a:spcAft>
        <a:defRPr sz="3600">
          <a:solidFill>
            <a:srgbClr val="669900"/>
          </a:solidFill>
          <a:latin typeface="Tahoma" pitchFamily="34" charset="0"/>
        </a:defRPr>
      </a:lvl5pPr>
      <a:lvl6pPr marL="457200" algn="l" rtl="0" fontAlgn="base">
        <a:spcBef>
          <a:spcPct val="0"/>
        </a:spcBef>
        <a:spcAft>
          <a:spcPct val="0"/>
        </a:spcAft>
        <a:defRPr sz="3600">
          <a:solidFill>
            <a:srgbClr val="669900"/>
          </a:solidFill>
          <a:latin typeface="Tahoma" pitchFamily="34" charset="0"/>
        </a:defRPr>
      </a:lvl6pPr>
      <a:lvl7pPr marL="914400" algn="l" rtl="0" fontAlgn="base">
        <a:spcBef>
          <a:spcPct val="0"/>
        </a:spcBef>
        <a:spcAft>
          <a:spcPct val="0"/>
        </a:spcAft>
        <a:defRPr sz="3600">
          <a:solidFill>
            <a:srgbClr val="669900"/>
          </a:solidFill>
          <a:latin typeface="Tahoma" pitchFamily="34" charset="0"/>
        </a:defRPr>
      </a:lvl7pPr>
      <a:lvl8pPr marL="1371600" algn="l" rtl="0" fontAlgn="base">
        <a:spcBef>
          <a:spcPct val="0"/>
        </a:spcBef>
        <a:spcAft>
          <a:spcPct val="0"/>
        </a:spcAft>
        <a:defRPr sz="3600">
          <a:solidFill>
            <a:srgbClr val="669900"/>
          </a:solidFill>
          <a:latin typeface="Tahoma" pitchFamily="34" charset="0"/>
        </a:defRPr>
      </a:lvl8pPr>
      <a:lvl9pPr marL="1828800" algn="l" rtl="0" fontAlgn="base">
        <a:spcBef>
          <a:spcPct val="0"/>
        </a:spcBef>
        <a:spcAft>
          <a:spcPct val="0"/>
        </a:spcAft>
        <a:defRPr sz="3600">
          <a:solidFill>
            <a:srgbClr val="669900"/>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25010-FADE-4013-9190-CD7E3DC6A407}" type="datetime1">
              <a:rPr lang="en-GB" smtClean="0"/>
              <a:t>14/10/2015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t>‹#›</a:t>
            </a:fld>
            <a:endParaRPr lang="en-GB" dirty="0"/>
          </a:p>
        </p:txBody>
      </p:sp>
    </p:spTree>
    <p:extLst>
      <p:ext uri="{BB962C8B-B14F-4D97-AF65-F5344CB8AC3E}">
        <p14:creationId xmlns:p14="http://schemas.microsoft.com/office/powerpoint/2010/main" val="396128659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screen">
            <a:alphaModFix amt="1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395288" y="6237288"/>
            <a:ext cx="2447925" cy="396875"/>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2000" dirty="0" smtClean="0">
                <a:solidFill>
                  <a:srgbClr val="669900"/>
                </a:solidFill>
                <a:latin typeface="Tahoma" pitchFamily="34" charset="0"/>
                <a:cs typeface="Arial" pitchFamily="34" charset="0"/>
              </a:rPr>
              <a:t>www.ciria.org</a:t>
            </a:r>
          </a:p>
        </p:txBody>
      </p:sp>
      <p:sp>
        <p:nvSpPr>
          <p:cNvPr id="3075" name="Rectangle 3"/>
          <p:cNvSpPr>
            <a:spLocks noGrp="1" noChangeArrowheads="1"/>
          </p:cNvSpPr>
          <p:nvPr>
            <p:ph type="title"/>
          </p:nvPr>
        </p:nvSpPr>
        <p:spPr bwMode="auto">
          <a:xfrm>
            <a:off x="457200" y="274638"/>
            <a:ext cx="7067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pitchFamily="34" charset="0"/>
              </a:defRPr>
            </a:lvl1pPr>
          </a:lstStyle>
          <a:p>
            <a:pPr fontAlgn="base">
              <a:spcBef>
                <a:spcPct val="0"/>
              </a:spcBef>
              <a:spcAft>
                <a:spcPct val="0"/>
              </a:spcAft>
              <a:defRPr/>
            </a:pPr>
            <a:endParaRPr lang="en-GB" dirty="0"/>
          </a:p>
        </p:txBody>
      </p:sp>
      <p:pic>
        <p:nvPicPr>
          <p:cNvPr id="3079" name="Picture 7" descr="CIRIA logo"/>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499242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669900"/>
          </a:solidFill>
          <a:latin typeface="+mj-lt"/>
          <a:ea typeface="+mj-ea"/>
          <a:cs typeface="+mj-cs"/>
        </a:defRPr>
      </a:lvl1pPr>
      <a:lvl2pPr algn="l" rtl="0" eaLnBrk="0" fontAlgn="base" hangingPunct="0">
        <a:spcBef>
          <a:spcPct val="0"/>
        </a:spcBef>
        <a:spcAft>
          <a:spcPct val="0"/>
        </a:spcAft>
        <a:defRPr sz="3600">
          <a:solidFill>
            <a:srgbClr val="669900"/>
          </a:solidFill>
          <a:latin typeface="Tahoma" pitchFamily="34" charset="0"/>
        </a:defRPr>
      </a:lvl2pPr>
      <a:lvl3pPr algn="l" rtl="0" eaLnBrk="0" fontAlgn="base" hangingPunct="0">
        <a:spcBef>
          <a:spcPct val="0"/>
        </a:spcBef>
        <a:spcAft>
          <a:spcPct val="0"/>
        </a:spcAft>
        <a:defRPr sz="3600">
          <a:solidFill>
            <a:srgbClr val="669900"/>
          </a:solidFill>
          <a:latin typeface="Tahoma" pitchFamily="34" charset="0"/>
        </a:defRPr>
      </a:lvl3pPr>
      <a:lvl4pPr algn="l" rtl="0" eaLnBrk="0" fontAlgn="base" hangingPunct="0">
        <a:spcBef>
          <a:spcPct val="0"/>
        </a:spcBef>
        <a:spcAft>
          <a:spcPct val="0"/>
        </a:spcAft>
        <a:defRPr sz="3600">
          <a:solidFill>
            <a:srgbClr val="669900"/>
          </a:solidFill>
          <a:latin typeface="Tahoma" pitchFamily="34" charset="0"/>
        </a:defRPr>
      </a:lvl4pPr>
      <a:lvl5pPr algn="l" rtl="0" eaLnBrk="0" fontAlgn="base" hangingPunct="0">
        <a:spcBef>
          <a:spcPct val="0"/>
        </a:spcBef>
        <a:spcAft>
          <a:spcPct val="0"/>
        </a:spcAft>
        <a:defRPr sz="3600">
          <a:solidFill>
            <a:srgbClr val="669900"/>
          </a:solidFill>
          <a:latin typeface="Tahoma" pitchFamily="34" charset="0"/>
        </a:defRPr>
      </a:lvl5pPr>
      <a:lvl6pPr marL="457200" algn="l" rtl="0" fontAlgn="base">
        <a:spcBef>
          <a:spcPct val="0"/>
        </a:spcBef>
        <a:spcAft>
          <a:spcPct val="0"/>
        </a:spcAft>
        <a:defRPr sz="3600">
          <a:solidFill>
            <a:srgbClr val="669900"/>
          </a:solidFill>
          <a:latin typeface="Tahoma" pitchFamily="34" charset="0"/>
        </a:defRPr>
      </a:lvl6pPr>
      <a:lvl7pPr marL="914400" algn="l" rtl="0" fontAlgn="base">
        <a:spcBef>
          <a:spcPct val="0"/>
        </a:spcBef>
        <a:spcAft>
          <a:spcPct val="0"/>
        </a:spcAft>
        <a:defRPr sz="3600">
          <a:solidFill>
            <a:srgbClr val="669900"/>
          </a:solidFill>
          <a:latin typeface="Tahoma" pitchFamily="34" charset="0"/>
        </a:defRPr>
      </a:lvl7pPr>
      <a:lvl8pPr marL="1371600" algn="l" rtl="0" fontAlgn="base">
        <a:spcBef>
          <a:spcPct val="0"/>
        </a:spcBef>
        <a:spcAft>
          <a:spcPct val="0"/>
        </a:spcAft>
        <a:defRPr sz="3600">
          <a:solidFill>
            <a:srgbClr val="669900"/>
          </a:solidFill>
          <a:latin typeface="Tahoma" pitchFamily="34" charset="0"/>
        </a:defRPr>
      </a:lvl8pPr>
      <a:lvl9pPr marL="1828800" algn="l" rtl="0" fontAlgn="base">
        <a:spcBef>
          <a:spcPct val="0"/>
        </a:spcBef>
        <a:spcAft>
          <a:spcPct val="0"/>
        </a:spcAft>
        <a:defRPr sz="3600">
          <a:solidFill>
            <a:srgbClr val="669900"/>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DBB51-D30A-469D-909F-AA91D887EEB5}" type="datetime1">
              <a:rPr lang="en-GB" smtClean="0"/>
              <a:t>14/10/2015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40F74-9831-4FB2-89A7-1FA51E02701C}" type="slidenum">
              <a:rPr lang="en-GB" smtClean="0"/>
              <a:t>‹#›</a:t>
            </a:fld>
            <a:endParaRPr lang="en-GB" dirty="0"/>
          </a:p>
        </p:txBody>
      </p:sp>
    </p:spTree>
    <p:extLst>
      <p:ext uri="{BB962C8B-B14F-4D97-AF65-F5344CB8AC3E}">
        <p14:creationId xmlns:p14="http://schemas.microsoft.com/office/powerpoint/2010/main" val="191194784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7067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31" name="Picture 7" descr="CIRIA logo"/>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395288" y="6237288"/>
            <a:ext cx="6192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dirty="0" smtClean="0">
                <a:solidFill>
                  <a:srgbClr val="669900"/>
                </a:solidFill>
                <a:cs typeface="Arial" charset="0"/>
              </a:rPr>
              <a:t>www.ciria.org | www.susdrain.org</a:t>
            </a:r>
            <a:endParaRPr lang="en-GB" altLang="en-US" sz="2000" dirty="0">
              <a:solidFill>
                <a:srgbClr val="669900"/>
              </a:solidFill>
              <a:cs typeface="Arial" charset="0"/>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9133673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rgbClr val="669900"/>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600">
          <a:solidFill>
            <a:srgbClr val="669900"/>
          </a:solidFill>
          <a:latin typeface="Arial" charset="0"/>
          <a:cs typeface="Arial" charset="0"/>
        </a:defRPr>
      </a:lvl2pPr>
      <a:lvl3pPr algn="l" rtl="0" eaLnBrk="1" fontAlgn="base" hangingPunct="1">
        <a:spcBef>
          <a:spcPct val="0"/>
        </a:spcBef>
        <a:spcAft>
          <a:spcPct val="0"/>
        </a:spcAft>
        <a:defRPr sz="3600">
          <a:solidFill>
            <a:srgbClr val="669900"/>
          </a:solidFill>
          <a:latin typeface="Arial" charset="0"/>
          <a:cs typeface="Arial" charset="0"/>
        </a:defRPr>
      </a:lvl3pPr>
      <a:lvl4pPr algn="l" rtl="0" eaLnBrk="1" fontAlgn="base" hangingPunct="1">
        <a:spcBef>
          <a:spcPct val="0"/>
        </a:spcBef>
        <a:spcAft>
          <a:spcPct val="0"/>
        </a:spcAft>
        <a:defRPr sz="3600">
          <a:solidFill>
            <a:srgbClr val="669900"/>
          </a:solidFill>
          <a:latin typeface="Arial" charset="0"/>
          <a:cs typeface="Arial" charset="0"/>
        </a:defRPr>
      </a:lvl4pPr>
      <a:lvl5pPr algn="l" rtl="0" eaLnBrk="1" fontAlgn="base" hangingPunct="1">
        <a:spcBef>
          <a:spcPct val="0"/>
        </a:spcBef>
        <a:spcAft>
          <a:spcPct val="0"/>
        </a:spcAft>
        <a:defRPr sz="3600">
          <a:solidFill>
            <a:srgbClr val="669900"/>
          </a:solidFill>
          <a:latin typeface="Arial" charset="0"/>
          <a:cs typeface="Arial" charset="0"/>
        </a:defRPr>
      </a:lvl5pPr>
      <a:lvl6pPr marL="457200" algn="l" rtl="0" eaLnBrk="1" fontAlgn="base" hangingPunct="1">
        <a:spcBef>
          <a:spcPct val="0"/>
        </a:spcBef>
        <a:spcAft>
          <a:spcPct val="0"/>
        </a:spcAft>
        <a:defRPr sz="3600">
          <a:solidFill>
            <a:srgbClr val="669900"/>
          </a:solidFill>
          <a:latin typeface="Tahoma" pitchFamily="34" charset="0"/>
        </a:defRPr>
      </a:lvl6pPr>
      <a:lvl7pPr marL="914400" algn="l" rtl="0" eaLnBrk="1" fontAlgn="base" hangingPunct="1">
        <a:spcBef>
          <a:spcPct val="0"/>
        </a:spcBef>
        <a:spcAft>
          <a:spcPct val="0"/>
        </a:spcAft>
        <a:defRPr sz="3600">
          <a:solidFill>
            <a:srgbClr val="669900"/>
          </a:solidFill>
          <a:latin typeface="Tahoma" pitchFamily="34" charset="0"/>
        </a:defRPr>
      </a:lvl7pPr>
      <a:lvl8pPr marL="1371600" algn="l" rtl="0" eaLnBrk="1" fontAlgn="base" hangingPunct="1">
        <a:spcBef>
          <a:spcPct val="0"/>
        </a:spcBef>
        <a:spcAft>
          <a:spcPct val="0"/>
        </a:spcAft>
        <a:defRPr sz="3600">
          <a:solidFill>
            <a:srgbClr val="669900"/>
          </a:solidFill>
          <a:latin typeface="Tahoma" pitchFamily="34" charset="0"/>
        </a:defRPr>
      </a:lvl8pPr>
      <a:lvl9pPr marL="1828800" algn="l" rtl="0" eaLnBrk="1" fontAlgn="base" hangingPunct="1">
        <a:spcBef>
          <a:spcPct val="0"/>
        </a:spcBef>
        <a:spcAft>
          <a:spcPct val="0"/>
        </a:spcAft>
        <a:defRPr sz="3600">
          <a:solidFill>
            <a:srgbClr val="669900"/>
          </a:solidFill>
          <a:latin typeface="Tahoma" pitchFamily="34"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7067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31" name="Picture 7" descr="CIRIA logo"/>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395288" y="6237288"/>
            <a:ext cx="6192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dirty="0" smtClean="0">
                <a:solidFill>
                  <a:srgbClr val="669900"/>
                </a:solidFill>
                <a:cs typeface="Arial" charset="0"/>
              </a:rPr>
              <a:t>www.ciria.org | www.susdrain.org</a:t>
            </a:r>
            <a:endParaRPr lang="en-GB" altLang="en-US" sz="2000" dirty="0">
              <a:solidFill>
                <a:srgbClr val="669900"/>
              </a:solidFill>
              <a:cs typeface="Arial" charset="0"/>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3453201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rgbClr val="669900"/>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600">
          <a:solidFill>
            <a:srgbClr val="669900"/>
          </a:solidFill>
          <a:latin typeface="Arial" charset="0"/>
          <a:cs typeface="Arial" charset="0"/>
        </a:defRPr>
      </a:lvl2pPr>
      <a:lvl3pPr algn="l" rtl="0" eaLnBrk="1" fontAlgn="base" hangingPunct="1">
        <a:spcBef>
          <a:spcPct val="0"/>
        </a:spcBef>
        <a:spcAft>
          <a:spcPct val="0"/>
        </a:spcAft>
        <a:defRPr sz="3600">
          <a:solidFill>
            <a:srgbClr val="669900"/>
          </a:solidFill>
          <a:latin typeface="Arial" charset="0"/>
          <a:cs typeface="Arial" charset="0"/>
        </a:defRPr>
      </a:lvl3pPr>
      <a:lvl4pPr algn="l" rtl="0" eaLnBrk="1" fontAlgn="base" hangingPunct="1">
        <a:spcBef>
          <a:spcPct val="0"/>
        </a:spcBef>
        <a:spcAft>
          <a:spcPct val="0"/>
        </a:spcAft>
        <a:defRPr sz="3600">
          <a:solidFill>
            <a:srgbClr val="669900"/>
          </a:solidFill>
          <a:latin typeface="Arial" charset="0"/>
          <a:cs typeface="Arial" charset="0"/>
        </a:defRPr>
      </a:lvl4pPr>
      <a:lvl5pPr algn="l" rtl="0" eaLnBrk="1" fontAlgn="base" hangingPunct="1">
        <a:spcBef>
          <a:spcPct val="0"/>
        </a:spcBef>
        <a:spcAft>
          <a:spcPct val="0"/>
        </a:spcAft>
        <a:defRPr sz="3600">
          <a:solidFill>
            <a:srgbClr val="669900"/>
          </a:solidFill>
          <a:latin typeface="Arial" charset="0"/>
          <a:cs typeface="Arial" charset="0"/>
        </a:defRPr>
      </a:lvl5pPr>
      <a:lvl6pPr marL="457200" algn="l" rtl="0" eaLnBrk="1" fontAlgn="base" hangingPunct="1">
        <a:spcBef>
          <a:spcPct val="0"/>
        </a:spcBef>
        <a:spcAft>
          <a:spcPct val="0"/>
        </a:spcAft>
        <a:defRPr sz="3600">
          <a:solidFill>
            <a:srgbClr val="669900"/>
          </a:solidFill>
          <a:latin typeface="Tahoma" pitchFamily="34" charset="0"/>
        </a:defRPr>
      </a:lvl6pPr>
      <a:lvl7pPr marL="914400" algn="l" rtl="0" eaLnBrk="1" fontAlgn="base" hangingPunct="1">
        <a:spcBef>
          <a:spcPct val="0"/>
        </a:spcBef>
        <a:spcAft>
          <a:spcPct val="0"/>
        </a:spcAft>
        <a:defRPr sz="3600">
          <a:solidFill>
            <a:srgbClr val="669900"/>
          </a:solidFill>
          <a:latin typeface="Tahoma" pitchFamily="34" charset="0"/>
        </a:defRPr>
      </a:lvl7pPr>
      <a:lvl8pPr marL="1371600" algn="l" rtl="0" eaLnBrk="1" fontAlgn="base" hangingPunct="1">
        <a:spcBef>
          <a:spcPct val="0"/>
        </a:spcBef>
        <a:spcAft>
          <a:spcPct val="0"/>
        </a:spcAft>
        <a:defRPr sz="3600">
          <a:solidFill>
            <a:srgbClr val="669900"/>
          </a:solidFill>
          <a:latin typeface="Tahoma" pitchFamily="34" charset="0"/>
        </a:defRPr>
      </a:lvl8pPr>
      <a:lvl9pPr marL="1828800" algn="l" rtl="0" eaLnBrk="1" fontAlgn="base" hangingPunct="1">
        <a:spcBef>
          <a:spcPct val="0"/>
        </a:spcBef>
        <a:spcAft>
          <a:spcPct val="0"/>
        </a:spcAft>
        <a:defRPr sz="3600">
          <a:solidFill>
            <a:srgbClr val="669900"/>
          </a:solidFill>
          <a:latin typeface="Tahoma" pitchFamily="34"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7067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31" name="Picture 7" descr="CIRIA logo"/>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395288" y="6237288"/>
            <a:ext cx="6192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dirty="0" smtClean="0">
                <a:solidFill>
                  <a:srgbClr val="669900"/>
                </a:solidFill>
                <a:cs typeface="Arial" charset="0"/>
              </a:rPr>
              <a:t>www.ciria.org | www.susdrain.org</a:t>
            </a:r>
            <a:endParaRPr lang="en-GB" altLang="en-US" sz="2000" dirty="0">
              <a:solidFill>
                <a:srgbClr val="669900"/>
              </a:solidFill>
              <a:cs typeface="Arial" charset="0"/>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3182139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rgbClr val="669900"/>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600">
          <a:solidFill>
            <a:srgbClr val="669900"/>
          </a:solidFill>
          <a:latin typeface="Arial" charset="0"/>
          <a:cs typeface="Arial" charset="0"/>
        </a:defRPr>
      </a:lvl2pPr>
      <a:lvl3pPr algn="l" rtl="0" eaLnBrk="1" fontAlgn="base" hangingPunct="1">
        <a:spcBef>
          <a:spcPct val="0"/>
        </a:spcBef>
        <a:spcAft>
          <a:spcPct val="0"/>
        </a:spcAft>
        <a:defRPr sz="3600">
          <a:solidFill>
            <a:srgbClr val="669900"/>
          </a:solidFill>
          <a:latin typeface="Arial" charset="0"/>
          <a:cs typeface="Arial" charset="0"/>
        </a:defRPr>
      </a:lvl3pPr>
      <a:lvl4pPr algn="l" rtl="0" eaLnBrk="1" fontAlgn="base" hangingPunct="1">
        <a:spcBef>
          <a:spcPct val="0"/>
        </a:spcBef>
        <a:spcAft>
          <a:spcPct val="0"/>
        </a:spcAft>
        <a:defRPr sz="3600">
          <a:solidFill>
            <a:srgbClr val="669900"/>
          </a:solidFill>
          <a:latin typeface="Arial" charset="0"/>
          <a:cs typeface="Arial" charset="0"/>
        </a:defRPr>
      </a:lvl4pPr>
      <a:lvl5pPr algn="l" rtl="0" eaLnBrk="1" fontAlgn="base" hangingPunct="1">
        <a:spcBef>
          <a:spcPct val="0"/>
        </a:spcBef>
        <a:spcAft>
          <a:spcPct val="0"/>
        </a:spcAft>
        <a:defRPr sz="3600">
          <a:solidFill>
            <a:srgbClr val="669900"/>
          </a:solidFill>
          <a:latin typeface="Arial" charset="0"/>
          <a:cs typeface="Arial" charset="0"/>
        </a:defRPr>
      </a:lvl5pPr>
      <a:lvl6pPr marL="457200" algn="l" rtl="0" eaLnBrk="1" fontAlgn="base" hangingPunct="1">
        <a:spcBef>
          <a:spcPct val="0"/>
        </a:spcBef>
        <a:spcAft>
          <a:spcPct val="0"/>
        </a:spcAft>
        <a:defRPr sz="3600">
          <a:solidFill>
            <a:srgbClr val="669900"/>
          </a:solidFill>
          <a:latin typeface="Tahoma" pitchFamily="34" charset="0"/>
        </a:defRPr>
      </a:lvl6pPr>
      <a:lvl7pPr marL="914400" algn="l" rtl="0" eaLnBrk="1" fontAlgn="base" hangingPunct="1">
        <a:spcBef>
          <a:spcPct val="0"/>
        </a:spcBef>
        <a:spcAft>
          <a:spcPct val="0"/>
        </a:spcAft>
        <a:defRPr sz="3600">
          <a:solidFill>
            <a:srgbClr val="669900"/>
          </a:solidFill>
          <a:latin typeface="Tahoma" pitchFamily="34" charset="0"/>
        </a:defRPr>
      </a:lvl7pPr>
      <a:lvl8pPr marL="1371600" algn="l" rtl="0" eaLnBrk="1" fontAlgn="base" hangingPunct="1">
        <a:spcBef>
          <a:spcPct val="0"/>
        </a:spcBef>
        <a:spcAft>
          <a:spcPct val="0"/>
        </a:spcAft>
        <a:defRPr sz="3600">
          <a:solidFill>
            <a:srgbClr val="669900"/>
          </a:solidFill>
          <a:latin typeface="Tahoma" pitchFamily="34" charset="0"/>
        </a:defRPr>
      </a:lvl8pPr>
      <a:lvl9pPr marL="1828800" algn="l" rtl="0" eaLnBrk="1" fontAlgn="base" hangingPunct="1">
        <a:spcBef>
          <a:spcPct val="0"/>
        </a:spcBef>
        <a:spcAft>
          <a:spcPct val="0"/>
        </a:spcAft>
        <a:defRPr sz="3600">
          <a:solidFill>
            <a:srgbClr val="669900"/>
          </a:solidFill>
          <a:latin typeface="Tahoma" pitchFamily="34"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F7CD8-5F96-435A-995A-B19FE6B742A6}" type="datetime1">
              <a:rPr lang="en-GB" smtClean="0">
                <a:solidFill>
                  <a:prstClr val="black">
                    <a:tint val="75000"/>
                  </a:prstClr>
                </a:solidFill>
              </a:rPr>
              <a:t>14/10/2015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7624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3C67-3C32-408B-8F4D-15A0DCCECB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6843455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66.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tif"/><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3.jpeg"/><Relationship Id="rId4" Type="http://schemas.openxmlformats.org/officeDocument/2006/relationships/image" Target="../media/image36.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8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1.JP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3.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73.xml"/><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3.xml"/><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5.xml"/><Relationship Id="rId1" Type="http://schemas.openxmlformats.org/officeDocument/2006/relationships/slideLayout" Target="../slideLayouts/slideLayout73.xml"/><Relationship Id="rId4" Type="http://schemas.openxmlformats.org/officeDocument/2006/relationships/image" Target="../media/image52.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5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573016"/>
            <a:ext cx="9144000" cy="266429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itle 1"/>
          <p:cNvSpPr>
            <a:spLocks noGrp="1"/>
          </p:cNvSpPr>
          <p:nvPr>
            <p:ph type="title" idx="4294967295"/>
          </p:nvPr>
        </p:nvSpPr>
        <p:spPr>
          <a:xfrm>
            <a:off x="61862" y="4221088"/>
            <a:ext cx="8830618" cy="1332198"/>
          </a:xfrm>
        </p:spPr>
        <p:txBody>
          <a:bodyPr>
            <a:noAutofit/>
          </a:bodyPr>
          <a:lstStyle/>
          <a:p>
            <a:pPr algn="r"/>
            <a:r>
              <a:rPr lang="en-GB" sz="3200" b="1" dirty="0" smtClean="0">
                <a:solidFill>
                  <a:srgbClr val="669900"/>
                </a:solidFill>
                <a:latin typeface="Arial" panose="020B0604020202020204" pitchFamily="34" charset="0"/>
                <a:cs typeface="Arial" panose="020B0604020202020204" pitchFamily="34" charset="0"/>
              </a:rPr>
              <a:t/>
            </a:r>
            <a:br>
              <a:rPr lang="en-GB" sz="3200" b="1" dirty="0" smtClean="0">
                <a:solidFill>
                  <a:srgbClr val="669900"/>
                </a:solidFill>
                <a:latin typeface="Arial" panose="020B0604020202020204" pitchFamily="34" charset="0"/>
                <a:cs typeface="Arial" panose="020B0604020202020204" pitchFamily="34" charset="0"/>
              </a:rPr>
            </a:br>
            <a:r>
              <a:rPr lang="en-GB" sz="3200" b="1" dirty="0" smtClean="0">
                <a:solidFill>
                  <a:srgbClr val="669900"/>
                </a:solidFill>
                <a:latin typeface="Arial" panose="020B0604020202020204" pitchFamily="34" charset="0"/>
                <a:cs typeface="Arial" panose="020B0604020202020204" pitchFamily="34" charset="0"/>
              </a:rPr>
              <a:t>Evaluating the benefits of </a:t>
            </a:r>
            <a:r>
              <a:rPr lang="en-GB" sz="3200" b="1" dirty="0" smtClean="0">
                <a:solidFill>
                  <a:srgbClr val="669900"/>
                </a:solidFill>
                <a:latin typeface="Arial" panose="020B0604020202020204" pitchFamily="34" charset="0"/>
                <a:cs typeface="Arial" panose="020B0604020202020204" pitchFamily="34" charset="0"/>
              </a:rPr>
              <a:t>SuDS</a:t>
            </a:r>
            <a:br>
              <a:rPr lang="en-GB" sz="3200" b="1" dirty="0" smtClean="0">
                <a:solidFill>
                  <a:srgbClr val="669900"/>
                </a:solidFill>
                <a:latin typeface="Arial" panose="020B0604020202020204" pitchFamily="34" charset="0"/>
                <a:cs typeface="Arial" panose="020B0604020202020204" pitchFamily="34" charset="0"/>
              </a:rPr>
            </a:br>
            <a:r>
              <a:rPr lang="en-GB" sz="3200" b="1" dirty="0" smtClean="0">
                <a:solidFill>
                  <a:srgbClr val="669900"/>
                </a:solidFill>
                <a:latin typeface="Arial" panose="020B0604020202020204" pitchFamily="34" charset="0"/>
                <a:cs typeface="Arial" panose="020B0604020202020204" pitchFamily="34" charset="0"/>
              </a:rPr>
              <a:t>Using CIRIA’s</a:t>
            </a:r>
            <a:r>
              <a:rPr lang="en-GB" sz="3200" b="1" dirty="0" smtClean="0">
                <a:solidFill>
                  <a:srgbClr val="669900"/>
                </a:solidFill>
                <a:latin typeface="Arial" panose="020B0604020202020204" pitchFamily="34" charset="0"/>
                <a:cs typeface="Arial" panose="020B0604020202020204" pitchFamily="34" charset="0"/>
              </a:rPr>
              <a:t> </a:t>
            </a:r>
            <a:r>
              <a:rPr lang="en-GB" sz="3200" b="1" dirty="0" err="1" smtClean="0">
                <a:solidFill>
                  <a:srgbClr val="669900"/>
                </a:solidFill>
                <a:latin typeface="Arial" panose="020B0604020202020204" pitchFamily="34" charset="0"/>
                <a:cs typeface="Arial" panose="020B0604020202020204" pitchFamily="34" charset="0"/>
              </a:rPr>
              <a:t>BeST</a:t>
            </a:r>
            <a:r>
              <a:rPr lang="en-GB" sz="3200" dirty="0" smtClean="0">
                <a:solidFill>
                  <a:srgbClr val="669900"/>
                </a:solidFill>
                <a:latin typeface="Arial" panose="020B0604020202020204" pitchFamily="34" charset="0"/>
                <a:cs typeface="Arial" panose="020B0604020202020204" pitchFamily="34" charset="0"/>
              </a:rPr>
              <a:t/>
            </a:r>
            <a:br>
              <a:rPr lang="en-GB" sz="3200" dirty="0" smtClean="0">
                <a:solidFill>
                  <a:srgbClr val="669900"/>
                </a:solidFill>
                <a:latin typeface="Arial" panose="020B0604020202020204" pitchFamily="34" charset="0"/>
                <a:cs typeface="Arial" panose="020B0604020202020204" pitchFamily="34" charset="0"/>
              </a:rPr>
            </a:br>
            <a:r>
              <a:rPr lang="en-GB" sz="3200" dirty="0" smtClean="0">
                <a:solidFill>
                  <a:srgbClr val="669900"/>
                </a:solidFill>
                <a:latin typeface="Arial" panose="020B0604020202020204" pitchFamily="34" charset="0"/>
                <a:cs typeface="Arial" panose="020B0604020202020204" pitchFamily="34" charset="0"/>
              </a:rPr>
              <a:t/>
            </a:r>
            <a:br>
              <a:rPr lang="en-GB" sz="3200" dirty="0" smtClean="0">
                <a:solidFill>
                  <a:srgbClr val="669900"/>
                </a:solidFill>
                <a:latin typeface="Arial" panose="020B0604020202020204" pitchFamily="34" charset="0"/>
                <a:cs typeface="Arial" panose="020B0604020202020204" pitchFamily="34" charset="0"/>
              </a:rPr>
            </a:br>
            <a:r>
              <a:rPr lang="en-GB" sz="2400" dirty="0" smtClean="0">
                <a:solidFill>
                  <a:srgbClr val="669900"/>
                </a:solidFill>
                <a:latin typeface="Arial" panose="020B0604020202020204" pitchFamily="34" charset="0"/>
                <a:cs typeface="Arial" panose="020B0604020202020204" pitchFamily="34" charset="0"/>
              </a:rPr>
              <a:t> July 2015</a:t>
            </a:r>
            <a:r>
              <a:rPr lang="en-GB" sz="1600" dirty="0" smtClean="0">
                <a:solidFill>
                  <a:srgbClr val="669900"/>
                </a:solidFill>
                <a:latin typeface="Arial" panose="020B0604020202020204" pitchFamily="34" charset="0"/>
                <a:cs typeface="Arial" panose="020B0604020202020204" pitchFamily="34" charset="0"/>
              </a:rPr>
              <a:t/>
            </a:r>
            <a:br>
              <a:rPr lang="en-GB" sz="1600" dirty="0" smtClean="0">
                <a:solidFill>
                  <a:srgbClr val="669900"/>
                </a:solidFill>
                <a:latin typeface="Arial" panose="020B0604020202020204" pitchFamily="34" charset="0"/>
                <a:cs typeface="Arial" panose="020B0604020202020204" pitchFamily="34" charset="0"/>
              </a:rPr>
            </a:br>
            <a:endParaRPr lang="en-GB" sz="2000" b="1" dirty="0">
              <a:solidFill>
                <a:srgbClr val="669900"/>
              </a:solidFill>
              <a:latin typeface="Arial" panose="020B0604020202020204" pitchFamily="34" charset="0"/>
              <a:cs typeface="Arial" panose="020B0604020202020204" pitchFamily="34" charset="0"/>
            </a:endParaRPr>
          </a:p>
        </p:txBody>
      </p:sp>
      <p:sp>
        <p:nvSpPr>
          <p:cNvPr id="2" name="TextBox 1"/>
          <p:cNvSpPr txBox="1"/>
          <p:nvPr/>
        </p:nvSpPr>
        <p:spPr>
          <a:xfrm>
            <a:off x="107504" y="6516052"/>
            <a:ext cx="2855333" cy="369332"/>
          </a:xfrm>
          <a:prstGeom prst="rect">
            <a:avLst/>
          </a:prstGeom>
          <a:noFill/>
        </p:spPr>
        <p:txBody>
          <a:bodyPr wrap="none" rtlCol="0">
            <a:spAutoFit/>
          </a:bodyPr>
          <a:lstStyle/>
          <a:p>
            <a:r>
              <a:rPr lang="en-GB" b="1" i="1" dirty="0" err="1" smtClean="0">
                <a:solidFill>
                  <a:srgbClr val="F79646">
                    <a:lumMod val="75000"/>
                  </a:srgbClr>
                </a:solidFill>
              </a:rPr>
              <a:t>Elvetham</a:t>
            </a:r>
            <a:r>
              <a:rPr lang="en-GB" b="1" i="1" dirty="0" smtClean="0">
                <a:solidFill>
                  <a:srgbClr val="F79646">
                    <a:lumMod val="75000"/>
                  </a:srgbClr>
                </a:solidFill>
              </a:rPr>
              <a:t> Heath, Hampshire</a:t>
            </a:r>
            <a:endParaRPr lang="en-GB" b="1" i="1" dirty="0">
              <a:solidFill>
                <a:srgbClr val="F79646">
                  <a:lumMod val="75000"/>
                </a:srgbClr>
              </a:solidFill>
            </a:endParaRPr>
          </a:p>
        </p:txBody>
      </p:sp>
      <p:pic>
        <p:nvPicPr>
          <p:cNvPr id="6" name="Picture 7" descr="CIRIA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965C3C67-3C32-408B-8F4D-15A0DCCECB11}" type="slidenum">
              <a:rPr lang="en-GB" smtClean="0">
                <a:solidFill>
                  <a:prstClr val="black">
                    <a:tint val="75000"/>
                  </a:prstClr>
                </a:solidFill>
              </a:rPr>
              <a:pPr/>
              <a:t>1</a:t>
            </a:fld>
            <a:endParaRPr lang="en-GB" dirty="0">
              <a:solidFill>
                <a:prstClr val="black">
                  <a:tint val="75000"/>
                </a:prstClr>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589469"/>
            <a:ext cx="1600203" cy="481585"/>
          </a:xfrm>
          <a:prstGeom prst="rect">
            <a:avLst/>
          </a:prstGeom>
        </p:spPr>
      </p:pic>
    </p:spTree>
    <p:extLst>
      <p:ext uri="{BB962C8B-B14F-4D97-AF65-F5344CB8AC3E}">
        <p14:creationId xmlns:p14="http://schemas.microsoft.com/office/powerpoint/2010/main" val="2435849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GB" dirty="0" smtClean="0"/>
              <a:t>Overall aim of </a:t>
            </a:r>
            <a:r>
              <a:rPr lang="en-GB" dirty="0" err="1" smtClean="0"/>
              <a:t>BeST</a:t>
            </a:r>
            <a:endParaRPr lang="en-GB" dirty="0"/>
          </a:p>
        </p:txBody>
      </p:sp>
      <p:sp>
        <p:nvSpPr>
          <p:cNvPr id="119811" name="Rectangle 3"/>
          <p:cNvSpPr>
            <a:spLocks noGrp="1" noChangeArrowheads="1"/>
          </p:cNvSpPr>
          <p:nvPr>
            <p:ph type="body" idx="1"/>
          </p:nvPr>
        </p:nvSpPr>
        <p:spPr>
          <a:xfrm>
            <a:off x="635000" y="1412776"/>
            <a:ext cx="7874000" cy="4680520"/>
          </a:xfrm>
        </p:spPr>
        <p:txBody>
          <a:bodyPr/>
          <a:lstStyle/>
          <a:p>
            <a:pPr marL="0" indent="0" algn="ctr">
              <a:buNone/>
            </a:pPr>
            <a:endParaRPr lang="en-GB" sz="2800" i="1" dirty="0" smtClean="0"/>
          </a:p>
          <a:p>
            <a:pPr marL="0" indent="0" algn="ctr">
              <a:buNone/>
            </a:pPr>
            <a:r>
              <a:rPr lang="en-GB" sz="2800" i="1" dirty="0" smtClean="0">
                <a:solidFill>
                  <a:srgbClr val="598600"/>
                </a:solidFill>
              </a:rPr>
              <a:t>“The </a:t>
            </a:r>
            <a:r>
              <a:rPr lang="en-GB" sz="2800" i="1" dirty="0">
                <a:solidFill>
                  <a:srgbClr val="598600"/>
                </a:solidFill>
              </a:rPr>
              <a:t>overall aim of this proposal is to collate and evaluate potential methodologies for assessing the benefits of SuDS, develop approaches accepted by relevant stakeholders and using </a:t>
            </a:r>
            <a:r>
              <a:rPr lang="en-GB" sz="2800" i="1" dirty="0" smtClean="0">
                <a:solidFill>
                  <a:srgbClr val="598600"/>
                </a:solidFill>
              </a:rPr>
              <a:t>available data develop a tool to estimate the multiple benefits of SuDS”</a:t>
            </a:r>
            <a:r>
              <a:rPr lang="en-GB" sz="2800" dirty="0" smtClean="0">
                <a:solidFill>
                  <a:srgbClr val="598600"/>
                </a:solidFill>
              </a:rPr>
              <a:t>. </a:t>
            </a:r>
          </a:p>
          <a:p>
            <a:pPr marL="0" indent="0" algn="ctr">
              <a:buNone/>
            </a:pPr>
            <a:endParaRPr lang="en-GB" sz="2800" dirty="0">
              <a:solidFill>
                <a:srgbClr val="598600"/>
              </a:solidFill>
            </a:endParaRPr>
          </a:p>
          <a:p>
            <a:pPr marL="0" indent="0" algn="ctr">
              <a:buNone/>
            </a:pPr>
            <a:endParaRPr lang="en-GB" sz="2800" dirty="0">
              <a:solidFill>
                <a:srgbClr val="598600"/>
              </a:solidFill>
            </a:endParaRPr>
          </a:p>
        </p:txBody>
      </p:sp>
    </p:spTree>
    <p:extLst>
      <p:ext uri="{BB962C8B-B14F-4D97-AF65-F5344CB8AC3E}">
        <p14:creationId xmlns:p14="http://schemas.microsoft.com/office/powerpoint/2010/main" val="3124484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to our funders</a:t>
            </a:r>
            <a:endParaRPr lang="en-GB" dirty="0"/>
          </a:p>
        </p:txBody>
      </p:sp>
      <p:sp>
        <p:nvSpPr>
          <p:cNvPr id="3" name="Slide Number Placeholder 2"/>
          <p:cNvSpPr>
            <a:spLocks noGrp="1"/>
          </p:cNvSpPr>
          <p:nvPr>
            <p:ph type="sldNum" sz="quarter" idx="4"/>
          </p:nvPr>
        </p:nvSpPr>
        <p:spPr/>
        <p:txBody>
          <a:bodyPr/>
          <a:lstStyle/>
          <a:p>
            <a:fld id="{965C3C67-3C32-408B-8F4D-15A0DCCECB11}" type="slidenum">
              <a:rPr lang="en-GB" smtClean="0">
                <a:solidFill>
                  <a:prstClr val="black">
                    <a:tint val="75000"/>
                  </a:prstClr>
                </a:solidFill>
              </a:rPr>
              <a:pPr/>
              <a:t>11</a:t>
            </a:fld>
            <a:endParaRPr lang="en-GB" dirty="0">
              <a:solidFill>
                <a:prstClr val="black">
                  <a:tint val="75000"/>
                </a:prst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864" y="1680399"/>
            <a:ext cx="2883057" cy="129662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456" y="1627812"/>
            <a:ext cx="1479618" cy="14717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8833" y="1824074"/>
            <a:ext cx="1931833" cy="117467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479" y="3393047"/>
            <a:ext cx="1111884" cy="111076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024" y="1731462"/>
            <a:ext cx="1081414" cy="1194869"/>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9752" y="3405189"/>
            <a:ext cx="2593984" cy="1098621"/>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82375" y="3309693"/>
            <a:ext cx="3088419" cy="1277470"/>
          </a:xfrm>
          <a:prstGeom prst="rect">
            <a:avLst/>
          </a:prstGeom>
        </p:spPr>
      </p:pic>
      <p:pic>
        <p:nvPicPr>
          <p:cNvPr id="11" name="Picture 10"/>
          <p:cNvPicPr>
            <a:picLocks noChangeAspect="1"/>
          </p:cNvPicPr>
          <p:nvPr/>
        </p:nvPicPr>
        <p:blipFill>
          <a:blip r:embed="rId10"/>
          <a:stretch>
            <a:fillRect/>
          </a:stretch>
        </p:blipFill>
        <p:spPr>
          <a:xfrm>
            <a:off x="611560" y="4869160"/>
            <a:ext cx="4108824" cy="1060507"/>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50642" y="4991573"/>
            <a:ext cx="3240024" cy="576072"/>
          </a:xfrm>
          <a:prstGeom prst="rect">
            <a:avLst/>
          </a:prstGeom>
        </p:spPr>
      </p:pic>
    </p:spTree>
    <p:extLst>
      <p:ext uri="{BB962C8B-B14F-4D97-AF65-F5344CB8AC3E}">
        <p14:creationId xmlns:p14="http://schemas.microsoft.com/office/powerpoint/2010/main" val="1323365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573016"/>
            <a:ext cx="9144000" cy="266429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itle 1"/>
          <p:cNvSpPr>
            <a:spLocks noGrp="1"/>
          </p:cNvSpPr>
          <p:nvPr>
            <p:ph type="title" idx="4294967295"/>
          </p:nvPr>
        </p:nvSpPr>
        <p:spPr>
          <a:xfrm>
            <a:off x="61862" y="4221088"/>
            <a:ext cx="8830618" cy="1332198"/>
          </a:xfrm>
        </p:spPr>
        <p:txBody>
          <a:bodyPr>
            <a:noAutofit/>
          </a:bodyPr>
          <a:lstStyle/>
          <a:p>
            <a:pPr algn="r"/>
            <a:r>
              <a:rPr lang="en-GB" sz="3200" b="1" dirty="0" smtClean="0">
                <a:solidFill>
                  <a:srgbClr val="669900"/>
                </a:solidFill>
                <a:latin typeface="Arial" panose="020B0604020202020204" pitchFamily="34" charset="0"/>
                <a:cs typeface="Arial" panose="020B0604020202020204" pitchFamily="34" charset="0"/>
              </a:rPr>
              <a:t/>
            </a:r>
            <a:br>
              <a:rPr lang="en-GB" sz="3200" b="1" dirty="0" smtClean="0">
                <a:solidFill>
                  <a:srgbClr val="669900"/>
                </a:solidFill>
                <a:latin typeface="Arial" panose="020B0604020202020204" pitchFamily="34" charset="0"/>
                <a:cs typeface="Arial" panose="020B0604020202020204" pitchFamily="34" charset="0"/>
              </a:rPr>
            </a:br>
            <a:r>
              <a:rPr lang="en-GB" sz="3200" b="1" dirty="0" smtClean="0">
                <a:solidFill>
                  <a:srgbClr val="669900"/>
                </a:solidFill>
                <a:latin typeface="Arial" panose="020B0604020202020204" pitchFamily="34" charset="0"/>
                <a:cs typeface="Arial" panose="020B0604020202020204" pitchFamily="34" charset="0"/>
              </a:rPr>
              <a:t/>
            </a:r>
            <a:br>
              <a:rPr lang="en-GB" sz="3200" b="1" dirty="0" smtClean="0">
                <a:solidFill>
                  <a:srgbClr val="669900"/>
                </a:solidFill>
                <a:latin typeface="Arial" panose="020B0604020202020204" pitchFamily="34" charset="0"/>
                <a:cs typeface="Arial" panose="020B0604020202020204" pitchFamily="34" charset="0"/>
              </a:rPr>
            </a:br>
            <a:r>
              <a:rPr lang="en-GB" sz="3200" b="1" dirty="0" smtClean="0">
                <a:solidFill>
                  <a:srgbClr val="669900"/>
                </a:solidFill>
                <a:latin typeface="Arial" panose="020B0604020202020204" pitchFamily="34" charset="0"/>
                <a:cs typeface="Arial" panose="020B0604020202020204" pitchFamily="34" charset="0"/>
              </a:rPr>
              <a:t>Introducing: W045 </a:t>
            </a:r>
            <a:r>
              <a:rPr lang="en-GB" sz="3200" b="1" dirty="0" err="1" smtClean="0">
                <a:solidFill>
                  <a:srgbClr val="669900"/>
                </a:solidFill>
                <a:latin typeface="Arial" panose="020B0604020202020204" pitchFamily="34" charset="0"/>
                <a:cs typeface="Arial" panose="020B0604020202020204" pitchFamily="34" charset="0"/>
              </a:rPr>
              <a:t>BeST</a:t>
            </a:r>
            <a:r>
              <a:rPr lang="en-GB" sz="3200" dirty="0" smtClean="0">
                <a:solidFill>
                  <a:srgbClr val="669900"/>
                </a:solidFill>
                <a:latin typeface="Arial" panose="020B0604020202020204" pitchFamily="34" charset="0"/>
                <a:cs typeface="Arial" panose="020B0604020202020204" pitchFamily="34" charset="0"/>
              </a:rPr>
              <a:t/>
            </a:r>
            <a:br>
              <a:rPr lang="en-GB" sz="3200" dirty="0" smtClean="0">
                <a:solidFill>
                  <a:srgbClr val="669900"/>
                </a:solidFill>
                <a:latin typeface="Arial" panose="020B0604020202020204" pitchFamily="34" charset="0"/>
                <a:cs typeface="Arial" panose="020B0604020202020204" pitchFamily="34" charset="0"/>
              </a:rPr>
            </a:br>
            <a:r>
              <a:rPr lang="en-GB" sz="3200" dirty="0" smtClean="0">
                <a:solidFill>
                  <a:srgbClr val="669900"/>
                </a:solidFill>
                <a:latin typeface="Arial" panose="020B0604020202020204" pitchFamily="34" charset="0"/>
                <a:cs typeface="Arial" panose="020B0604020202020204" pitchFamily="34" charset="0"/>
              </a:rPr>
              <a:t/>
            </a:r>
            <a:br>
              <a:rPr lang="en-GB" sz="3200" dirty="0" smtClean="0">
                <a:solidFill>
                  <a:srgbClr val="669900"/>
                </a:solidFill>
                <a:latin typeface="Arial" panose="020B0604020202020204" pitchFamily="34" charset="0"/>
                <a:cs typeface="Arial" panose="020B0604020202020204" pitchFamily="34" charset="0"/>
              </a:rPr>
            </a:br>
            <a:r>
              <a:rPr lang="en-GB" sz="2400" dirty="0" smtClean="0">
                <a:solidFill>
                  <a:srgbClr val="669900"/>
                </a:solidFill>
                <a:latin typeface="Arial" panose="020B0604020202020204" pitchFamily="34" charset="0"/>
                <a:cs typeface="Arial" panose="020B0604020202020204" pitchFamily="34" charset="0"/>
              </a:rPr>
              <a:t> </a:t>
            </a:r>
            <a:r>
              <a:rPr lang="en-GB" sz="1600" dirty="0" smtClean="0">
                <a:solidFill>
                  <a:srgbClr val="669900"/>
                </a:solidFill>
                <a:latin typeface="Arial" panose="020B0604020202020204" pitchFamily="34" charset="0"/>
                <a:cs typeface="Arial" panose="020B0604020202020204" pitchFamily="34" charset="0"/>
              </a:rPr>
              <a:t/>
            </a:r>
            <a:br>
              <a:rPr lang="en-GB" sz="1600" dirty="0" smtClean="0">
                <a:solidFill>
                  <a:srgbClr val="669900"/>
                </a:solidFill>
                <a:latin typeface="Arial" panose="020B0604020202020204" pitchFamily="34" charset="0"/>
                <a:cs typeface="Arial" panose="020B0604020202020204" pitchFamily="34" charset="0"/>
              </a:rPr>
            </a:br>
            <a:endParaRPr lang="en-GB" sz="2000" b="1" dirty="0">
              <a:solidFill>
                <a:srgbClr val="669900"/>
              </a:solidFill>
              <a:latin typeface="Arial" panose="020B0604020202020204" pitchFamily="34" charset="0"/>
              <a:cs typeface="Arial" panose="020B0604020202020204" pitchFamily="34" charset="0"/>
            </a:endParaRPr>
          </a:p>
        </p:txBody>
      </p:sp>
      <p:sp>
        <p:nvSpPr>
          <p:cNvPr id="2" name="TextBox 1"/>
          <p:cNvSpPr txBox="1"/>
          <p:nvPr/>
        </p:nvSpPr>
        <p:spPr>
          <a:xfrm>
            <a:off x="107504" y="6516052"/>
            <a:ext cx="2855333" cy="369332"/>
          </a:xfrm>
          <a:prstGeom prst="rect">
            <a:avLst/>
          </a:prstGeom>
          <a:noFill/>
        </p:spPr>
        <p:txBody>
          <a:bodyPr wrap="none" rtlCol="0">
            <a:spAutoFit/>
          </a:bodyPr>
          <a:lstStyle/>
          <a:p>
            <a:r>
              <a:rPr lang="en-GB" b="1" i="1" dirty="0" err="1" smtClean="0">
                <a:solidFill>
                  <a:srgbClr val="F79646">
                    <a:lumMod val="75000"/>
                  </a:srgbClr>
                </a:solidFill>
              </a:rPr>
              <a:t>Elvetham</a:t>
            </a:r>
            <a:r>
              <a:rPr lang="en-GB" b="1" i="1" dirty="0" smtClean="0">
                <a:solidFill>
                  <a:srgbClr val="F79646">
                    <a:lumMod val="75000"/>
                  </a:srgbClr>
                </a:solidFill>
              </a:rPr>
              <a:t> Heath, Hampshire</a:t>
            </a:r>
            <a:endParaRPr lang="en-GB" b="1" i="1" dirty="0">
              <a:solidFill>
                <a:srgbClr val="F79646">
                  <a:lumMod val="75000"/>
                </a:srgbClr>
              </a:solidFill>
            </a:endParaRPr>
          </a:p>
        </p:txBody>
      </p:sp>
      <p:pic>
        <p:nvPicPr>
          <p:cNvPr id="6" name="Picture 7" descr="CIRIA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965C3C67-3C32-408B-8F4D-15A0DCCECB11}" type="slidenum">
              <a:rPr lang="en-GB" smtClean="0">
                <a:solidFill>
                  <a:prstClr val="black">
                    <a:tint val="75000"/>
                  </a:prstClr>
                </a:solidFill>
              </a:rPr>
              <a:pPr/>
              <a:t>12</a:t>
            </a:fld>
            <a:endParaRPr lang="en-GB" dirty="0">
              <a:solidFill>
                <a:prstClr val="black">
                  <a:tint val="75000"/>
                </a:prstClr>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589469"/>
            <a:ext cx="1600203" cy="481585"/>
          </a:xfrm>
          <a:prstGeom prst="rect">
            <a:avLst/>
          </a:prstGeom>
        </p:spPr>
      </p:pic>
    </p:spTree>
    <p:extLst>
      <p:ext uri="{BB962C8B-B14F-4D97-AF65-F5344CB8AC3E}">
        <p14:creationId xmlns:p14="http://schemas.microsoft.com/office/powerpoint/2010/main" val="1850416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310375">
            <a:off x="158535" y="1374392"/>
            <a:ext cx="3095739" cy="2066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4"/>
          <a:stretch>
            <a:fillRect/>
          </a:stretch>
        </p:blipFill>
        <p:spPr>
          <a:xfrm rot="20635891">
            <a:off x="-204388" y="2874212"/>
            <a:ext cx="4630624" cy="2227186"/>
          </a:xfrm>
          <a:prstGeom prst="rect">
            <a:avLst/>
          </a:prstGeom>
          <a:ln>
            <a:noFill/>
          </a:ln>
          <a:effectLst>
            <a:outerShdw blurRad="292100" dist="139700" dir="2700000" algn="tl" rotWithShape="0">
              <a:srgbClr val="333333">
                <a:alpha val="65000"/>
              </a:srgbClr>
            </a:outerShdw>
          </a:effectLst>
        </p:spPr>
      </p:pic>
      <p:sp>
        <p:nvSpPr>
          <p:cNvPr id="14" name="Title 1"/>
          <p:cNvSpPr txBox="1">
            <a:spLocks/>
          </p:cNvSpPr>
          <p:nvPr/>
        </p:nvSpPr>
        <p:spPr>
          <a:xfrm>
            <a:off x="287523" y="548680"/>
            <a:ext cx="7164797" cy="648072"/>
          </a:xfrm>
          <a:prstGeom prst="rect">
            <a:avLst/>
          </a:prstGeom>
          <a:solidFill>
            <a:schemeClr val="bg1">
              <a:alpha val="80000"/>
            </a:schemeClr>
          </a:solidFill>
        </p:spPr>
        <p:txBody>
          <a:bodyPr anchor="ctr"/>
          <a:lstStyle>
            <a:defPPr>
              <a:defRPr lang="en-US"/>
            </a:defPPr>
            <a:lvl1pPr algn="r">
              <a:spcBef>
                <a:spcPct val="0"/>
              </a:spcBef>
              <a:buNone/>
              <a:defRPr sz="2800">
                <a:solidFill>
                  <a:srgbClr val="669900"/>
                </a:solidFill>
                <a:latin typeface="Arial" panose="020B0604020202020204" pitchFamily="34" charset="0"/>
                <a:ea typeface="+mj-ea"/>
                <a:cs typeface="Arial" panose="020B0604020202020204" pitchFamily="34" charset="0"/>
              </a:defRPr>
            </a:lvl1pPr>
          </a:lstStyle>
          <a:p>
            <a:r>
              <a:rPr lang="en-GB" sz="3600" dirty="0" err="1" smtClean="0"/>
              <a:t>BeST</a:t>
            </a:r>
            <a:r>
              <a:rPr lang="en-GB" sz="3600" dirty="0" smtClean="0"/>
              <a:t>: Benefits of SuDS Tool</a:t>
            </a:r>
            <a:endParaRPr lang="en-GB" sz="3600" dirty="0"/>
          </a:p>
        </p:txBody>
      </p:sp>
      <p:sp>
        <p:nvSpPr>
          <p:cNvPr id="7" name="Content Placeholder 2"/>
          <p:cNvSpPr txBox="1">
            <a:spLocks/>
          </p:cNvSpPr>
          <p:nvPr/>
        </p:nvSpPr>
        <p:spPr>
          <a:xfrm>
            <a:off x="4355976" y="1576138"/>
            <a:ext cx="4572000" cy="5309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spcAft>
                <a:spcPts val="600"/>
              </a:spcAft>
            </a:pPr>
            <a:r>
              <a:rPr lang="en-GB" sz="2400" dirty="0" smtClean="0">
                <a:latin typeface="Arial" panose="020B0604020202020204" pitchFamily="34" charset="0"/>
                <a:cs typeface="Arial" panose="020B0604020202020204" pitchFamily="34" charset="0"/>
              </a:rPr>
              <a:t>Collation of evidence (values)</a:t>
            </a:r>
          </a:p>
          <a:p>
            <a:pPr>
              <a:spcBef>
                <a:spcPts val="600"/>
              </a:spcBef>
              <a:spcAft>
                <a:spcPts val="600"/>
              </a:spcAft>
            </a:pPr>
            <a:r>
              <a:rPr lang="en-GB" sz="2400" dirty="0" smtClean="0">
                <a:latin typeface="Arial" panose="020B0604020202020204" pitchFamily="34" charset="0"/>
                <a:cs typeface="Arial" panose="020B0604020202020204" pitchFamily="34" charset="0"/>
              </a:rPr>
              <a:t>Structured assessment approach </a:t>
            </a:r>
          </a:p>
          <a:p>
            <a:pPr>
              <a:spcBef>
                <a:spcPts val="600"/>
              </a:spcBef>
              <a:spcAft>
                <a:spcPts val="600"/>
              </a:spcAft>
            </a:pPr>
            <a:r>
              <a:rPr lang="en-GB" sz="2400" dirty="0" smtClean="0">
                <a:latin typeface="Arial" panose="020B0604020202020204" pitchFamily="34" charset="0"/>
                <a:cs typeface="Arial" panose="020B0604020202020204" pitchFamily="34" charset="0"/>
              </a:rPr>
              <a:t>Considers confidence</a:t>
            </a:r>
          </a:p>
          <a:p>
            <a:pPr>
              <a:spcBef>
                <a:spcPts val="600"/>
              </a:spcBef>
              <a:spcAft>
                <a:spcPts val="600"/>
              </a:spcAft>
            </a:pPr>
            <a:r>
              <a:rPr lang="en-GB" sz="2400" dirty="0" smtClean="0">
                <a:latin typeface="Arial" panose="020B0604020202020204" pitchFamily="34" charset="0"/>
                <a:cs typeface="Arial" panose="020B0604020202020204" pitchFamily="34" charset="0"/>
              </a:rPr>
              <a:t>Support practitioners to qualify and quantify (monetise) benefits</a:t>
            </a:r>
          </a:p>
          <a:p>
            <a:pPr>
              <a:spcBef>
                <a:spcPts val="600"/>
              </a:spcBef>
              <a:spcAft>
                <a:spcPts val="600"/>
              </a:spcAft>
            </a:pPr>
            <a:r>
              <a:rPr lang="en-GB" sz="2400" dirty="0" smtClean="0">
                <a:latin typeface="Arial" panose="020B0604020202020204" pitchFamily="34" charset="0"/>
                <a:cs typeface="Arial" panose="020B0604020202020204" pitchFamily="34" charset="0"/>
              </a:rPr>
              <a:t>Compare drainage options</a:t>
            </a:r>
          </a:p>
          <a:p>
            <a:pPr>
              <a:spcBef>
                <a:spcPts val="600"/>
              </a:spcBef>
              <a:spcAft>
                <a:spcPts val="600"/>
              </a:spcAft>
            </a:pPr>
            <a:r>
              <a:rPr lang="en-GB" sz="2400" dirty="0" smtClean="0">
                <a:latin typeface="Arial" panose="020B0604020202020204" pitchFamily="34" charset="0"/>
                <a:cs typeface="Arial" panose="020B0604020202020204" pitchFamily="34" charset="0"/>
              </a:rPr>
              <a:t>Provision of detailed audit trail</a:t>
            </a:r>
          </a:p>
          <a:p>
            <a:pPr marL="0" indent="0">
              <a:buNone/>
            </a:pPr>
            <a:endParaRPr lang="en-GB" sz="2400" dirty="0" smtClean="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tabLst>
                <a:tab pos="185738" algn="l"/>
              </a:tabLst>
            </a:pPr>
            <a:endParaRPr lang="en-GB" sz="2400" dirty="0" smtClean="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tabLst>
                <a:tab pos="185738" algn="l"/>
              </a:tabLst>
            </a:pPr>
            <a:endParaRPr lang="en-GB" sz="2400" dirty="0">
              <a:latin typeface="Arial" panose="020B0604020202020204" pitchFamily="34" charset="0"/>
              <a:cs typeface="Arial" panose="020B0604020202020204" pitchFamily="34" charset="0"/>
            </a:endParaRPr>
          </a:p>
        </p:txBody>
      </p:sp>
      <p:pic>
        <p:nvPicPr>
          <p:cNvPr id="9" name="Picture 7" descr="CIRI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4094383" y="6237312"/>
            <a:ext cx="5095187" cy="648072"/>
            <a:chOff x="626377" y="2356887"/>
            <a:chExt cx="5095187" cy="648072"/>
          </a:xfrm>
        </p:grpSpPr>
        <p:pic>
          <p:nvPicPr>
            <p:cNvPr id="22"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22240" y="2356887"/>
              <a:ext cx="172819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26377" y="2356887"/>
              <a:ext cx="1950584" cy="5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393232" y="2436949"/>
              <a:ext cx="1328332"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Picture 1"/>
          <p:cNvPicPr>
            <a:picLocks noChangeAspect="1"/>
          </p:cNvPicPr>
          <p:nvPr/>
        </p:nvPicPr>
        <p:blipFill>
          <a:blip r:embed="rId9"/>
          <a:stretch>
            <a:fillRect/>
          </a:stretch>
        </p:blipFill>
        <p:spPr>
          <a:xfrm rot="808962">
            <a:off x="829046" y="4070461"/>
            <a:ext cx="3141906" cy="367417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965C3C67-3C32-408B-8F4D-15A0DCCECB11}" type="slidenum">
              <a:rPr lang="en-GB" smtClean="0"/>
              <a:t>13</a:t>
            </a:fld>
            <a:endParaRPr lang="en-GB" dirty="0"/>
          </a:p>
        </p:txBody>
      </p:sp>
    </p:spTree>
    <p:extLst>
      <p:ext uri="{BB962C8B-B14F-4D97-AF65-F5344CB8AC3E}">
        <p14:creationId xmlns:p14="http://schemas.microsoft.com/office/powerpoint/2010/main" val="2637947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
          <p:cNvSpPr txBox="1">
            <a:spLocks/>
          </p:cNvSpPr>
          <p:nvPr/>
        </p:nvSpPr>
        <p:spPr>
          <a:xfrm>
            <a:off x="2483768" y="548680"/>
            <a:ext cx="4968552" cy="576064"/>
          </a:xfrm>
          <a:prstGeom prst="rect">
            <a:avLst/>
          </a:prstGeom>
          <a:solidFill>
            <a:schemeClr val="bg1">
              <a:alpha val="80000"/>
            </a:schemeClr>
          </a:solidFill>
        </p:spPr>
        <p:txBody>
          <a:bodyPr anchor="ctr"/>
          <a:lstStyle>
            <a:defPPr>
              <a:defRPr lang="en-US"/>
            </a:defPPr>
            <a:lvl1pPr algn="r">
              <a:spcBef>
                <a:spcPct val="0"/>
              </a:spcBef>
              <a:buNone/>
              <a:defRPr sz="3600">
                <a:solidFill>
                  <a:srgbClr val="669900"/>
                </a:solidFill>
                <a:latin typeface="Arial" panose="020B0604020202020204" pitchFamily="34" charset="0"/>
                <a:ea typeface="+mj-ea"/>
                <a:cs typeface="Arial" panose="020B0604020202020204" pitchFamily="34" charset="0"/>
              </a:defRPr>
            </a:lvl1pPr>
          </a:lstStyle>
          <a:p>
            <a:r>
              <a:rPr lang="en-GB" dirty="0" smtClean="0"/>
              <a:t>Wide range of benefits</a:t>
            </a:r>
            <a:endParaRPr lang="en-GB" dirty="0"/>
          </a:p>
        </p:txBody>
      </p:sp>
      <p:pic>
        <p:nvPicPr>
          <p:cNvPr id="15" name="Picture 7" descr="CIRIA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p:cNvGraphicFramePr/>
          <p:nvPr>
            <p:extLst>
              <p:ext uri="{D42A27DB-BD31-4B8C-83A1-F6EECF244321}">
                <p14:modId xmlns:p14="http://schemas.microsoft.com/office/powerpoint/2010/main" val="843548781"/>
              </p:ext>
            </p:extLst>
          </p:nvPr>
        </p:nvGraphicFramePr>
        <p:xfrm>
          <a:off x="407934" y="1201316"/>
          <a:ext cx="3616003" cy="2808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7759452"/>
              </p:ext>
            </p:extLst>
          </p:nvPr>
        </p:nvGraphicFramePr>
        <p:xfrm>
          <a:off x="400294" y="4049688"/>
          <a:ext cx="3616003" cy="2808312"/>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
          <p:cNvSpPr txBox="1"/>
          <p:nvPr/>
        </p:nvSpPr>
        <p:spPr>
          <a:xfrm>
            <a:off x="1475656" y="3212976"/>
            <a:ext cx="1440160"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dirty="0" smtClean="0">
                <a:solidFill>
                  <a:schemeClr val="bg1"/>
                </a:solidFill>
              </a:rPr>
              <a:t>Environmental</a:t>
            </a:r>
            <a:endParaRPr lang="en-GB" sz="1600" dirty="0">
              <a:solidFill>
                <a:schemeClr val="bg1"/>
              </a:solidFill>
            </a:endParaRPr>
          </a:p>
        </p:txBody>
      </p:sp>
      <p:sp>
        <p:nvSpPr>
          <p:cNvPr id="17" name="TextBox 1"/>
          <p:cNvSpPr txBox="1"/>
          <p:nvPr/>
        </p:nvSpPr>
        <p:spPr>
          <a:xfrm>
            <a:off x="909082" y="5013176"/>
            <a:ext cx="1440160"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dirty="0" smtClean="0">
                <a:solidFill>
                  <a:schemeClr val="bg1"/>
                </a:solidFill>
              </a:rPr>
              <a:t>Supporting</a:t>
            </a:r>
            <a:endParaRPr lang="en-GB" sz="1600" dirty="0">
              <a:solidFill>
                <a:schemeClr val="bg1"/>
              </a:solidFill>
            </a:endParaRPr>
          </a:p>
        </p:txBody>
      </p:sp>
      <p:sp>
        <p:nvSpPr>
          <p:cNvPr id="18" name="TextBox 1"/>
          <p:cNvSpPr txBox="1"/>
          <p:nvPr/>
        </p:nvSpPr>
        <p:spPr>
          <a:xfrm>
            <a:off x="2087340" y="5017343"/>
            <a:ext cx="1440160"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dirty="0" smtClean="0">
                <a:solidFill>
                  <a:schemeClr val="bg1"/>
                </a:solidFill>
              </a:rPr>
              <a:t>Provisioning</a:t>
            </a:r>
            <a:endParaRPr lang="en-GB" sz="1600" dirty="0">
              <a:solidFill>
                <a:schemeClr val="bg1"/>
              </a:solidFill>
            </a:endParaRPr>
          </a:p>
        </p:txBody>
      </p:sp>
      <p:sp>
        <p:nvSpPr>
          <p:cNvPr id="19" name="TextBox 1"/>
          <p:cNvSpPr txBox="1"/>
          <p:nvPr/>
        </p:nvSpPr>
        <p:spPr>
          <a:xfrm>
            <a:off x="2043400" y="5514181"/>
            <a:ext cx="1440160"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dirty="0" smtClean="0">
                <a:solidFill>
                  <a:schemeClr val="bg1"/>
                </a:solidFill>
              </a:rPr>
              <a:t>Cultural</a:t>
            </a:r>
            <a:endParaRPr lang="en-GB" sz="1600" dirty="0">
              <a:solidFill>
                <a:schemeClr val="bg1"/>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203343344"/>
              </p:ext>
            </p:extLst>
          </p:nvPr>
        </p:nvGraphicFramePr>
        <p:xfrm>
          <a:off x="4211192" y="1484784"/>
          <a:ext cx="4464496" cy="5204610"/>
        </p:xfrm>
        <a:graphic>
          <a:graphicData uri="http://schemas.openxmlformats.org/drawingml/2006/table">
            <a:tbl>
              <a:tblPr firstRow="1" firstCol="1" bandRow="1">
                <a:tableStyleId>{B301B821-A1FF-4177-AEE7-76D212191A09}</a:tableStyleId>
              </a:tblPr>
              <a:tblGrid>
                <a:gridCol w="3168352"/>
                <a:gridCol w="1296144"/>
              </a:tblGrid>
              <a:tr h="327810">
                <a:tc>
                  <a:txBody>
                    <a:bodyPr/>
                    <a:lstStyle/>
                    <a:p>
                      <a:pPr algn="l">
                        <a:spcBef>
                          <a:spcPts val="240"/>
                        </a:spcBef>
                        <a:spcAft>
                          <a:spcPts val="240"/>
                        </a:spcAft>
                      </a:pPr>
                      <a:r>
                        <a:rPr lang="en-US" sz="1800" dirty="0">
                          <a:effectLst/>
                        </a:rPr>
                        <a:t>Benefit category</a:t>
                      </a:r>
                      <a:endParaRPr lang="en-US" sz="18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chemeClr val="accent3">
                        <a:lumMod val="60000"/>
                        <a:lumOff val="40000"/>
                      </a:schemeClr>
                    </a:solidFill>
                  </a:tcPr>
                </a:tc>
                <a:tc>
                  <a:txBody>
                    <a:bodyPr/>
                    <a:lstStyle/>
                    <a:p>
                      <a:pPr algn="l">
                        <a:spcBef>
                          <a:spcPts val="240"/>
                        </a:spcBef>
                        <a:spcAft>
                          <a:spcPts val="240"/>
                        </a:spcAft>
                      </a:pPr>
                      <a:r>
                        <a:rPr lang="en-US" sz="1800" dirty="0" err="1" smtClean="0">
                          <a:effectLst/>
                        </a:rPr>
                        <a:t>Monetised</a:t>
                      </a:r>
                      <a:r>
                        <a:rPr lang="en-US" sz="1800" dirty="0" smtClean="0">
                          <a:effectLst/>
                        </a:rPr>
                        <a:t>?</a:t>
                      </a:r>
                      <a:endParaRPr lang="en-US" sz="18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chemeClr val="accent3">
                        <a:lumMod val="60000"/>
                        <a:lumOff val="40000"/>
                      </a:schemeClr>
                    </a:solidFill>
                  </a:tcPr>
                </a:tc>
              </a:tr>
              <a:tr h="0">
                <a:tc>
                  <a:txBody>
                    <a:bodyPr/>
                    <a:lstStyle/>
                    <a:p>
                      <a:pPr algn="l">
                        <a:spcBef>
                          <a:spcPts val="240"/>
                        </a:spcBef>
                        <a:spcAft>
                          <a:spcPts val="240"/>
                        </a:spcAft>
                      </a:pPr>
                      <a:r>
                        <a:rPr lang="en-GB" sz="1600" dirty="0">
                          <a:effectLst/>
                        </a:rPr>
                        <a:t>Air quality</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effectLst/>
                          <a:sym typeface="Wingdings"/>
                        </a:rPr>
                        <a:t></a:t>
                      </a:r>
                      <a:endParaRPr lang="en-US" sz="1600" dirty="0">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92D050"/>
                    </a:solidFill>
                  </a:tcPr>
                </a:tc>
              </a:tr>
              <a:tr h="0">
                <a:tc>
                  <a:txBody>
                    <a:bodyPr/>
                    <a:lstStyle/>
                    <a:p>
                      <a:pPr algn="l">
                        <a:spcBef>
                          <a:spcPts val="240"/>
                        </a:spcBef>
                        <a:spcAft>
                          <a:spcPts val="240"/>
                        </a:spcAft>
                      </a:pPr>
                      <a:r>
                        <a:rPr lang="en-GB" sz="1600" dirty="0">
                          <a:effectLst/>
                        </a:rPr>
                        <a:t>Amenity</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effectLst/>
                          <a:sym typeface="Wingdings"/>
                        </a:rPr>
                        <a:t></a:t>
                      </a:r>
                      <a:endParaRPr lang="en-US" sz="1600" dirty="0">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92D050"/>
                    </a:solidFill>
                  </a:tcPr>
                </a:tc>
              </a:tr>
              <a:tr h="0">
                <a:tc>
                  <a:txBody>
                    <a:bodyPr/>
                    <a:lstStyle/>
                    <a:p>
                      <a:pPr algn="l">
                        <a:spcBef>
                          <a:spcPts val="240"/>
                        </a:spcBef>
                        <a:spcAft>
                          <a:spcPts val="240"/>
                        </a:spcAft>
                      </a:pPr>
                      <a:r>
                        <a:rPr lang="en-GB" sz="1600" dirty="0">
                          <a:effectLst/>
                        </a:rPr>
                        <a:t>Biodiversity and ecology</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effectLst/>
                          <a:sym typeface="Wingdings"/>
                        </a:rPr>
                        <a:t></a:t>
                      </a:r>
                      <a:endParaRPr lang="en-US" sz="1600" dirty="0">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92D050"/>
                    </a:solidFill>
                  </a:tcPr>
                </a:tc>
              </a:tr>
              <a:tr h="0">
                <a:tc>
                  <a:txBody>
                    <a:bodyPr/>
                    <a:lstStyle/>
                    <a:p>
                      <a:pPr algn="l">
                        <a:spcBef>
                          <a:spcPts val="240"/>
                        </a:spcBef>
                        <a:spcAft>
                          <a:spcPts val="240"/>
                        </a:spcAft>
                      </a:pPr>
                      <a:r>
                        <a:rPr lang="en-GB" sz="1600">
                          <a:effectLst/>
                        </a:rPr>
                        <a:t>Building temperature</a:t>
                      </a:r>
                      <a:endParaRPr lang="en-US" sz="160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effectLst/>
                          <a:sym typeface="Wingdings"/>
                        </a:rPr>
                        <a:t></a:t>
                      </a:r>
                      <a:endParaRPr lang="en-US" sz="1600" dirty="0">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92D050"/>
                    </a:solidFill>
                  </a:tcPr>
                </a:tc>
              </a:tr>
              <a:tr h="0">
                <a:tc>
                  <a:txBody>
                    <a:bodyPr/>
                    <a:lstStyle/>
                    <a:p>
                      <a:pPr algn="l">
                        <a:spcBef>
                          <a:spcPts val="240"/>
                        </a:spcBef>
                        <a:spcAft>
                          <a:spcPts val="240"/>
                        </a:spcAft>
                      </a:pPr>
                      <a:r>
                        <a:rPr lang="en-GB" sz="1600" dirty="0">
                          <a:effectLst/>
                        </a:rPr>
                        <a:t>Carbon reduction </a:t>
                      </a:r>
                      <a:r>
                        <a:rPr lang="en-GB" sz="1600" dirty="0" smtClean="0">
                          <a:effectLst/>
                        </a:rPr>
                        <a:t>&amp; sequestration</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effectLst/>
                          <a:sym typeface="Wingdings"/>
                        </a:rPr>
                        <a:t></a:t>
                      </a:r>
                      <a:endParaRPr lang="en-US" sz="1600" dirty="0">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92D050"/>
                    </a:solidFill>
                  </a:tcPr>
                </a:tc>
              </a:tr>
              <a:tr h="0">
                <a:tc>
                  <a:txBody>
                    <a:bodyPr/>
                    <a:lstStyle/>
                    <a:p>
                      <a:pPr algn="l">
                        <a:spcBef>
                          <a:spcPts val="240"/>
                        </a:spcBef>
                        <a:spcAft>
                          <a:spcPts val="240"/>
                        </a:spcAft>
                      </a:pPr>
                      <a:r>
                        <a:rPr lang="en-GB" sz="1600" dirty="0">
                          <a:effectLst/>
                        </a:rPr>
                        <a:t>Crime</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solidFill>
                            <a:schemeClr val="bg1"/>
                          </a:solidFill>
                          <a:effectLst/>
                          <a:sym typeface="Wingdings"/>
                        </a:rPr>
                        <a:t></a:t>
                      </a:r>
                      <a:endParaRPr lang="en-US" sz="1600" dirty="0">
                        <a:solidFill>
                          <a:schemeClr val="bg1"/>
                        </a:solidFill>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FF0000"/>
                    </a:solidFill>
                  </a:tcPr>
                </a:tc>
              </a:tr>
              <a:tr h="0">
                <a:tc>
                  <a:txBody>
                    <a:bodyPr/>
                    <a:lstStyle/>
                    <a:p>
                      <a:pPr algn="l">
                        <a:spcBef>
                          <a:spcPts val="240"/>
                        </a:spcBef>
                        <a:spcAft>
                          <a:spcPts val="240"/>
                        </a:spcAft>
                      </a:pPr>
                      <a:r>
                        <a:rPr lang="en-GB" sz="1600" dirty="0">
                          <a:effectLst/>
                        </a:rPr>
                        <a:t>Economic growth </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solidFill>
                            <a:schemeClr val="bg1"/>
                          </a:solidFill>
                          <a:effectLst/>
                          <a:sym typeface="Wingdings"/>
                        </a:rPr>
                        <a:t></a:t>
                      </a:r>
                      <a:endParaRPr lang="en-US" sz="1600" dirty="0">
                        <a:solidFill>
                          <a:schemeClr val="bg1"/>
                        </a:solidFill>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FF0000"/>
                    </a:solidFill>
                  </a:tcPr>
                </a:tc>
              </a:tr>
              <a:tr h="0">
                <a:tc>
                  <a:txBody>
                    <a:bodyPr/>
                    <a:lstStyle/>
                    <a:p>
                      <a:pPr algn="l">
                        <a:spcBef>
                          <a:spcPts val="240"/>
                        </a:spcBef>
                        <a:spcAft>
                          <a:spcPts val="240"/>
                        </a:spcAft>
                      </a:pPr>
                      <a:r>
                        <a:rPr lang="en-GB" sz="1600" dirty="0">
                          <a:effectLst/>
                        </a:rPr>
                        <a:t>Education</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solidFill>
                            <a:schemeClr val="bg1"/>
                          </a:solidFill>
                          <a:effectLst/>
                          <a:sym typeface="Wingdings"/>
                        </a:rPr>
                        <a:t></a:t>
                      </a:r>
                      <a:endParaRPr lang="en-US" sz="1600" dirty="0">
                        <a:solidFill>
                          <a:schemeClr val="bg1"/>
                        </a:solidFill>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FF0000"/>
                    </a:solidFill>
                  </a:tcPr>
                </a:tc>
              </a:tr>
              <a:tr h="0">
                <a:tc>
                  <a:txBody>
                    <a:bodyPr/>
                    <a:lstStyle/>
                    <a:p>
                      <a:pPr algn="l">
                        <a:spcBef>
                          <a:spcPts val="240"/>
                        </a:spcBef>
                        <a:spcAft>
                          <a:spcPts val="240"/>
                        </a:spcAft>
                      </a:pPr>
                      <a:r>
                        <a:rPr lang="en-GB" sz="1600" dirty="0">
                          <a:effectLst/>
                        </a:rPr>
                        <a:t>Enabling development</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smtClean="0">
                          <a:effectLst/>
                          <a:sym typeface="Wingdings"/>
                        </a:rPr>
                        <a:t></a:t>
                      </a:r>
                      <a:endParaRPr lang="en-US" sz="1600" dirty="0">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92D050"/>
                    </a:solidFill>
                  </a:tcPr>
                </a:tc>
              </a:tr>
              <a:tr h="0">
                <a:tc>
                  <a:txBody>
                    <a:bodyPr/>
                    <a:lstStyle/>
                    <a:p>
                      <a:pPr algn="l">
                        <a:spcBef>
                          <a:spcPts val="240"/>
                        </a:spcBef>
                        <a:spcAft>
                          <a:spcPts val="240"/>
                        </a:spcAft>
                      </a:pPr>
                      <a:r>
                        <a:rPr lang="en-GB" sz="1600" dirty="0">
                          <a:effectLst/>
                        </a:rPr>
                        <a:t>Flexible </a:t>
                      </a:r>
                      <a:r>
                        <a:rPr lang="en-GB" sz="1600" dirty="0" smtClean="0">
                          <a:effectLst/>
                        </a:rPr>
                        <a:t>infrastructure</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err="1">
                          <a:effectLst/>
                        </a:rPr>
                        <a:t>tbc</a:t>
                      </a:r>
                      <a:endParaRPr lang="en-US" sz="1600" dirty="0">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FFC000"/>
                    </a:solidFill>
                  </a:tcPr>
                </a:tc>
              </a:tr>
              <a:tr h="0">
                <a:tc>
                  <a:txBody>
                    <a:bodyPr/>
                    <a:lstStyle/>
                    <a:p>
                      <a:pPr algn="l">
                        <a:spcBef>
                          <a:spcPts val="240"/>
                        </a:spcBef>
                        <a:spcAft>
                          <a:spcPts val="240"/>
                        </a:spcAft>
                      </a:pPr>
                      <a:r>
                        <a:rPr lang="en-GB" sz="1600" dirty="0">
                          <a:effectLst/>
                        </a:rPr>
                        <a:t>Flooding</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effectLst/>
                          <a:sym typeface="Wingdings"/>
                        </a:rPr>
                        <a:t></a:t>
                      </a:r>
                      <a:endParaRPr lang="en-US" sz="1600" dirty="0">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92D050"/>
                    </a:solidFill>
                  </a:tcPr>
                </a:tc>
              </a:tr>
              <a:tr h="0">
                <a:tc>
                  <a:txBody>
                    <a:bodyPr/>
                    <a:lstStyle/>
                    <a:p>
                      <a:pPr algn="l">
                        <a:spcBef>
                          <a:spcPts val="240"/>
                        </a:spcBef>
                        <a:spcAft>
                          <a:spcPts val="240"/>
                        </a:spcAft>
                      </a:pPr>
                      <a:r>
                        <a:rPr lang="en-GB" sz="1600" dirty="0">
                          <a:effectLst/>
                        </a:rPr>
                        <a:t>Groundwater recharge</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effectLst/>
                          <a:sym typeface="Wingdings"/>
                        </a:rPr>
                        <a:t></a:t>
                      </a:r>
                      <a:endParaRPr lang="en-US" sz="1600" dirty="0">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92D050"/>
                    </a:solidFill>
                  </a:tcPr>
                </a:tc>
              </a:tr>
              <a:tr h="0">
                <a:tc>
                  <a:txBody>
                    <a:bodyPr/>
                    <a:lstStyle/>
                    <a:p>
                      <a:pPr algn="l">
                        <a:spcBef>
                          <a:spcPts val="240"/>
                        </a:spcBef>
                        <a:spcAft>
                          <a:spcPts val="240"/>
                        </a:spcAft>
                      </a:pPr>
                      <a:r>
                        <a:rPr lang="en-GB" sz="1600" dirty="0">
                          <a:effectLst/>
                        </a:rPr>
                        <a:t>Health</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effectLst/>
                          <a:sym typeface="Wingdings"/>
                        </a:rPr>
                        <a:t></a:t>
                      </a:r>
                      <a:endParaRPr lang="en-US" sz="1600" dirty="0">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92D050"/>
                    </a:solidFill>
                  </a:tcPr>
                </a:tc>
              </a:tr>
              <a:tr h="0">
                <a:tc>
                  <a:txBody>
                    <a:bodyPr/>
                    <a:lstStyle/>
                    <a:p>
                      <a:pPr algn="l">
                        <a:spcBef>
                          <a:spcPts val="240"/>
                        </a:spcBef>
                        <a:spcAft>
                          <a:spcPts val="240"/>
                        </a:spcAft>
                      </a:pPr>
                      <a:r>
                        <a:rPr lang="en-GB" sz="1600" dirty="0">
                          <a:effectLst/>
                        </a:rPr>
                        <a:t>Pumping wastewater</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effectLst/>
                          <a:sym typeface="Wingdings"/>
                        </a:rPr>
                        <a:t></a:t>
                      </a:r>
                      <a:endParaRPr lang="en-US" sz="1600" dirty="0">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92D050"/>
                    </a:solidFill>
                  </a:tcPr>
                </a:tc>
              </a:tr>
              <a:tr h="0">
                <a:tc>
                  <a:txBody>
                    <a:bodyPr/>
                    <a:lstStyle/>
                    <a:p>
                      <a:pPr algn="l">
                        <a:spcBef>
                          <a:spcPts val="240"/>
                        </a:spcBef>
                        <a:spcAft>
                          <a:spcPts val="240"/>
                        </a:spcAft>
                      </a:pPr>
                      <a:r>
                        <a:rPr lang="en-GB" sz="1600" dirty="0">
                          <a:effectLst/>
                        </a:rPr>
                        <a:t>Rainwater harvesting</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effectLst/>
                          <a:sym typeface="Wingdings"/>
                        </a:rPr>
                        <a:t></a:t>
                      </a:r>
                      <a:endParaRPr lang="en-US" sz="1600" dirty="0">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92D050"/>
                    </a:solidFill>
                  </a:tcPr>
                </a:tc>
              </a:tr>
              <a:tr h="0">
                <a:tc>
                  <a:txBody>
                    <a:bodyPr/>
                    <a:lstStyle/>
                    <a:p>
                      <a:pPr algn="l">
                        <a:spcBef>
                          <a:spcPts val="240"/>
                        </a:spcBef>
                        <a:spcAft>
                          <a:spcPts val="240"/>
                        </a:spcAft>
                      </a:pPr>
                      <a:r>
                        <a:rPr lang="en-GB" sz="1600" dirty="0">
                          <a:effectLst/>
                        </a:rPr>
                        <a:t>Recreation</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effectLst/>
                          <a:sym typeface="Wingdings"/>
                        </a:rPr>
                        <a:t></a:t>
                      </a:r>
                      <a:endParaRPr lang="en-US" sz="1600" dirty="0">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92D050"/>
                    </a:solidFill>
                  </a:tcPr>
                </a:tc>
              </a:tr>
              <a:tr h="0">
                <a:tc>
                  <a:txBody>
                    <a:bodyPr/>
                    <a:lstStyle/>
                    <a:p>
                      <a:pPr algn="l">
                        <a:spcBef>
                          <a:spcPts val="240"/>
                        </a:spcBef>
                        <a:spcAft>
                          <a:spcPts val="240"/>
                        </a:spcAft>
                      </a:pPr>
                      <a:r>
                        <a:rPr lang="en-GB" sz="1600" dirty="0">
                          <a:effectLst/>
                        </a:rPr>
                        <a:t>Tourism</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solidFill>
                            <a:schemeClr val="bg1"/>
                          </a:solidFill>
                          <a:effectLst/>
                          <a:sym typeface="Wingdings"/>
                        </a:rPr>
                        <a:t></a:t>
                      </a:r>
                      <a:endParaRPr lang="en-US" sz="1600" dirty="0">
                        <a:solidFill>
                          <a:schemeClr val="bg1"/>
                        </a:solidFill>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FF0000"/>
                    </a:solidFill>
                  </a:tcPr>
                </a:tc>
              </a:tr>
              <a:tr h="0">
                <a:tc>
                  <a:txBody>
                    <a:bodyPr/>
                    <a:lstStyle/>
                    <a:p>
                      <a:pPr algn="l">
                        <a:spcBef>
                          <a:spcPts val="240"/>
                        </a:spcBef>
                        <a:spcAft>
                          <a:spcPts val="240"/>
                        </a:spcAft>
                      </a:pPr>
                      <a:r>
                        <a:rPr lang="en-GB" sz="1600" dirty="0">
                          <a:effectLst/>
                        </a:rPr>
                        <a:t>Traffic calming</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solidFill>
                            <a:schemeClr val="bg1"/>
                          </a:solidFill>
                          <a:effectLst/>
                          <a:sym typeface="Wingdings"/>
                        </a:rPr>
                        <a:t></a:t>
                      </a:r>
                      <a:endParaRPr lang="en-US" sz="1600" dirty="0">
                        <a:solidFill>
                          <a:schemeClr val="bg1"/>
                        </a:solidFill>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FF0000"/>
                    </a:solidFill>
                  </a:tcPr>
                </a:tc>
              </a:tr>
              <a:tr h="0">
                <a:tc>
                  <a:txBody>
                    <a:bodyPr/>
                    <a:lstStyle/>
                    <a:p>
                      <a:pPr algn="l">
                        <a:spcBef>
                          <a:spcPts val="240"/>
                        </a:spcBef>
                        <a:spcAft>
                          <a:spcPts val="240"/>
                        </a:spcAft>
                      </a:pPr>
                      <a:r>
                        <a:rPr lang="en-GB" sz="1600" dirty="0">
                          <a:effectLst/>
                        </a:rPr>
                        <a:t>Treating wastewater</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effectLst/>
                          <a:sym typeface="Wingdings"/>
                        </a:rPr>
                        <a:t></a:t>
                      </a:r>
                      <a:endParaRPr lang="en-US" sz="1600" dirty="0">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92D050"/>
                    </a:solidFill>
                  </a:tcPr>
                </a:tc>
              </a:tr>
              <a:tr h="0">
                <a:tc>
                  <a:txBody>
                    <a:bodyPr/>
                    <a:lstStyle/>
                    <a:p>
                      <a:pPr algn="l">
                        <a:spcBef>
                          <a:spcPts val="240"/>
                        </a:spcBef>
                        <a:spcAft>
                          <a:spcPts val="240"/>
                        </a:spcAft>
                      </a:pPr>
                      <a:r>
                        <a:rPr lang="en-GB" sz="1600" dirty="0">
                          <a:effectLst/>
                        </a:rPr>
                        <a:t>Water quality</a:t>
                      </a:r>
                      <a:endParaRPr lang="en-US" sz="1600" dirty="0">
                        <a:effectLst/>
                        <a:latin typeface="Arial"/>
                        <a:ea typeface="Times New Roman"/>
                        <a:cs typeface="Times New Roman"/>
                      </a:endParaRPr>
                    </a:p>
                  </a:txBody>
                  <a:tcPr marL="68580" marR="68580" marT="0" marB="0">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noFill/>
                  </a:tcPr>
                </a:tc>
                <a:tc>
                  <a:txBody>
                    <a:bodyPr/>
                    <a:lstStyle/>
                    <a:p>
                      <a:pPr algn="ctr">
                        <a:spcBef>
                          <a:spcPts val="240"/>
                        </a:spcBef>
                        <a:spcAft>
                          <a:spcPts val="240"/>
                        </a:spcAft>
                      </a:pPr>
                      <a:r>
                        <a:rPr lang="en-GB" sz="1600" dirty="0">
                          <a:effectLst/>
                          <a:sym typeface="Wingdings"/>
                        </a:rPr>
                        <a:t></a:t>
                      </a:r>
                      <a:endParaRPr lang="en-US" sz="1600" dirty="0">
                        <a:effectLst/>
                        <a:latin typeface="Arial"/>
                        <a:ea typeface="Times New Roman"/>
                        <a:cs typeface="Times New Roman"/>
                      </a:endParaRPr>
                    </a:p>
                  </a:txBody>
                  <a:tcPr marL="68580" marR="68580" marT="0" marB="0" anchor="ctr">
                    <a:lnL w="12700" cap="flat" cmpd="sng" algn="ctr">
                      <a:solidFill>
                        <a:srgbClr val="78BE20"/>
                      </a:solidFill>
                      <a:prstDash val="solid"/>
                      <a:round/>
                      <a:headEnd type="none" w="med" len="med"/>
                      <a:tailEnd type="none" w="med" len="med"/>
                    </a:lnL>
                    <a:lnR w="12700" cap="flat" cmpd="sng" algn="ctr">
                      <a:solidFill>
                        <a:srgbClr val="78BE20"/>
                      </a:solidFill>
                      <a:prstDash val="solid"/>
                      <a:round/>
                      <a:headEnd type="none" w="med" len="med"/>
                      <a:tailEnd type="none" w="med" len="med"/>
                    </a:lnR>
                    <a:lnT w="12700" cap="flat" cmpd="sng" algn="ctr">
                      <a:solidFill>
                        <a:srgbClr val="78BE20"/>
                      </a:solidFill>
                      <a:prstDash val="solid"/>
                      <a:round/>
                      <a:headEnd type="none" w="med" len="med"/>
                      <a:tailEnd type="none" w="med" len="med"/>
                    </a:lnT>
                    <a:lnB w="12700" cap="flat" cmpd="sng" algn="ctr">
                      <a:solidFill>
                        <a:srgbClr val="78BE20"/>
                      </a:solidFill>
                      <a:prstDash val="solid"/>
                      <a:round/>
                      <a:headEnd type="none" w="med" len="med"/>
                      <a:tailEnd type="none" w="med" len="med"/>
                    </a:lnB>
                    <a:solidFill>
                      <a:srgbClr val="92D050"/>
                    </a:solidFill>
                  </a:tcPr>
                </a:tc>
              </a:tr>
            </a:tbl>
          </a:graphicData>
        </a:graphic>
      </p:graphicFrame>
      <p:sp>
        <p:nvSpPr>
          <p:cNvPr id="2" name="Slide Number Placeholder 1"/>
          <p:cNvSpPr>
            <a:spLocks noGrp="1"/>
          </p:cNvSpPr>
          <p:nvPr>
            <p:ph type="sldNum" sz="quarter" idx="12"/>
          </p:nvPr>
        </p:nvSpPr>
        <p:spPr/>
        <p:txBody>
          <a:bodyPr/>
          <a:lstStyle/>
          <a:p>
            <a:fld id="{965C3C67-3C32-408B-8F4D-15A0DCCECB11}" type="slidenum">
              <a:rPr lang="en-GB" smtClean="0"/>
              <a:t>14</a:t>
            </a:fld>
            <a:endParaRPr lang="en-GB" dirty="0"/>
          </a:p>
        </p:txBody>
      </p:sp>
      <p:sp>
        <p:nvSpPr>
          <p:cNvPr id="3" name="TextBox 2"/>
          <p:cNvSpPr txBox="1"/>
          <p:nvPr/>
        </p:nvSpPr>
        <p:spPr>
          <a:xfrm>
            <a:off x="0" y="1124744"/>
            <a:ext cx="2043400" cy="369332"/>
          </a:xfrm>
          <a:prstGeom prst="rect">
            <a:avLst/>
          </a:prstGeom>
          <a:noFill/>
        </p:spPr>
        <p:txBody>
          <a:bodyPr wrap="square" rtlCol="0">
            <a:spAutoFit/>
          </a:bodyPr>
          <a:lstStyle/>
          <a:p>
            <a:r>
              <a:rPr lang="en-GB" b="1" dirty="0" smtClean="0"/>
              <a:t>Triple bottom line</a:t>
            </a:r>
            <a:endParaRPr lang="en-GB" b="1" dirty="0"/>
          </a:p>
        </p:txBody>
      </p:sp>
      <p:sp>
        <p:nvSpPr>
          <p:cNvPr id="21" name="TextBox 20"/>
          <p:cNvSpPr txBox="1"/>
          <p:nvPr/>
        </p:nvSpPr>
        <p:spPr>
          <a:xfrm>
            <a:off x="8320" y="3923764"/>
            <a:ext cx="2043400" cy="369332"/>
          </a:xfrm>
          <a:prstGeom prst="rect">
            <a:avLst/>
          </a:prstGeom>
          <a:noFill/>
        </p:spPr>
        <p:txBody>
          <a:bodyPr wrap="square" rtlCol="0">
            <a:spAutoFit/>
          </a:bodyPr>
          <a:lstStyle/>
          <a:p>
            <a:r>
              <a:rPr lang="en-GB" b="1" dirty="0" smtClean="0"/>
              <a:t>Ecosystem Services</a:t>
            </a:r>
            <a:endParaRPr lang="en-GB" b="1" dirty="0"/>
          </a:p>
        </p:txBody>
      </p:sp>
    </p:spTree>
    <p:extLst>
      <p:ext uri="{BB962C8B-B14F-4D97-AF65-F5344CB8AC3E}">
        <p14:creationId xmlns:p14="http://schemas.microsoft.com/office/powerpoint/2010/main" val="1795631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7" descr="CIRIA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467544" y="548680"/>
            <a:ext cx="6984776" cy="648072"/>
          </a:xfrm>
          <a:prstGeom prst="rect">
            <a:avLst/>
          </a:prstGeom>
          <a:solidFill>
            <a:schemeClr val="bg1">
              <a:alpha val="80000"/>
            </a:schemeClr>
          </a:solidFill>
        </p:spPr>
        <p:txBody>
          <a:bodyPr anchor="ctr"/>
          <a:lstStyle>
            <a:defPPr>
              <a:defRPr lang="en-US"/>
            </a:defPPr>
            <a:lvl1pPr algn="r">
              <a:spcBef>
                <a:spcPct val="0"/>
              </a:spcBef>
              <a:buNone/>
              <a:defRPr sz="2800">
                <a:solidFill>
                  <a:srgbClr val="669900"/>
                </a:solidFill>
                <a:latin typeface="Arial" panose="020B0604020202020204" pitchFamily="34" charset="0"/>
                <a:ea typeface="+mj-ea"/>
                <a:cs typeface="Arial" panose="020B0604020202020204" pitchFamily="34" charset="0"/>
              </a:defRPr>
            </a:lvl1pPr>
          </a:lstStyle>
          <a:p>
            <a:r>
              <a:rPr lang="en-GB" sz="3600" dirty="0" err="1" smtClean="0"/>
              <a:t>BeST</a:t>
            </a:r>
            <a:r>
              <a:rPr lang="en-GB" sz="3600" dirty="0" smtClean="0"/>
              <a:t> has a suite of outputs</a:t>
            </a:r>
            <a:endParaRPr lang="en-GB" sz="3600" dirty="0"/>
          </a:p>
        </p:txBody>
      </p:sp>
      <p:graphicFrame>
        <p:nvGraphicFramePr>
          <p:cNvPr id="4" name="Diagram 3"/>
          <p:cNvGraphicFramePr/>
          <p:nvPr>
            <p:extLst>
              <p:ext uri="{D42A27DB-BD31-4B8C-83A1-F6EECF244321}">
                <p14:modId xmlns:p14="http://schemas.microsoft.com/office/powerpoint/2010/main" val="2106090702"/>
              </p:ext>
            </p:extLst>
          </p:nvPr>
        </p:nvGraphicFramePr>
        <p:xfrm>
          <a:off x="4644008" y="2276872"/>
          <a:ext cx="4464496"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6952" y="1409087"/>
            <a:ext cx="8396868" cy="5447000"/>
          </a:xfrm>
          <a:prstGeom prst="rect">
            <a:avLst/>
          </a:prstGeom>
        </p:spPr>
      </p:pic>
      <p:sp>
        <p:nvSpPr>
          <p:cNvPr id="3" name="Slide Number Placeholder 2"/>
          <p:cNvSpPr>
            <a:spLocks noGrp="1"/>
          </p:cNvSpPr>
          <p:nvPr>
            <p:ph type="sldNum" sz="quarter" idx="12"/>
          </p:nvPr>
        </p:nvSpPr>
        <p:spPr/>
        <p:txBody>
          <a:bodyPr/>
          <a:lstStyle/>
          <a:p>
            <a:fld id="{965C3C67-3C32-408B-8F4D-15A0DCCECB11}" type="slidenum">
              <a:rPr lang="en-GB" smtClean="0">
                <a:solidFill>
                  <a:prstClr val="black">
                    <a:tint val="75000"/>
                  </a:prstClr>
                </a:solidFill>
              </a:rPr>
              <a:pPr/>
              <a:t>15</a:t>
            </a:fld>
            <a:endParaRPr lang="en-GB" dirty="0">
              <a:solidFill>
                <a:prstClr val="black">
                  <a:tint val="75000"/>
                </a:prstClr>
              </a:solidFill>
            </a:endParaRPr>
          </a:p>
        </p:txBody>
      </p:sp>
    </p:spTree>
    <p:extLst>
      <p:ext uri="{BB962C8B-B14F-4D97-AF65-F5344CB8AC3E}">
        <p14:creationId xmlns:p14="http://schemas.microsoft.com/office/powerpoint/2010/main" val="346867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t>
            </a:r>
            <a:r>
              <a:rPr lang="en-GB" dirty="0" err="1" smtClean="0"/>
              <a:t>BeST</a:t>
            </a:r>
            <a:r>
              <a:rPr lang="en-GB" dirty="0" smtClean="0"/>
              <a:t> –  applying it</a:t>
            </a:r>
            <a:endParaRPr lang="en-GB" dirty="0"/>
          </a:p>
        </p:txBody>
      </p:sp>
      <p:sp>
        <p:nvSpPr>
          <p:cNvPr id="32" name="Rectangle 31"/>
          <p:cNvSpPr/>
          <p:nvPr/>
        </p:nvSpPr>
        <p:spPr>
          <a:xfrm>
            <a:off x="314268"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HOME</a:t>
            </a:r>
            <a:endParaRPr lang="en-GB" sz="1600" dirty="0"/>
          </a:p>
        </p:txBody>
      </p:sp>
      <p:sp>
        <p:nvSpPr>
          <p:cNvPr id="33" name="Rectangle 32"/>
          <p:cNvSpPr/>
          <p:nvPr/>
        </p:nvSpPr>
        <p:spPr>
          <a:xfrm>
            <a:off x="3781439" y="3861048"/>
            <a:ext cx="1368152" cy="792088"/>
          </a:xfrm>
          <a:prstGeom prst="rect">
            <a:avLst/>
          </a:prstGeom>
          <a:solidFill>
            <a:schemeClr val="accent3">
              <a:lumMod val="6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i="1" dirty="0"/>
              <a:t>Double counting check </a:t>
            </a:r>
          </a:p>
        </p:txBody>
      </p:sp>
      <p:sp>
        <p:nvSpPr>
          <p:cNvPr id="34" name="Rectangle 33"/>
          <p:cNvSpPr/>
          <p:nvPr/>
        </p:nvSpPr>
        <p:spPr>
          <a:xfrm>
            <a:off x="7684233" y="328563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i="1" dirty="0" smtClean="0"/>
              <a:t>Work sheets to fill in</a:t>
            </a:r>
            <a:endParaRPr lang="en-GB" sz="1600" i="1" dirty="0"/>
          </a:p>
        </p:txBody>
      </p:sp>
      <p:sp>
        <p:nvSpPr>
          <p:cNvPr id="35" name="Rectangle 34"/>
          <p:cNvSpPr/>
          <p:nvPr/>
        </p:nvSpPr>
        <p:spPr>
          <a:xfrm>
            <a:off x="7684233" y="4293742"/>
            <a:ext cx="1368152" cy="792088"/>
          </a:xfrm>
          <a:prstGeom prst="rect">
            <a:avLst/>
          </a:prstGeom>
          <a:solidFill>
            <a:schemeClr val="accent3">
              <a:lumMod val="6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i="1" dirty="0" smtClean="0"/>
              <a:t>For information</a:t>
            </a:r>
            <a:endParaRPr lang="en-GB" sz="1600" i="1" dirty="0"/>
          </a:p>
        </p:txBody>
      </p:sp>
      <p:sp>
        <p:nvSpPr>
          <p:cNvPr id="36" name="Rectangle 35"/>
          <p:cNvSpPr/>
          <p:nvPr/>
        </p:nvSpPr>
        <p:spPr>
          <a:xfrm>
            <a:off x="5869671" y="3861048"/>
            <a:ext cx="1368152" cy="792088"/>
          </a:xfrm>
          <a:prstGeom prst="rect">
            <a:avLst/>
          </a:prstGeom>
          <a:solidFill>
            <a:schemeClr val="accent3">
              <a:lumMod val="6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smtClean="0"/>
              <a:t>Potential stakeholders</a:t>
            </a:r>
            <a:endParaRPr lang="en-GB" sz="1600" dirty="0"/>
          </a:p>
        </p:txBody>
      </p:sp>
      <p:sp>
        <p:nvSpPr>
          <p:cNvPr id="37" name="Rectangle 36"/>
          <p:cNvSpPr/>
          <p:nvPr/>
        </p:nvSpPr>
        <p:spPr>
          <a:xfrm>
            <a:off x="2053247"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Project inputs</a:t>
            </a:r>
            <a:endParaRPr lang="en-GB" sz="1600" dirty="0"/>
          </a:p>
        </p:txBody>
      </p:sp>
      <p:sp>
        <p:nvSpPr>
          <p:cNvPr id="38" name="Rectangle 37"/>
          <p:cNvSpPr/>
          <p:nvPr/>
        </p:nvSpPr>
        <p:spPr>
          <a:xfrm>
            <a:off x="3781439"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Screening questions</a:t>
            </a:r>
            <a:endParaRPr lang="en-GB" sz="1600" baseline="30000" dirty="0"/>
          </a:p>
        </p:txBody>
      </p:sp>
      <p:sp>
        <p:nvSpPr>
          <p:cNvPr id="39" name="Rectangle 38"/>
          <p:cNvSpPr/>
          <p:nvPr/>
        </p:nvSpPr>
        <p:spPr>
          <a:xfrm>
            <a:off x="7684233" y="5301854"/>
            <a:ext cx="136815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i="1" dirty="0" smtClean="0"/>
              <a:t>Fill in &amp; for information</a:t>
            </a:r>
            <a:endParaRPr lang="en-GB" sz="1600" i="1" dirty="0"/>
          </a:p>
        </p:txBody>
      </p:sp>
      <p:sp>
        <p:nvSpPr>
          <p:cNvPr id="40" name="Rectangle 39"/>
          <p:cNvSpPr/>
          <p:nvPr/>
        </p:nvSpPr>
        <p:spPr>
          <a:xfrm>
            <a:off x="145036" y="3859365"/>
            <a:ext cx="136815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i="1" dirty="0" smtClean="0"/>
              <a:t>Values library</a:t>
            </a:r>
            <a:endParaRPr lang="en-GB" sz="1600" i="1" dirty="0"/>
          </a:p>
        </p:txBody>
      </p:sp>
      <p:sp>
        <p:nvSpPr>
          <p:cNvPr id="41" name="Rectangle 40"/>
          <p:cNvSpPr/>
          <p:nvPr/>
        </p:nvSpPr>
        <p:spPr>
          <a:xfrm>
            <a:off x="5869671"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a:t>SuDS </a:t>
            </a:r>
            <a:r>
              <a:rPr lang="en-GB" sz="1600" dirty="0" smtClean="0"/>
              <a:t>Used</a:t>
            </a:r>
            <a:endParaRPr lang="en-GB" sz="1600" baseline="30000" dirty="0"/>
          </a:p>
        </p:txBody>
      </p:sp>
      <p:cxnSp>
        <p:nvCxnSpPr>
          <p:cNvPr id="42" name="Elbow Connector 41"/>
          <p:cNvCxnSpPr>
            <a:stCxn id="41" idx="3"/>
            <a:endCxn id="36" idx="3"/>
          </p:cNvCxnSpPr>
          <p:nvPr/>
        </p:nvCxnSpPr>
        <p:spPr>
          <a:xfrm>
            <a:off x="7237823" y="2600908"/>
            <a:ext cx="12700" cy="1656184"/>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8" idx="3"/>
            <a:endCxn id="41" idx="1"/>
          </p:cNvCxnSpPr>
          <p:nvPr/>
        </p:nvCxnSpPr>
        <p:spPr>
          <a:xfrm>
            <a:off x="5149591" y="260090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 idx="3"/>
            <a:endCxn id="38" idx="1"/>
          </p:cNvCxnSpPr>
          <p:nvPr/>
        </p:nvCxnSpPr>
        <p:spPr>
          <a:xfrm>
            <a:off x="3421399" y="2600908"/>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1"/>
            <a:endCxn id="33" idx="3"/>
          </p:cNvCxnSpPr>
          <p:nvPr/>
        </p:nvCxnSpPr>
        <p:spPr>
          <a:xfrm flipH="1">
            <a:off x="5149591" y="425709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2" idx="3"/>
            <a:endCxn id="37" idx="1"/>
          </p:cNvCxnSpPr>
          <p:nvPr/>
        </p:nvCxnSpPr>
        <p:spPr>
          <a:xfrm>
            <a:off x="1682420" y="2600908"/>
            <a:ext cx="3708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039766" y="3861048"/>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Benefits / impacts</a:t>
            </a:r>
            <a:endParaRPr lang="en-GB" sz="1600" dirty="0"/>
          </a:p>
        </p:txBody>
      </p:sp>
      <p:cxnSp>
        <p:nvCxnSpPr>
          <p:cNvPr id="48" name="Straight Arrow Connector 47"/>
          <p:cNvCxnSpPr>
            <a:stCxn id="33" idx="1"/>
            <a:endCxn id="47" idx="3"/>
          </p:cNvCxnSpPr>
          <p:nvPr/>
        </p:nvCxnSpPr>
        <p:spPr>
          <a:xfrm flipH="1">
            <a:off x="3407918" y="4257092"/>
            <a:ext cx="373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044103" y="522920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Summary of outputs</a:t>
            </a:r>
            <a:endParaRPr lang="en-GB" sz="1600" dirty="0"/>
          </a:p>
        </p:txBody>
      </p:sp>
      <p:sp>
        <p:nvSpPr>
          <p:cNvPr id="50" name="Rectangle 49"/>
          <p:cNvSpPr/>
          <p:nvPr/>
        </p:nvSpPr>
        <p:spPr>
          <a:xfrm>
            <a:off x="3804843" y="522920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Summary Results </a:t>
            </a:r>
            <a:r>
              <a:rPr lang="en-GB" sz="1600" dirty="0" err="1" smtClean="0"/>
              <a:t>ESS</a:t>
            </a:r>
            <a:endParaRPr lang="en-GB" sz="1600" dirty="0"/>
          </a:p>
        </p:txBody>
      </p:sp>
      <p:cxnSp>
        <p:nvCxnSpPr>
          <p:cNvPr id="51" name="Straight Arrow Connector 50"/>
          <p:cNvCxnSpPr>
            <a:stCxn id="47" idx="2"/>
            <a:endCxn id="49" idx="0"/>
          </p:cNvCxnSpPr>
          <p:nvPr/>
        </p:nvCxnSpPr>
        <p:spPr>
          <a:xfrm>
            <a:off x="2723842" y="4653136"/>
            <a:ext cx="4337"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5869671" y="522920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i="1" dirty="0" smtClean="0"/>
              <a:t>Comparison tool</a:t>
            </a:r>
            <a:endParaRPr lang="en-GB" sz="1600" i="1" dirty="0"/>
          </a:p>
        </p:txBody>
      </p:sp>
      <p:cxnSp>
        <p:nvCxnSpPr>
          <p:cNvPr id="53" name="Elbow Connector 52"/>
          <p:cNvCxnSpPr>
            <a:stCxn id="38" idx="2"/>
            <a:endCxn id="47" idx="0"/>
          </p:cNvCxnSpPr>
          <p:nvPr/>
        </p:nvCxnSpPr>
        <p:spPr>
          <a:xfrm rot="5400000">
            <a:off x="3162631" y="2558164"/>
            <a:ext cx="864096" cy="174167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0" idx="3"/>
            <a:endCxn id="52" idx="1"/>
          </p:cNvCxnSpPr>
          <p:nvPr/>
        </p:nvCxnSpPr>
        <p:spPr>
          <a:xfrm>
            <a:off x="5172995" y="5625244"/>
            <a:ext cx="6966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3"/>
            <a:endCxn id="50" idx="1"/>
          </p:cNvCxnSpPr>
          <p:nvPr/>
        </p:nvCxnSpPr>
        <p:spPr>
          <a:xfrm>
            <a:off x="3412255" y="5625244"/>
            <a:ext cx="392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45036" y="5229200"/>
            <a:ext cx="136815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i="1" dirty="0" smtClean="0"/>
              <a:t>Yearly Values library</a:t>
            </a:r>
            <a:endParaRPr lang="en-GB" sz="1600" i="1" dirty="0"/>
          </a:p>
        </p:txBody>
      </p:sp>
      <p:cxnSp>
        <p:nvCxnSpPr>
          <p:cNvPr id="58" name="Elbow Connector 57"/>
          <p:cNvCxnSpPr>
            <a:stCxn id="57" idx="3"/>
            <a:endCxn id="47" idx="1"/>
          </p:cNvCxnSpPr>
          <p:nvPr/>
        </p:nvCxnSpPr>
        <p:spPr>
          <a:xfrm flipV="1">
            <a:off x="1513188" y="4257092"/>
            <a:ext cx="526578" cy="13681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0" idx="3"/>
            <a:endCxn id="47" idx="1"/>
          </p:cNvCxnSpPr>
          <p:nvPr/>
        </p:nvCxnSpPr>
        <p:spPr>
          <a:xfrm>
            <a:off x="1513188" y="4255409"/>
            <a:ext cx="526578" cy="1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
          </p:nvPr>
        </p:nvSpPr>
        <p:spPr>
          <a:xfrm>
            <a:off x="6553200" y="6245225"/>
            <a:ext cx="2133600" cy="476250"/>
          </a:xfrm>
        </p:spPr>
        <p:txBody>
          <a:bodyPr/>
          <a:lstStyle/>
          <a:p>
            <a:pPr>
              <a:defRPr/>
            </a:pPr>
            <a:fld id="{A8A8A9D6-CFA6-4E73-B380-98D5547BE6B1}" type="slidenum">
              <a:rPr lang="en-GB" altLang="en-US" smtClean="0">
                <a:solidFill>
                  <a:srgbClr val="000000"/>
                </a:solidFill>
              </a:rPr>
              <a:pPr>
                <a:defRPr/>
              </a:pPr>
              <a:t>16</a:t>
            </a:fld>
            <a:endParaRPr lang="en-GB" altLang="en-US" dirty="0">
              <a:solidFill>
                <a:srgbClr val="000000"/>
              </a:solidFill>
            </a:endParaRPr>
          </a:p>
        </p:txBody>
      </p:sp>
      <p:sp>
        <p:nvSpPr>
          <p:cNvPr id="4" name="Rectangle 3"/>
          <p:cNvSpPr/>
          <p:nvPr/>
        </p:nvSpPr>
        <p:spPr>
          <a:xfrm>
            <a:off x="3689534" y="2089660"/>
            <a:ext cx="1564446" cy="10386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 name="Picture 6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102" y="1957170"/>
            <a:ext cx="8817818" cy="4241096"/>
          </a:xfrm>
          <a:prstGeom prst="rect">
            <a:avLst/>
          </a:prstGeom>
        </p:spPr>
      </p:pic>
    </p:spTree>
    <p:extLst>
      <p:ext uri="{BB962C8B-B14F-4D97-AF65-F5344CB8AC3E}">
        <p14:creationId xmlns:p14="http://schemas.microsoft.com/office/powerpoint/2010/main" val="243166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t>
            </a:r>
            <a:r>
              <a:rPr lang="en-GB" dirty="0" err="1" smtClean="0"/>
              <a:t>BeST</a:t>
            </a:r>
            <a:r>
              <a:rPr lang="en-GB" dirty="0" smtClean="0"/>
              <a:t>–  applying it</a:t>
            </a:r>
            <a:endParaRPr lang="en-GB"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a:lstStyle/>
          <a:p>
            <a:fld id="{C848A9FF-0681-B546-AA01-2CEFCC3B2527}" type="slidenum">
              <a:rPr lang="en-US" sz="1600" smtClean="0"/>
              <a:t>17</a:t>
            </a:fld>
            <a:endParaRPr lang="en-US" sz="1600"/>
          </a:p>
        </p:txBody>
      </p:sp>
      <p:sp>
        <p:nvSpPr>
          <p:cNvPr id="32" name="Rectangle 31"/>
          <p:cNvSpPr/>
          <p:nvPr/>
        </p:nvSpPr>
        <p:spPr>
          <a:xfrm>
            <a:off x="314268"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HOME</a:t>
            </a:r>
            <a:endParaRPr lang="en-GB" sz="1600" dirty="0"/>
          </a:p>
        </p:txBody>
      </p:sp>
      <p:sp>
        <p:nvSpPr>
          <p:cNvPr id="33" name="Rectangle 32"/>
          <p:cNvSpPr/>
          <p:nvPr/>
        </p:nvSpPr>
        <p:spPr>
          <a:xfrm>
            <a:off x="3781439" y="3861048"/>
            <a:ext cx="1368152" cy="792088"/>
          </a:xfrm>
          <a:prstGeom prst="rect">
            <a:avLst/>
          </a:prstGeom>
          <a:solidFill>
            <a:schemeClr val="accent3">
              <a:lumMod val="6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smtClean="0"/>
              <a:t>Double counting check </a:t>
            </a:r>
            <a:endParaRPr lang="en-GB" sz="1600" dirty="0"/>
          </a:p>
        </p:txBody>
      </p:sp>
      <p:sp>
        <p:nvSpPr>
          <p:cNvPr id="34" name="Rectangle 33"/>
          <p:cNvSpPr/>
          <p:nvPr/>
        </p:nvSpPr>
        <p:spPr>
          <a:xfrm>
            <a:off x="7684233" y="328563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i="1" dirty="0" smtClean="0"/>
              <a:t>Work sheets to fill in</a:t>
            </a:r>
            <a:endParaRPr lang="en-GB" sz="1600" i="1" dirty="0"/>
          </a:p>
        </p:txBody>
      </p:sp>
      <p:sp>
        <p:nvSpPr>
          <p:cNvPr id="35" name="Rectangle 34"/>
          <p:cNvSpPr/>
          <p:nvPr/>
        </p:nvSpPr>
        <p:spPr>
          <a:xfrm>
            <a:off x="7684233" y="4293742"/>
            <a:ext cx="1368152" cy="792088"/>
          </a:xfrm>
          <a:prstGeom prst="rect">
            <a:avLst/>
          </a:prstGeom>
          <a:solidFill>
            <a:schemeClr val="accent3">
              <a:lumMod val="6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i="1" dirty="0" smtClean="0"/>
              <a:t>For information</a:t>
            </a:r>
            <a:endParaRPr lang="en-GB" sz="1600" i="1" dirty="0"/>
          </a:p>
        </p:txBody>
      </p:sp>
      <p:sp>
        <p:nvSpPr>
          <p:cNvPr id="36" name="Rectangle 35"/>
          <p:cNvSpPr/>
          <p:nvPr/>
        </p:nvSpPr>
        <p:spPr>
          <a:xfrm>
            <a:off x="5869671" y="3861048"/>
            <a:ext cx="1368152" cy="792088"/>
          </a:xfrm>
          <a:prstGeom prst="rect">
            <a:avLst/>
          </a:prstGeom>
          <a:solidFill>
            <a:schemeClr val="accent3">
              <a:lumMod val="6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smtClean="0"/>
              <a:t>Potential stakeholders</a:t>
            </a:r>
            <a:endParaRPr lang="en-GB" sz="1600" dirty="0"/>
          </a:p>
        </p:txBody>
      </p:sp>
      <p:sp>
        <p:nvSpPr>
          <p:cNvPr id="37" name="Rectangle 36"/>
          <p:cNvSpPr/>
          <p:nvPr/>
        </p:nvSpPr>
        <p:spPr>
          <a:xfrm>
            <a:off x="2053247"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Project inputs</a:t>
            </a:r>
            <a:endParaRPr lang="en-GB" sz="1600" dirty="0"/>
          </a:p>
        </p:txBody>
      </p:sp>
      <p:sp>
        <p:nvSpPr>
          <p:cNvPr id="38" name="Rectangle 37"/>
          <p:cNvSpPr/>
          <p:nvPr/>
        </p:nvSpPr>
        <p:spPr>
          <a:xfrm>
            <a:off x="3781439"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Screening questions</a:t>
            </a:r>
            <a:endParaRPr lang="en-GB" sz="1600" baseline="30000" dirty="0"/>
          </a:p>
        </p:txBody>
      </p:sp>
      <p:sp>
        <p:nvSpPr>
          <p:cNvPr id="39" name="Rectangle 38"/>
          <p:cNvSpPr/>
          <p:nvPr/>
        </p:nvSpPr>
        <p:spPr>
          <a:xfrm>
            <a:off x="7684233" y="5301854"/>
            <a:ext cx="136815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i="1" dirty="0" smtClean="0"/>
              <a:t>Fill in &amp; for information</a:t>
            </a:r>
            <a:endParaRPr lang="en-GB" sz="1600" i="1" dirty="0"/>
          </a:p>
        </p:txBody>
      </p:sp>
      <p:sp>
        <p:nvSpPr>
          <p:cNvPr id="40" name="Rectangle 39"/>
          <p:cNvSpPr/>
          <p:nvPr/>
        </p:nvSpPr>
        <p:spPr>
          <a:xfrm>
            <a:off x="145036" y="3859365"/>
            <a:ext cx="136815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i="1" dirty="0" smtClean="0"/>
              <a:t>Values library</a:t>
            </a:r>
            <a:endParaRPr lang="en-GB" sz="1600" i="1" dirty="0"/>
          </a:p>
        </p:txBody>
      </p:sp>
      <p:sp>
        <p:nvSpPr>
          <p:cNvPr id="41" name="Rectangle 40"/>
          <p:cNvSpPr/>
          <p:nvPr/>
        </p:nvSpPr>
        <p:spPr>
          <a:xfrm>
            <a:off x="5869671"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a:t>SuDS </a:t>
            </a:r>
            <a:r>
              <a:rPr lang="en-GB" sz="1600" dirty="0" smtClean="0"/>
              <a:t>Used</a:t>
            </a:r>
            <a:endParaRPr lang="en-GB" sz="1600" baseline="30000" dirty="0"/>
          </a:p>
        </p:txBody>
      </p:sp>
      <p:cxnSp>
        <p:nvCxnSpPr>
          <p:cNvPr id="42" name="Elbow Connector 41"/>
          <p:cNvCxnSpPr>
            <a:stCxn id="41" idx="3"/>
            <a:endCxn id="36" idx="3"/>
          </p:cNvCxnSpPr>
          <p:nvPr/>
        </p:nvCxnSpPr>
        <p:spPr>
          <a:xfrm>
            <a:off x="7237823" y="2600908"/>
            <a:ext cx="12700" cy="1656184"/>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8" idx="3"/>
            <a:endCxn id="41" idx="1"/>
          </p:cNvCxnSpPr>
          <p:nvPr/>
        </p:nvCxnSpPr>
        <p:spPr>
          <a:xfrm>
            <a:off x="5149591" y="260090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 idx="3"/>
            <a:endCxn id="38" idx="1"/>
          </p:cNvCxnSpPr>
          <p:nvPr/>
        </p:nvCxnSpPr>
        <p:spPr>
          <a:xfrm>
            <a:off x="3421399" y="2600908"/>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1"/>
            <a:endCxn id="33" idx="3"/>
          </p:cNvCxnSpPr>
          <p:nvPr/>
        </p:nvCxnSpPr>
        <p:spPr>
          <a:xfrm flipH="1">
            <a:off x="5149591" y="425709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2" idx="3"/>
            <a:endCxn id="37" idx="1"/>
          </p:cNvCxnSpPr>
          <p:nvPr/>
        </p:nvCxnSpPr>
        <p:spPr>
          <a:xfrm>
            <a:off x="1682420" y="2600908"/>
            <a:ext cx="3708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039766" y="3861048"/>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Benefits / impacts</a:t>
            </a:r>
            <a:endParaRPr lang="en-GB" sz="1600" dirty="0"/>
          </a:p>
        </p:txBody>
      </p:sp>
      <p:cxnSp>
        <p:nvCxnSpPr>
          <p:cNvPr id="48" name="Straight Arrow Connector 47"/>
          <p:cNvCxnSpPr>
            <a:stCxn id="33" idx="1"/>
            <a:endCxn id="47" idx="3"/>
          </p:cNvCxnSpPr>
          <p:nvPr/>
        </p:nvCxnSpPr>
        <p:spPr>
          <a:xfrm flipH="1">
            <a:off x="3407918" y="4257092"/>
            <a:ext cx="373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044103" y="522920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Summary of outputs</a:t>
            </a:r>
            <a:endParaRPr lang="en-GB" sz="1600" dirty="0"/>
          </a:p>
        </p:txBody>
      </p:sp>
      <p:sp>
        <p:nvSpPr>
          <p:cNvPr id="50" name="Rectangle 49"/>
          <p:cNvSpPr/>
          <p:nvPr/>
        </p:nvSpPr>
        <p:spPr>
          <a:xfrm>
            <a:off x="3804843" y="522920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Summary Results </a:t>
            </a:r>
            <a:r>
              <a:rPr lang="en-GB" sz="1600" dirty="0" err="1" smtClean="0"/>
              <a:t>ESS</a:t>
            </a:r>
            <a:endParaRPr lang="en-GB" sz="1600" dirty="0"/>
          </a:p>
        </p:txBody>
      </p:sp>
      <p:cxnSp>
        <p:nvCxnSpPr>
          <p:cNvPr id="51" name="Straight Arrow Connector 50"/>
          <p:cNvCxnSpPr>
            <a:stCxn id="47" idx="2"/>
            <a:endCxn id="49" idx="0"/>
          </p:cNvCxnSpPr>
          <p:nvPr/>
        </p:nvCxnSpPr>
        <p:spPr>
          <a:xfrm>
            <a:off x="2723842" y="4653136"/>
            <a:ext cx="4337"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5869671" y="522920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i="1" dirty="0" smtClean="0"/>
              <a:t>Comparison tool</a:t>
            </a:r>
            <a:endParaRPr lang="en-GB" sz="1600" i="1" dirty="0"/>
          </a:p>
        </p:txBody>
      </p:sp>
      <p:cxnSp>
        <p:nvCxnSpPr>
          <p:cNvPr id="53" name="Elbow Connector 52"/>
          <p:cNvCxnSpPr>
            <a:stCxn id="38" idx="2"/>
            <a:endCxn id="47" idx="0"/>
          </p:cNvCxnSpPr>
          <p:nvPr/>
        </p:nvCxnSpPr>
        <p:spPr>
          <a:xfrm rot="5400000">
            <a:off x="3162631" y="2558164"/>
            <a:ext cx="864096" cy="174167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0" idx="3"/>
            <a:endCxn id="52" idx="1"/>
          </p:cNvCxnSpPr>
          <p:nvPr/>
        </p:nvCxnSpPr>
        <p:spPr>
          <a:xfrm>
            <a:off x="5172995" y="5625244"/>
            <a:ext cx="6966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3"/>
            <a:endCxn id="50" idx="1"/>
          </p:cNvCxnSpPr>
          <p:nvPr/>
        </p:nvCxnSpPr>
        <p:spPr>
          <a:xfrm>
            <a:off x="3412255" y="5625244"/>
            <a:ext cx="392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45036" y="5229200"/>
            <a:ext cx="136815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i="1" dirty="0" smtClean="0"/>
              <a:t>Yearly Values library</a:t>
            </a:r>
            <a:endParaRPr lang="en-GB" sz="1600" i="1" dirty="0"/>
          </a:p>
        </p:txBody>
      </p:sp>
      <p:cxnSp>
        <p:nvCxnSpPr>
          <p:cNvPr id="58" name="Elbow Connector 57"/>
          <p:cNvCxnSpPr>
            <a:stCxn id="57" idx="3"/>
            <a:endCxn id="47" idx="1"/>
          </p:cNvCxnSpPr>
          <p:nvPr/>
        </p:nvCxnSpPr>
        <p:spPr>
          <a:xfrm flipV="1">
            <a:off x="1513188" y="4257092"/>
            <a:ext cx="526578" cy="13681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0" idx="3"/>
            <a:endCxn id="47" idx="1"/>
          </p:cNvCxnSpPr>
          <p:nvPr/>
        </p:nvCxnSpPr>
        <p:spPr>
          <a:xfrm>
            <a:off x="1513188" y="4255409"/>
            <a:ext cx="526578" cy="1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5770977" y="3727692"/>
            <a:ext cx="1564446" cy="10386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0810" y="1670352"/>
            <a:ext cx="8718550" cy="4933315"/>
          </a:xfrm>
          <a:prstGeom prst="rect">
            <a:avLst/>
          </a:prstGeom>
          <a:solidFill>
            <a:schemeClr val="bg1"/>
          </a:solidFill>
          <a:ln>
            <a:noFill/>
          </a:ln>
        </p:spPr>
      </p:pic>
    </p:spTree>
    <p:extLst>
      <p:ext uri="{BB962C8B-B14F-4D97-AF65-F5344CB8AC3E}">
        <p14:creationId xmlns:p14="http://schemas.microsoft.com/office/powerpoint/2010/main" val="202524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t>
            </a:r>
            <a:r>
              <a:rPr lang="en-GB" dirty="0" err="1" smtClean="0"/>
              <a:t>BeST</a:t>
            </a:r>
            <a:r>
              <a:rPr lang="en-GB" dirty="0" smtClean="0"/>
              <a:t>–  applying it</a:t>
            </a:r>
            <a:endParaRPr lang="en-GB"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a:lstStyle/>
          <a:p>
            <a:fld id="{C848A9FF-0681-B546-AA01-2CEFCC3B2527}" type="slidenum">
              <a:rPr lang="en-US" sz="1600" smtClean="0"/>
              <a:t>18</a:t>
            </a:fld>
            <a:endParaRPr lang="en-US" sz="1600"/>
          </a:p>
        </p:txBody>
      </p:sp>
      <p:sp>
        <p:nvSpPr>
          <p:cNvPr id="32" name="Rectangle 31"/>
          <p:cNvSpPr/>
          <p:nvPr/>
        </p:nvSpPr>
        <p:spPr>
          <a:xfrm>
            <a:off x="314268"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HOME</a:t>
            </a:r>
            <a:endParaRPr lang="en-GB" sz="1600" dirty="0"/>
          </a:p>
        </p:txBody>
      </p:sp>
      <p:sp>
        <p:nvSpPr>
          <p:cNvPr id="33" name="Rectangle 32"/>
          <p:cNvSpPr/>
          <p:nvPr/>
        </p:nvSpPr>
        <p:spPr>
          <a:xfrm>
            <a:off x="3781439" y="3861048"/>
            <a:ext cx="1368152" cy="792088"/>
          </a:xfrm>
          <a:prstGeom prst="rect">
            <a:avLst/>
          </a:prstGeom>
          <a:solidFill>
            <a:schemeClr val="accent3">
              <a:lumMod val="6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smtClean="0"/>
              <a:t>Double counting check </a:t>
            </a:r>
            <a:endParaRPr lang="en-GB" sz="1600" dirty="0"/>
          </a:p>
        </p:txBody>
      </p:sp>
      <p:sp>
        <p:nvSpPr>
          <p:cNvPr id="34" name="Rectangle 33"/>
          <p:cNvSpPr/>
          <p:nvPr/>
        </p:nvSpPr>
        <p:spPr>
          <a:xfrm>
            <a:off x="7684233" y="328563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i="1" dirty="0" smtClean="0"/>
              <a:t>Work sheets to fill in</a:t>
            </a:r>
            <a:endParaRPr lang="en-GB" sz="1600" i="1" dirty="0"/>
          </a:p>
        </p:txBody>
      </p:sp>
      <p:sp>
        <p:nvSpPr>
          <p:cNvPr id="35" name="Rectangle 34"/>
          <p:cNvSpPr/>
          <p:nvPr/>
        </p:nvSpPr>
        <p:spPr>
          <a:xfrm>
            <a:off x="7684233" y="4293742"/>
            <a:ext cx="1368152" cy="792088"/>
          </a:xfrm>
          <a:prstGeom prst="rect">
            <a:avLst/>
          </a:prstGeom>
          <a:solidFill>
            <a:schemeClr val="accent3">
              <a:lumMod val="6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i="1" dirty="0" smtClean="0"/>
              <a:t>For information</a:t>
            </a:r>
            <a:endParaRPr lang="en-GB" sz="1600" i="1" dirty="0"/>
          </a:p>
        </p:txBody>
      </p:sp>
      <p:sp>
        <p:nvSpPr>
          <p:cNvPr id="36" name="Rectangle 35"/>
          <p:cNvSpPr/>
          <p:nvPr/>
        </p:nvSpPr>
        <p:spPr>
          <a:xfrm>
            <a:off x="5869671" y="3861048"/>
            <a:ext cx="1368152" cy="792088"/>
          </a:xfrm>
          <a:prstGeom prst="rect">
            <a:avLst/>
          </a:prstGeom>
          <a:solidFill>
            <a:schemeClr val="accent3">
              <a:lumMod val="6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smtClean="0"/>
              <a:t>Potential stakeholders</a:t>
            </a:r>
            <a:endParaRPr lang="en-GB" sz="1600" dirty="0"/>
          </a:p>
        </p:txBody>
      </p:sp>
      <p:sp>
        <p:nvSpPr>
          <p:cNvPr id="37" name="Rectangle 36"/>
          <p:cNvSpPr/>
          <p:nvPr/>
        </p:nvSpPr>
        <p:spPr>
          <a:xfrm>
            <a:off x="2053247"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Project inputs</a:t>
            </a:r>
            <a:endParaRPr lang="en-GB" sz="1600" dirty="0"/>
          </a:p>
        </p:txBody>
      </p:sp>
      <p:sp>
        <p:nvSpPr>
          <p:cNvPr id="38" name="Rectangle 37"/>
          <p:cNvSpPr/>
          <p:nvPr/>
        </p:nvSpPr>
        <p:spPr>
          <a:xfrm>
            <a:off x="3781439"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Screening questions</a:t>
            </a:r>
            <a:endParaRPr lang="en-GB" sz="1600" baseline="30000" dirty="0"/>
          </a:p>
        </p:txBody>
      </p:sp>
      <p:sp>
        <p:nvSpPr>
          <p:cNvPr id="39" name="Rectangle 38"/>
          <p:cNvSpPr/>
          <p:nvPr/>
        </p:nvSpPr>
        <p:spPr>
          <a:xfrm>
            <a:off x="7684233" y="5301854"/>
            <a:ext cx="136815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i="1" dirty="0" smtClean="0"/>
              <a:t>Fill in &amp; for information</a:t>
            </a:r>
            <a:endParaRPr lang="en-GB" sz="1600" i="1" dirty="0"/>
          </a:p>
        </p:txBody>
      </p:sp>
      <p:sp>
        <p:nvSpPr>
          <p:cNvPr id="40" name="Rectangle 39"/>
          <p:cNvSpPr/>
          <p:nvPr/>
        </p:nvSpPr>
        <p:spPr>
          <a:xfrm>
            <a:off x="145036" y="3859365"/>
            <a:ext cx="136815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i="1" dirty="0" smtClean="0"/>
              <a:t>Values library</a:t>
            </a:r>
            <a:endParaRPr lang="en-GB" sz="1600" i="1" dirty="0"/>
          </a:p>
        </p:txBody>
      </p:sp>
      <p:sp>
        <p:nvSpPr>
          <p:cNvPr id="41" name="Rectangle 40"/>
          <p:cNvSpPr/>
          <p:nvPr/>
        </p:nvSpPr>
        <p:spPr>
          <a:xfrm>
            <a:off x="5869671"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a:t>SuDS </a:t>
            </a:r>
            <a:r>
              <a:rPr lang="en-GB" sz="1600" dirty="0" smtClean="0"/>
              <a:t>Used</a:t>
            </a:r>
            <a:endParaRPr lang="en-GB" sz="1600" baseline="30000" dirty="0"/>
          </a:p>
        </p:txBody>
      </p:sp>
      <p:cxnSp>
        <p:nvCxnSpPr>
          <p:cNvPr id="42" name="Elbow Connector 41"/>
          <p:cNvCxnSpPr>
            <a:stCxn id="41" idx="3"/>
            <a:endCxn id="36" idx="3"/>
          </p:cNvCxnSpPr>
          <p:nvPr/>
        </p:nvCxnSpPr>
        <p:spPr>
          <a:xfrm>
            <a:off x="7237823" y="2600908"/>
            <a:ext cx="12700" cy="1656184"/>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8" idx="3"/>
            <a:endCxn id="41" idx="1"/>
          </p:cNvCxnSpPr>
          <p:nvPr/>
        </p:nvCxnSpPr>
        <p:spPr>
          <a:xfrm>
            <a:off x="5149591" y="260090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 idx="3"/>
            <a:endCxn id="38" idx="1"/>
          </p:cNvCxnSpPr>
          <p:nvPr/>
        </p:nvCxnSpPr>
        <p:spPr>
          <a:xfrm>
            <a:off x="3421399" y="2600908"/>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1"/>
            <a:endCxn id="33" idx="3"/>
          </p:cNvCxnSpPr>
          <p:nvPr/>
        </p:nvCxnSpPr>
        <p:spPr>
          <a:xfrm flipH="1">
            <a:off x="5149591" y="425709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2" idx="3"/>
            <a:endCxn id="37" idx="1"/>
          </p:cNvCxnSpPr>
          <p:nvPr/>
        </p:nvCxnSpPr>
        <p:spPr>
          <a:xfrm>
            <a:off x="1682420" y="2600908"/>
            <a:ext cx="3708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039766" y="3861048"/>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Benefits / impacts</a:t>
            </a:r>
            <a:endParaRPr lang="en-GB" sz="1600" dirty="0"/>
          </a:p>
        </p:txBody>
      </p:sp>
      <p:cxnSp>
        <p:nvCxnSpPr>
          <p:cNvPr id="48" name="Straight Arrow Connector 47"/>
          <p:cNvCxnSpPr>
            <a:stCxn id="33" idx="1"/>
            <a:endCxn id="47" idx="3"/>
          </p:cNvCxnSpPr>
          <p:nvPr/>
        </p:nvCxnSpPr>
        <p:spPr>
          <a:xfrm flipH="1">
            <a:off x="3407918" y="4257092"/>
            <a:ext cx="373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044103" y="522920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Summary of outputs</a:t>
            </a:r>
            <a:endParaRPr lang="en-GB" sz="1600" dirty="0"/>
          </a:p>
        </p:txBody>
      </p:sp>
      <p:sp>
        <p:nvSpPr>
          <p:cNvPr id="50" name="Rectangle 49"/>
          <p:cNvSpPr/>
          <p:nvPr/>
        </p:nvSpPr>
        <p:spPr>
          <a:xfrm>
            <a:off x="3804843" y="522920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Summary Results </a:t>
            </a:r>
            <a:r>
              <a:rPr lang="en-GB" sz="1600" dirty="0" err="1" smtClean="0"/>
              <a:t>ESS</a:t>
            </a:r>
            <a:endParaRPr lang="en-GB" sz="1600" dirty="0"/>
          </a:p>
        </p:txBody>
      </p:sp>
      <p:cxnSp>
        <p:nvCxnSpPr>
          <p:cNvPr id="51" name="Straight Arrow Connector 50"/>
          <p:cNvCxnSpPr>
            <a:stCxn id="47" idx="2"/>
            <a:endCxn id="49" idx="0"/>
          </p:cNvCxnSpPr>
          <p:nvPr/>
        </p:nvCxnSpPr>
        <p:spPr>
          <a:xfrm>
            <a:off x="2723842" y="4653136"/>
            <a:ext cx="4337"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5869671" y="522920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i="1" dirty="0" smtClean="0"/>
              <a:t>Comparison tool</a:t>
            </a:r>
            <a:endParaRPr lang="en-GB" sz="1600" i="1" dirty="0"/>
          </a:p>
        </p:txBody>
      </p:sp>
      <p:cxnSp>
        <p:nvCxnSpPr>
          <p:cNvPr id="53" name="Elbow Connector 52"/>
          <p:cNvCxnSpPr>
            <a:stCxn id="38" idx="2"/>
            <a:endCxn id="47" idx="0"/>
          </p:cNvCxnSpPr>
          <p:nvPr/>
        </p:nvCxnSpPr>
        <p:spPr>
          <a:xfrm rot="5400000">
            <a:off x="3162631" y="2558164"/>
            <a:ext cx="864096" cy="174167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0" idx="3"/>
            <a:endCxn id="52" idx="1"/>
          </p:cNvCxnSpPr>
          <p:nvPr/>
        </p:nvCxnSpPr>
        <p:spPr>
          <a:xfrm>
            <a:off x="5172995" y="5625244"/>
            <a:ext cx="6966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3"/>
            <a:endCxn id="50" idx="1"/>
          </p:cNvCxnSpPr>
          <p:nvPr/>
        </p:nvCxnSpPr>
        <p:spPr>
          <a:xfrm>
            <a:off x="3412255" y="5625244"/>
            <a:ext cx="392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45036" y="5229200"/>
            <a:ext cx="136815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i="1" dirty="0" smtClean="0"/>
              <a:t>Yearly Values library</a:t>
            </a:r>
            <a:endParaRPr lang="en-GB" sz="1600" i="1" dirty="0"/>
          </a:p>
        </p:txBody>
      </p:sp>
      <p:cxnSp>
        <p:nvCxnSpPr>
          <p:cNvPr id="58" name="Elbow Connector 57"/>
          <p:cNvCxnSpPr>
            <a:stCxn id="57" idx="3"/>
            <a:endCxn id="47" idx="1"/>
          </p:cNvCxnSpPr>
          <p:nvPr/>
        </p:nvCxnSpPr>
        <p:spPr>
          <a:xfrm flipV="1">
            <a:off x="1513188" y="4257092"/>
            <a:ext cx="526578" cy="13681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0" idx="3"/>
            <a:endCxn id="47" idx="1"/>
          </p:cNvCxnSpPr>
          <p:nvPr/>
        </p:nvCxnSpPr>
        <p:spPr>
          <a:xfrm>
            <a:off x="1513188" y="4255409"/>
            <a:ext cx="526578" cy="1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941619" y="3739090"/>
            <a:ext cx="1564446" cy="10386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476142" y="1417638"/>
            <a:ext cx="7690217" cy="5169758"/>
          </a:xfrm>
          <a:prstGeom prst="rect">
            <a:avLst/>
          </a:prstGeom>
        </p:spPr>
      </p:pic>
    </p:spTree>
    <p:extLst>
      <p:ext uri="{BB962C8B-B14F-4D97-AF65-F5344CB8AC3E}">
        <p14:creationId xmlns:p14="http://schemas.microsoft.com/office/powerpoint/2010/main" val="376659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t>
            </a:r>
            <a:r>
              <a:rPr lang="en-GB" dirty="0" err="1" smtClean="0"/>
              <a:t>BeST</a:t>
            </a:r>
            <a:r>
              <a:rPr lang="en-GB" dirty="0" smtClean="0"/>
              <a:t> –  applying it</a:t>
            </a:r>
            <a:endParaRPr lang="en-GB"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a:lstStyle/>
          <a:p>
            <a:fld id="{C848A9FF-0681-B546-AA01-2CEFCC3B2527}" type="slidenum">
              <a:rPr lang="en-US" sz="1600" smtClean="0"/>
              <a:t>19</a:t>
            </a:fld>
            <a:endParaRPr lang="en-US" sz="1600"/>
          </a:p>
        </p:txBody>
      </p:sp>
      <p:sp>
        <p:nvSpPr>
          <p:cNvPr id="32" name="Rectangle 31"/>
          <p:cNvSpPr/>
          <p:nvPr/>
        </p:nvSpPr>
        <p:spPr>
          <a:xfrm>
            <a:off x="314268"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HOME</a:t>
            </a:r>
            <a:endParaRPr lang="en-GB" sz="1600" dirty="0"/>
          </a:p>
        </p:txBody>
      </p:sp>
      <p:sp>
        <p:nvSpPr>
          <p:cNvPr id="33" name="Rectangle 32"/>
          <p:cNvSpPr/>
          <p:nvPr/>
        </p:nvSpPr>
        <p:spPr>
          <a:xfrm>
            <a:off x="3781439" y="3861048"/>
            <a:ext cx="1368152" cy="792088"/>
          </a:xfrm>
          <a:prstGeom prst="rect">
            <a:avLst/>
          </a:prstGeom>
          <a:solidFill>
            <a:schemeClr val="accent3">
              <a:lumMod val="6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smtClean="0"/>
              <a:t>Double counting check </a:t>
            </a:r>
            <a:endParaRPr lang="en-GB" sz="1600" dirty="0"/>
          </a:p>
        </p:txBody>
      </p:sp>
      <p:sp>
        <p:nvSpPr>
          <p:cNvPr id="34" name="Rectangle 33"/>
          <p:cNvSpPr/>
          <p:nvPr/>
        </p:nvSpPr>
        <p:spPr>
          <a:xfrm>
            <a:off x="7684233" y="328563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i="1" dirty="0" smtClean="0"/>
              <a:t>Work sheets to fill in</a:t>
            </a:r>
            <a:endParaRPr lang="en-GB" sz="1600" i="1" dirty="0"/>
          </a:p>
        </p:txBody>
      </p:sp>
      <p:sp>
        <p:nvSpPr>
          <p:cNvPr id="35" name="Rectangle 34"/>
          <p:cNvSpPr/>
          <p:nvPr/>
        </p:nvSpPr>
        <p:spPr>
          <a:xfrm>
            <a:off x="7684233" y="4293742"/>
            <a:ext cx="1368152" cy="792088"/>
          </a:xfrm>
          <a:prstGeom prst="rect">
            <a:avLst/>
          </a:prstGeom>
          <a:solidFill>
            <a:schemeClr val="accent3">
              <a:lumMod val="6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i="1" dirty="0" smtClean="0"/>
              <a:t>For information</a:t>
            </a:r>
            <a:endParaRPr lang="en-GB" sz="1600" i="1" dirty="0"/>
          </a:p>
        </p:txBody>
      </p:sp>
      <p:sp>
        <p:nvSpPr>
          <p:cNvPr id="36" name="Rectangle 35"/>
          <p:cNvSpPr/>
          <p:nvPr/>
        </p:nvSpPr>
        <p:spPr>
          <a:xfrm>
            <a:off x="5869671" y="3861048"/>
            <a:ext cx="1368152" cy="792088"/>
          </a:xfrm>
          <a:prstGeom prst="rect">
            <a:avLst/>
          </a:prstGeom>
          <a:solidFill>
            <a:schemeClr val="accent3">
              <a:lumMod val="6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smtClean="0"/>
              <a:t>Potential stakeholders</a:t>
            </a:r>
            <a:endParaRPr lang="en-GB" sz="1600" dirty="0"/>
          </a:p>
        </p:txBody>
      </p:sp>
      <p:sp>
        <p:nvSpPr>
          <p:cNvPr id="37" name="Rectangle 36"/>
          <p:cNvSpPr/>
          <p:nvPr/>
        </p:nvSpPr>
        <p:spPr>
          <a:xfrm>
            <a:off x="2053247"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Project inputs</a:t>
            </a:r>
            <a:endParaRPr lang="en-GB" sz="1600" dirty="0"/>
          </a:p>
        </p:txBody>
      </p:sp>
      <p:sp>
        <p:nvSpPr>
          <p:cNvPr id="38" name="Rectangle 37"/>
          <p:cNvSpPr/>
          <p:nvPr/>
        </p:nvSpPr>
        <p:spPr>
          <a:xfrm>
            <a:off x="3781439"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Screening questions</a:t>
            </a:r>
            <a:endParaRPr lang="en-GB" sz="1600" baseline="30000" dirty="0"/>
          </a:p>
        </p:txBody>
      </p:sp>
      <p:sp>
        <p:nvSpPr>
          <p:cNvPr id="39" name="Rectangle 38"/>
          <p:cNvSpPr/>
          <p:nvPr/>
        </p:nvSpPr>
        <p:spPr>
          <a:xfrm>
            <a:off x="7684233" y="5301854"/>
            <a:ext cx="136815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i="1" dirty="0" smtClean="0"/>
              <a:t>Fill in &amp; for information</a:t>
            </a:r>
            <a:endParaRPr lang="en-GB" sz="1600" i="1" dirty="0"/>
          </a:p>
        </p:txBody>
      </p:sp>
      <p:sp>
        <p:nvSpPr>
          <p:cNvPr id="40" name="Rectangle 39"/>
          <p:cNvSpPr/>
          <p:nvPr/>
        </p:nvSpPr>
        <p:spPr>
          <a:xfrm>
            <a:off x="145036" y="3859365"/>
            <a:ext cx="136815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i="1" dirty="0" smtClean="0"/>
              <a:t>Values library</a:t>
            </a:r>
            <a:endParaRPr lang="en-GB" sz="1600" i="1" dirty="0"/>
          </a:p>
        </p:txBody>
      </p:sp>
      <p:sp>
        <p:nvSpPr>
          <p:cNvPr id="41" name="Rectangle 40"/>
          <p:cNvSpPr/>
          <p:nvPr/>
        </p:nvSpPr>
        <p:spPr>
          <a:xfrm>
            <a:off x="5869671" y="2204864"/>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a:t>SuDS </a:t>
            </a:r>
            <a:r>
              <a:rPr lang="en-GB" sz="1600" dirty="0" smtClean="0"/>
              <a:t>Used</a:t>
            </a:r>
            <a:endParaRPr lang="en-GB" sz="1600" baseline="30000" dirty="0"/>
          </a:p>
        </p:txBody>
      </p:sp>
      <p:cxnSp>
        <p:nvCxnSpPr>
          <p:cNvPr id="42" name="Elbow Connector 41"/>
          <p:cNvCxnSpPr>
            <a:stCxn id="41" idx="3"/>
            <a:endCxn id="36" idx="3"/>
          </p:cNvCxnSpPr>
          <p:nvPr/>
        </p:nvCxnSpPr>
        <p:spPr>
          <a:xfrm>
            <a:off x="7237823" y="2600908"/>
            <a:ext cx="12700" cy="1656184"/>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8" idx="3"/>
            <a:endCxn id="41" idx="1"/>
          </p:cNvCxnSpPr>
          <p:nvPr/>
        </p:nvCxnSpPr>
        <p:spPr>
          <a:xfrm>
            <a:off x="5149591" y="2600908"/>
            <a:ext cx="72008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 idx="3"/>
            <a:endCxn id="38" idx="1"/>
          </p:cNvCxnSpPr>
          <p:nvPr/>
        </p:nvCxnSpPr>
        <p:spPr>
          <a:xfrm>
            <a:off x="3421399" y="2600908"/>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1"/>
            <a:endCxn id="33" idx="3"/>
          </p:cNvCxnSpPr>
          <p:nvPr/>
        </p:nvCxnSpPr>
        <p:spPr>
          <a:xfrm flipH="1">
            <a:off x="5149591" y="425709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2" idx="3"/>
            <a:endCxn id="37" idx="1"/>
          </p:cNvCxnSpPr>
          <p:nvPr/>
        </p:nvCxnSpPr>
        <p:spPr>
          <a:xfrm>
            <a:off x="1682420" y="2600908"/>
            <a:ext cx="3708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039766" y="3861048"/>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Benefits / impacts</a:t>
            </a:r>
            <a:endParaRPr lang="en-GB" sz="1600" dirty="0"/>
          </a:p>
        </p:txBody>
      </p:sp>
      <p:cxnSp>
        <p:nvCxnSpPr>
          <p:cNvPr id="48" name="Straight Arrow Connector 47"/>
          <p:cNvCxnSpPr>
            <a:stCxn id="33" idx="1"/>
            <a:endCxn id="47" idx="3"/>
          </p:cNvCxnSpPr>
          <p:nvPr/>
        </p:nvCxnSpPr>
        <p:spPr>
          <a:xfrm flipH="1">
            <a:off x="3407918" y="4257092"/>
            <a:ext cx="373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044103" y="522920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Summary of outputs</a:t>
            </a:r>
            <a:endParaRPr lang="en-GB" sz="1600" dirty="0"/>
          </a:p>
        </p:txBody>
      </p:sp>
      <p:sp>
        <p:nvSpPr>
          <p:cNvPr id="50" name="Rectangle 49"/>
          <p:cNvSpPr/>
          <p:nvPr/>
        </p:nvSpPr>
        <p:spPr>
          <a:xfrm>
            <a:off x="3804843" y="522920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Summary Results </a:t>
            </a:r>
            <a:r>
              <a:rPr lang="en-GB" sz="1600" dirty="0" err="1" smtClean="0"/>
              <a:t>ESS</a:t>
            </a:r>
            <a:endParaRPr lang="en-GB" sz="1600" dirty="0"/>
          </a:p>
        </p:txBody>
      </p:sp>
      <p:cxnSp>
        <p:nvCxnSpPr>
          <p:cNvPr id="51" name="Straight Arrow Connector 50"/>
          <p:cNvCxnSpPr>
            <a:stCxn id="47" idx="2"/>
            <a:endCxn id="49" idx="0"/>
          </p:cNvCxnSpPr>
          <p:nvPr/>
        </p:nvCxnSpPr>
        <p:spPr>
          <a:xfrm>
            <a:off x="2723842" y="4653136"/>
            <a:ext cx="4337"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5869671" y="5229200"/>
            <a:ext cx="136815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i="1" dirty="0" smtClean="0"/>
              <a:t>Comparison tool</a:t>
            </a:r>
            <a:endParaRPr lang="en-GB" sz="1600" i="1" dirty="0"/>
          </a:p>
        </p:txBody>
      </p:sp>
      <p:cxnSp>
        <p:nvCxnSpPr>
          <p:cNvPr id="53" name="Elbow Connector 52"/>
          <p:cNvCxnSpPr>
            <a:stCxn id="38" idx="2"/>
            <a:endCxn id="36" idx="0"/>
          </p:cNvCxnSpPr>
          <p:nvPr/>
        </p:nvCxnSpPr>
        <p:spPr>
          <a:xfrm rot="16200000" flipH="1">
            <a:off x="5077583" y="2384884"/>
            <a:ext cx="864096" cy="20882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0" idx="3"/>
            <a:endCxn id="52" idx="1"/>
          </p:cNvCxnSpPr>
          <p:nvPr/>
        </p:nvCxnSpPr>
        <p:spPr>
          <a:xfrm>
            <a:off x="5172995" y="5625244"/>
            <a:ext cx="6966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3"/>
            <a:endCxn id="50" idx="1"/>
          </p:cNvCxnSpPr>
          <p:nvPr/>
        </p:nvCxnSpPr>
        <p:spPr>
          <a:xfrm>
            <a:off x="3412255" y="5625244"/>
            <a:ext cx="392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45036" y="5229200"/>
            <a:ext cx="136815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i="1" dirty="0" smtClean="0"/>
              <a:t>Yearly Values library</a:t>
            </a:r>
            <a:endParaRPr lang="en-GB" sz="1600" i="1" dirty="0"/>
          </a:p>
        </p:txBody>
      </p:sp>
      <p:cxnSp>
        <p:nvCxnSpPr>
          <p:cNvPr id="58" name="Elbow Connector 57"/>
          <p:cNvCxnSpPr>
            <a:stCxn id="57" idx="3"/>
            <a:endCxn id="47" idx="1"/>
          </p:cNvCxnSpPr>
          <p:nvPr/>
        </p:nvCxnSpPr>
        <p:spPr>
          <a:xfrm flipV="1">
            <a:off x="1513188" y="4257092"/>
            <a:ext cx="526578" cy="13681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0" idx="3"/>
            <a:endCxn id="47" idx="1"/>
          </p:cNvCxnSpPr>
          <p:nvPr/>
        </p:nvCxnSpPr>
        <p:spPr>
          <a:xfrm>
            <a:off x="1513188" y="4255409"/>
            <a:ext cx="526578" cy="1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706696" y="5121188"/>
            <a:ext cx="1564446" cy="10386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106682" y="1288829"/>
            <a:ext cx="8941757" cy="5092223"/>
          </a:xfrm>
          <a:prstGeom prst="rect">
            <a:avLst/>
          </a:prstGeom>
        </p:spPr>
      </p:pic>
      <p:pic>
        <p:nvPicPr>
          <p:cNvPr id="60" name="Picture 59"/>
          <p:cNvPicPr>
            <a:picLocks noChangeAspect="1"/>
          </p:cNvPicPr>
          <p:nvPr/>
        </p:nvPicPr>
        <p:blipFill rotWithShape="1">
          <a:blip r:embed="rId4"/>
          <a:srcRect t="43345"/>
          <a:stretch/>
        </p:blipFill>
        <p:spPr>
          <a:xfrm>
            <a:off x="1086188" y="1831117"/>
            <a:ext cx="6835164" cy="45284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694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573016"/>
            <a:ext cx="9144000" cy="266429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itle 1"/>
          <p:cNvSpPr>
            <a:spLocks noGrp="1"/>
          </p:cNvSpPr>
          <p:nvPr>
            <p:ph type="title" idx="4294967295"/>
          </p:nvPr>
        </p:nvSpPr>
        <p:spPr>
          <a:xfrm>
            <a:off x="61862" y="4221088"/>
            <a:ext cx="8830618" cy="1332198"/>
          </a:xfrm>
        </p:spPr>
        <p:txBody>
          <a:bodyPr>
            <a:noAutofit/>
          </a:bodyPr>
          <a:lstStyle/>
          <a:p>
            <a:pPr algn="r"/>
            <a:r>
              <a:rPr lang="en-GB" sz="3200" b="1" dirty="0" smtClean="0">
                <a:solidFill>
                  <a:srgbClr val="669900"/>
                </a:solidFill>
                <a:latin typeface="Arial" panose="020B0604020202020204" pitchFamily="34" charset="0"/>
                <a:cs typeface="Arial" panose="020B0604020202020204" pitchFamily="34" charset="0"/>
              </a:rPr>
              <a:t>Assessing </a:t>
            </a:r>
            <a:r>
              <a:rPr lang="en-GB" sz="3200" b="1" dirty="0" smtClean="0">
                <a:solidFill>
                  <a:srgbClr val="669900"/>
                </a:solidFill>
                <a:latin typeface="Arial" panose="020B0604020202020204" pitchFamily="34" charset="0"/>
                <a:cs typeface="Arial" panose="020B0604020202020204" pitchFamily="34" charset="0"/>
              </a:rPr>
              <a:t>benefits – why should we?</a:t>
            </a:r>
            <a:br>
              <a:rPr lang="en-GB" sz="3200" b="1" dirty="0" smtClean="0">
                <a:solidFill>
                  <a:srgbClr val="669900"/>
                </a:solidFill>
                <a:latin typeface="Arial" panose="020B0604020202020204" pitchFamily="34" charset="0"/>
                <a:cs typeface="Arial" panose="020B0604020202020204" pitchFamily="34" charset="0"/>
              </a:rPr>
            </a:br>
            <a:r>
              <a:rPr lang="en-GB" sz="3200" b="1" dirty="0">
                <a:solidFill>
                  <a:srgbClr val="669900"/>
                </a:solidFill>
                <a:latin typeface="Arial" panose="020B0604020202020204" pitchFamily="34" charset="0"/>
                <a:cs typeface="Arial" panose="020B0604020202020204" pitchFamily="34" charset="0"/>
              </a:rPr>
              <a:t/>
            </a:r>
            <a:br>
              <a:rPr lang="en-GB" sz="3200" b="1" dirty="0">
                <a:solidFill>
                  <a:srgbClr val="669900"/>
                </a:solidFill>
                <a:latin typeface="Arial" panose="020B0604020202020204" pitchFamily="34" charset="0"/>
                <a:cs typeface="Arial" panose="020B0604020202020204" pitchFamily="34" charset="0"/>
              </a:rPr>
            </a:br>
            <a:r>
              <a:rPr lang="en-GB" sz="2400" dirty="0" smtClean="0">
                <a:solidFill>
                  <a:srgbClr val="669900"/>
                </a:solidFill>
                <a:latin typeface="Arial" panose="020B0604020202020204" pitchFamily="34" charset="0"/>
                <a:cs typeface="Arial" panose="020B0604020202020204" pitchFamily="34" charset="0"/>
              </a:rPr>
              <a:t> </a:t>
            </a:r>
            <a:endParaRPr lang="en-GB" sz="2000" b="1" dirty="0">
              <a:solidFill>
                <a:srgbClr val="669900"/>
              </a:solidFill>
              <a:latin typeface="Arial" panose="020B0604020202020204" pitchFamily="34" charset="0"/>
              <a:cs typeface="Arial" panose="020B0604020202020204" pitchFamily="34" charset="0"/>
            </a:endParaRPr>
          </a:p>
        </p:txBody>
      </p:sp>
      <p:sp>
        <p:nvSpPr>
          <p:cNvPr id="2" name="TextBox 1"/>
          <p:cNvSpPr txBox="1"/>
          <p:nvPr/>
        </p:nvSpPr>
        <p:spPr>
          <a:xfrm>
            <a:off x="107504" y="6516052"/>
            <a:ext cx="2855333" cy="369332"/>
          </a:xfrm>
          <a:prstGeom prst="rect">
            <a:avLst/>
          </a:prstGeom>
          <a:noFill/>
        </p:spPr>
        <p:txBody>
          <a:bodyPr wrap="none" rtlCol="0">
            <a:spAutoFit/>
          </a:bodyPr>
          <a:lstStyle/>
          <a:p>
            <a:r>
              <a:rPr lang="en-GB" b="1" i="1" dirty="0" err="1" smtClean="0">
                <a:solidFill>
                  <a:srgbClr val="F79646">
                    <a:lumMod val="75000"/>
                  </a:srgbClr>
                </a:solidFill>
              </a:rPr>
              <a:t>Elvetham</a:t>
            </a:r>
            <a:r>
              <a:rPr lang="en-GB" b="1" i="1" dirty="0" smtClean="0">
                <a:solidFill>
                  <a:srgbClr val="F79646">
                    <a:lumMod val="75000"/>
                  </a:srgbClr>
                </a:solidFill>
              </a:rPr>
              <a:t> Heath, Hampshire</a:t>
            </a:r>
            <a:endParaRPr lang="en-GB" b="1" i="1" dirty="0">
              <a:solidFill>
                <a:srgbClr val="F79646">
                  <a:lumMod val="75000"/>
                </a:srgbClr>
              </a:solidFill>
            </a:endParaRPr>
          </a:p>
        </p:txBody>
      </p:sp>
      <p:pic>
        <p:nvPicPr>
          <p:cNvPr id="6" name="Picture 7" descr="CIRIA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965C3C67-3C32-408B-8F4D-15A0DCCECB11}" type="slidenum">
              <a:rPr lang="en-GB" smtClean="0">
                <a:solidFill>
                  <a:prstClr val="black">
                    <a:tint val="75000"/>
                  </a:prstClr>
                </a:solidFill>
              </a:rPr>
              <a:pPr/>
              <a:t>2</a:t>
            </a:fld>
            <a:endParaRPr lang="en-GB" dirty="0">
              <a:solidFill>
                <a:prstClr val="black">
                  <a:tint val="75000"/>
                </a:prstClr>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589469"/>
            <a:ext cx="1600203" cy="481585"/>
          </a:xfrm>
          <a:prstGeom prst="rect">
            <a:avLst/>
          </a:prstGeom>
        </p:spPr>
      </p:pic>
    </p:spTree>
    <p:extLst>
      <p:ext uri="{BB962C8B-B14F-4D97-AF65-F5344CB8AC3E}">
        <p14:creationId xmlns:p14="http://schemas.microsoft.com/office/powerpoint/2010/main" val="1664043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573016"/>
            <a:ext cx="9144000" cy="266429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itle 1"/>
          <p:cNvSpPr>
            <a:spLocks noGrp="1"/>
          </p:cNvSpPr>
          <p:nvPr>
            <p:ph type="title" idx="4294967295"/>
          </p:nvPr>
        </p:nvSpPr>
        <p:spPr>
          <a:xfrm>
            <a:off x="61862" y="4221088"/>
            <a:ext cx="8830618" cy="1332198"/>
          </a:xfrm>
        </p:spPr>
        <p:txBody>
          <a:bodyPr>
            <a:noAutofit/>
          </a:bodyPr>
          <a:lstStyle/>
          <a:p>
            <a:pPr algn="r"/>
            <a:r>
              <a:rPr lang="en-GB" sz="3200" b="1" dirty="0" smtClean="0">
                <a:solidFill>
                  <a:srgbClr val="669900"/>
                </a:solidFill>
                <a:latin typeface="Arial" panose="020B0604020202020204" pitchFamily="34" charset="0"/>
                <a:cs typeface="Arial" panose="020B0604020202020204" pitchFamily="34" charset="0"/>
              </a:rPr>
              <a:t/>
            </a:r>
            <a:br>
              <a:rPr lang="en-GB" sz="3200" b="1" dirty="0" smtClean="0">
                <a:solidFill>
                  <a:srgbClr val="669900"/>
                </a:solidFill>
                <a:latin typeface="Arial" panose="020B0604020202020204" pitchFamily="34" charset="0"/>
                <a:cs typeface="Arial" panose="020B0604020202020204" pitchFamily="34" charset="0"/>
              </a:rPr>
            </a:br>
            <a:r>
              <a:rPr lang="en-GB" sz="3200" b="1" dirty="0" smtClean="0">
                <a:solidFill>
                  <a:srgbClr val="669900"/>
                </a:solidFill>
                <a:latin typeface="Arial" panose="020B0604020202020204" pitchFamily="34" charset="0"/>
                <a:cs typeface="Arial" panose="020B0604020202020204" pitchFamily="34" charset="0"/>
              </a:rPr>
              <a:t/>
            </a:r>
            <a:br>
              <a:rPr lang="en-GB" sz="3200" b="1" dirty="0" smtClean="0">
                <a:solidFill>
                  <a:srgbClr val="669900"/>
                </a:solidFill>
                <a:latin typeface="Arial" panose="020B0604020202020204" pitchFamily="34" charset="0"/>
                <a:cs typeface="Arial" panose="020B0604020202020204" pitchFamily="34" charset="0"/>
              </a:rPr>
            </a:br>
            <a:r>
              <a:rPr lang="en-GB" sz="3200" b="1" dirty="0" smtClean="0">
                <a:solidFill>
                  <a:srgbClr val="669900"/>
                </a:solidFill>
                <a:latin typeface="Arial" panose="020B0604020202020204" pitchFamily="34" charset="0"/>
                <a:cs typeface="Arial" panose="020B0604020202020204" pitchFamily="34" charset="0"/>
              </a:rPr>
              <a:t>Examples using W045 </a:t>
            </a:r>
            <a:r>
              <a:rPr lang="en-GB" sz="3200" b="1" dirty="0" err="1" smtClean="0">
                <a:solidFill>
                  <a:srgbClr val="669900"/>
                </a:solidFill>
                <a:latin typeface="Arial" panose="020B0604020202020204" pitchFamily="34" charset="0"/>
                <a:cs typeface="Arial" panose="020B0604020202020204" pitchFamily="34" charset="0"/>
              </a:rPr>
              <a:t>BeST</a:t>
            </a:r>
            <a:r>
              <a:rPr lang="en-GB" sz="3200" dirty="0" smtClean="0">
                <a:solidFill>
                  <a:srgbClr val="669900"/>
                </a:solidFill>
                <a:latin typeface="Arial" panose="020B0604020202020204" pitchFamily="34" charset="0"/>
                <a:cs typeface="Arial" panose="020B0604020202020204" pitchFamily="34" charset="0"/>
              </a:rPr>
              <a:t/>
            </a:r>
            <a:br>
              <a:rPr lang="en-GB" sz="3200" dirty="0" smtClean="0">
                <a:solidFill>
                  <a:srgbClr val="669900"/>
                </a:solidFill>
                <a:latin typeface="Arial" panose="020B0604020202020204" pitchFamily="34" charset="0"/>
                <a:cs typeface="Arial" panose="020B0604020202020204" pitchFamily="34" charset="0"/>
              </a:rPr>
            </a:br>
            <a:r>
              <a:rPr lang="en-GB" sz="3200" dirty="0" smtClean="0">
                <a:solidFill>
                  <a:srgbClr val="669900"/>
                </a:solidFill>
                <a:latin typeface="Arial" panose="020B0604020202020204" pitchFamily="34" charset="0"/>
                <a:cs typeface="Arial" panose="020B0604020202020204" pitchFamily="34" charset="0"/>
              </a:rPr>
              <a:t/>
            </a:r>
            <a:br>
              <a:rPr lang="en-GB" sz="3200" dirty="0" smtClean="0">
                <a:solidFill>
                  <a:srgbClr val="669900"/>
                </a:solidFill>
                <a:latin typeface="Arial" panose="020B0604020202020204" pitchFamily="34" charset="0"/>
                <a:cs typeface="Arial" panose="020B0604020202020204" pitchFamily="34" charset="0"/>
              </a:rPr>
            </a:br>
            <a:r>
              <a:rPr lang="en-GB" sz="2400" dirty="0" smtClean="0">
                <a:solidFill>
                  <a:srgbClr val="669900"/>
                </a:solidFill>
                <a:latin typeface="Arial" panose="020B0604020202020204" pitchFamily="34" charset="0"/>
                <a:cs typeface="Arial" panose="020B0604020202020204" pitchFamily="34" charset="0"/>
              </a:rPr>
              <a:t> </a:t>
            </a:r>
            <a:r>
              <a:rPr lang="en-GB" sz="1600" dirty="0" smtClean="0">
                <a:solidFill>
                  <a:srgbClr val="669900"/>
                </a:solidFill>
                <a:latin typeface="Arial" panose="020B0604020202020204" pitchFamily="34" charset="0"/>
                <a:cs typeface="Arial" panose="020B0604020202020204" pitchFamily="34" charset="0"/>
              </a:rPr>
              <a:t/>
            </a:r>
            <a:br>
              <a:rPr lang="en-GB" sz="1600" dirty="0" smtClean="0">
                <a:solidFill>
                  <a:srgbClr val="669900"/>
                </a:solidFill>
                <a:latin typeface="Arial" panose="020B0604020202020204" pitchFamily="34" charset="0"/>
                <a:cs typeface="Arial" panose="020B0604020202020204" pitchFamily="34" charset="0"/>
              </a:rPr>
            </a:br>
            <a:endParaRPr lang="en-GB" sz="2000" b="1" dirty="0">
              <a:solidFill>
                <a:srgbClr val="669900"/>
              </a:solidFill>
              <a:latin typeface="Arial" panose="020B0604020202020204" pitchFamily="34" charset="0"/>
              <a:cs typeface="Arial" panose="020B0604020202020204" pitchFamily="34" charset="0"/>
            </a:endParaRPr>
          </a:p>
        </p:txBody>
      </p:sp>
      <p:sp>
        <p:nvSpPr>
          <p:cNvPr id="2" name="TextBox 1"/>
          <p:cNvSpPr txBox="1"/>
          <p:nvPr/>
        </p:nvSpPr>
        <p:spPr>
          <a:xfrm>
            <a:off x="107504" y="6516052"/>
            <a:ext cx="2855333" cy="369332"/>
          </a:xfrm>
          <a:prstGeom prst="rect">
            <a:avLst/>
          </a:prstGeom>
          <a:noFill/>
        </p:spPr>
        <p:txBody>
          <a:bodyPr wrap="none" rtlCol="0">
            <a:spAutoFit/>
          </a:bodyPr>
          <a:lstStyle/>
          <a:p>
            <a:r>
              <a:rPr lang="en-GB" b="1" i="1" dirty="0" err="1" smtClean="0">
                <a:solidFill>
                  <a:srgbClr val="F79646">
                    <a:lumMod val="75000"/>
                  </a:srgbClr>
                </a:solidFill>
              </a:rPr>
              <a:t>Elvetham</a:t>
            </a:r>
            <a:r>
              <a:rPr lang="en-GB" b="1" i="1" dirty="0" smtClean="0">
                <a:solidFill>
                  <a:srgbClr val="F79646">
                    <a:lumMod val="75000"/>
                  </a:srgbClr>
                </a:solidFill>
              </a:rPr>
              <a:t> Heath, Hampshire</a:t>
            </a:r>
            <a:endParaRPr lang="en-GB" b="1" i="1" dirty="0">
              <a:solidFill>
                <a:srgbClr val="F79646">
                  <a:lumMod val="75000"/>
                </a:srgbClr>
              </a:solidFill>
            </a:endParaRPr>
          </a:p>
        </p:txBody>
      </p:sp>
      <p:pic>
        <p:nvPicPr>
          <p:cNvPr id="6" name="Picture 7" descr="CIRIA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965C3C67-3C32-408B-8F4D-15A0DCCECB11}" type="slidenum">
              <a:rPr lang="en-GB" smtClean="0">
                <a:solidFill>
                  <a:prstClr val="black">
                    <a:tint val="75000"/>
                  </a:prstClr>
                </a:solidFill>
              </a:rPr>
              <a:pPr/>
              <a:t>20</a:t>
            </a:fld>
            <a:endParaRPr lang="en-GB" dirty="0">
              <a:solidFill>
                <a:prstClr val="black">
                  <a:tint val="75000"/>
                </a:prstClr>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589469"/>
            <a:ext cx="1600203" cy="481585"/>
          </a:xfrm>
          <a:prstGeom prst="rect">
            <a:avLst/>
          </a:prstGeom>
        </p:spPr>
      </p:pic>
    </p:spTree>
    <p:extLst>
      <p:ext uri="{BB962C8B-B14F-4D97-AF65-F5344CB8AC3E}">
        <p14:creationId xmlns:p14="http://schemas.microsoft.com/office/powerpoint/2010/main" val="2174344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MWH\Yorkshire Water\Technical Services\SuDS PR14\Work\Solutions\Outputs\Roundhay_Scenario2_R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764703"/>
            <a:ext cx="9900592" cy="68596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2346" y="110862"/>
            <a:ext cx="8229600" cy="676031"/>
          </a:xfrm>
        </p:spPr>
        <p:txBody>
          <a:bodyPr/>
          <a:lstStyle/>
          <a:p>
            <a:r>
              <a:rPr lang="en-GB" sz="3200" dirty="0" smtClean="0"/>
              <a:t>Applying </a:t>
            </a:r>
            <a:r>
              <a:rPr lang="en-GB" sz="3200" dirty="0" err="1" smtClean="0"/>
              <a:t>BeST</a:t>
            </a:r>
            <a:r>
              <a:rPr lang="en-GB" sz="3200" dirty="0" smtClean="0"/>
              <a:t> – Retrofit Case Study</a:t>
            </a:r>
            <a:endParaRPr lang="en-US" sz="3200" dirty="0"/>
          </a:p>
        </p:txBody>
      </p:sp>
      <p:sp>
        <p:nvSpPr>
          <p:cNvPr id="3" name="Content Placeholder 2"/>
          <p:cNvSpPr>
            <a:spLocks noGrp="1"/>
          </p:cNvSpPr>
          <p:nvPr>
            <p:ph idx="1"/>
          </p:nvPr>
        </p:nvSpPr>
        <p:spPr/>
        <p:txBody>
          <a:bodyPr/>
          <a:lstStyle/>
          <a:p>
            <a:endParaRPr lang="en-US"/>
          </a:p>
        </p:txBody>
      </p:sp>
      <p:pic>
        <p:nvPicPr>
          <p:cNvPr id="5" name="Picture 2" descr="D:\MWH\Yorkshire Water\Technical Services\SuDS PR14\Work\Solutions\Outputs\Roundhay_Scenario2_R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72300" y="1412776"/>
            <a:ext cx="2171700" cy="396898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MWH\Yorkshire Water\Technical Services\SuDS PR14\Work\Solutions\Outputs\Roundhay Aerial View.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52536" y="844794"/>
            <a:ext cx="9974493" cy="6688662"/>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290286" y="899886"/>
            <a:ext cx="6357257" cy="4847771"/>
          </a:xfrm>
          <a:custGeom>
            <a:avLst/>
            <a:gdLst>
              <a:gd name="connsiteX0" fmla="*/ 0 w 6357257"/>
              <a:gd name="connsiteY0" fmla="*/ 0 h 4847771"/>
              <a:gd name="connsiteX1" fmla="*/ 0 w 6357257"/>
              <a:gd name="connsiteY1" fmla="*/ 362857 h 4847771"/>
              <a:gd name="connsiteX2" fmla="*/ 159657 w 6357257"/>
              <a:gd name="connsiteY2" fmla="*/ 478971 h 4847771"/>
              <a:gd name="connsiteX3" fmla="*/ 246743 w 6357257"/>
              <a:gd name="connsiteY3" fmla="*/ 1277257 h 4847771"/>
              <a:gd name="connsiteX4" fmla="*/ 624114 w 6357257"/>
              <a:gd name="connsiteY4" fmla="*/ 1451428 h 4847771"/>
              <a:gd name="connsiteX5" fmla="*/ 798285 w 6357257"/>
              <a:gd name="connsiteY5" fmla="*/ 1683657 h 4847771"/>
              <a:gd name="connsiteX6" fmla="*/ 885371 w 6357257"/>
              <a:gd name="connsiteY6" fmla="*/ 1785257 h 4847771"/>
              <a:gd name="connsiteX7" fmla="*/ 2438400 w 6357257"/>
              <a:gd name="connsiteY7" fmla="*/ 1683657 h 4847771"/>
              <a:gd name="connsiteX8" fmla="*/ 2380343 w 6357257"/>
              <a:gd name="connsiteY8" fmla="*/ 2801257 h 4847771"/>
              <a:gd name="connsiteX9" fmla="*/ 2380343 w 6357257"/>
              <a:gd name="connsiteY9" fmla="*/ 2859314 h 4847771"/>
              <a:gd name="connsiteX10" fmla="*/ 2148114 w 6357257"/>
              <a:gd name="connsiteY10" fmla="*/ 2931885 h 4847771"/>
              <a:gd name="connsiteX11" fmla="*/ 2133600 w 6357257"/>
              <a:gd name="connsiteY11" fmla="*/ 3367314 h 4847771"/>
              <a:gd name="connsiteX12" fmla="*/ 2641600 w 6357257"/>
              <a:gd name="connsiteY12" fmla="*/ 3497943 h 4847771"/>
              <a:gd name="connsiteX13" fmla="*/ 2946400 w 6357257"/>
              <a:gd name="connsiteY13" fmla="*/ 3643085 h 4847771"/>
              <a:gd name="connsiteX14" fmla="*/ 3367314 w 6357257"/>
              <a:gd name="connsiteY14" fmla="*/ 3541485 h 4847771"/>
              <a:gd name="connsiteX15" fmla="*/ 4122057 w 6357257"/>
              <a:gd name="connsiteY15" fmla="*/ 2278743 h 4847771"/>
              <a:gd name="connsiteX16" fmla="*/ 4702628 w 6357257"/>
              <a:gd name="connsiteY16" fmla="*/ 2772228 h 4847771"/>
              <a:gd name="connsiteX17" fmla="*/ 4789714 w 6357257"/>
              <a:gd name="connsiteY17" fmla="*/ 3265714 h 4847771"/>
              <a:gd name="connsiteX18" fmla="*/ 4368800 w 6357257"/>
              <a:gd name="connsiteY18" fmla="*/ 3556000 h 4847771"/>
              <a:gd name="connsiteX19" fmla="*/ 4252685 w 6357257"/>
              <a:gd name="connsiteY19" fmla="*/ 4064000 h 4847771"/>
              <a:gd name="connsiteX20" fmla="*/ 4542971 w 6357257"/>
              <a:gd name="connsiteY20" fmla="*/ 4194628 h 4847771"/>
              <a:gd name="connsiteX21" fmla="*/ 4513943 w 6357257"/>
              <a:gd name="connsiteY21" fmla="*/ 4847771 h 4847771"/>
              <a:gd name="connsiteX22" fmla="*/ 4702628 w 6357257"/>
              <a:gd name="connsiteY22" fmla="*/ 4746171 h 4847771"/>
              <a:gd name="connsiteX23" fmla="*/ 4876800 w 6357257"/>
              <a:gd name="connsiteY23" fmla="*/ 4005943 h 4847771"/>
              <a:gd name="connsiteX24" fmla="*/ 6154057 w 6357257"/>
              <a:gd name="connsiteY24" fmla="*/ 4107543 h 4847771"/>
              <a:gd name="connsiteX25" fmla="*/ 6139543 w 6357257"/>
              <a:gd name="connsiteY25" fmla="*/ 3614057 h 4847771"/>
              <a:gd name="connsiteX26" fmla="*/ 5486400 w 6357257"/>
              <a:gd name="connsiteY26" fmla="*/ 2235200 h 4847771"/>
              <a:gd name="connsiteX27" fmla="*/ 5907314 w 6357257"/>
              <a:gd name="connsiteY27" fmla="*/ 1843314 h 4847771"/>
              <a:gd name="connsiteX28" fmla="*/ 6357257 w 6357257"/>
              <a:gd name="connsiteY28" fmla="*/ 1524000 h 4847771"/>
              <a:gd name="connsiteX29" fmla="*/ 4455885 w 6357257"/>
              <a:gd name="connsiteY29" fmla="*/ 493485 h 4847771"/>
              <a:gd name="connsiteX30" fmla="*/ 4659085 w 6357257"/>
              <a:gd name="connsiteY30" fmla="*/ 116114 h 4847771"/>
              <a:gd name="connsiteX31" fmla="*/ 3265714 w 6357257"/>
              <a:gd name="connsiteY31" fmla="*/ 0 h 4847771"/>
              <a:gd name="connsiteX32" fmla="*/ 0 w 6357257"/>
              <a:gd name="connsiteY32" fmla="*/ 0 h 4847771"/>
              <a:gd name="connsiteX0" fmla="*/ 0 w 6357257"/>
              <a:gd name="connsiteY0" fmla="*/ 0 h 4847771"/>
              <a:gd name="connsiteX1" fmla="*/ 0 w 6357257"/>
              <a:gd name="connsiteY1" fmla="*/ 362857 h 4847771"/>
              <a:gd name="connsiteX2" fmla="*/ 159657 w 6357257"/>
              <a:gd name="connsiteY2" fmla="*/ 478971 h 4847771"/>
              <a:gd name="connsiteX3" fmla="*/ 246743 w 6357257"/>
              <a:gd name="connsiteY3" fmla="*/ 1277257 h 4847771"/>
              <a:gd name="connsiteX4" fmla="*/ 624114 w 6357257"/>
              <a:gd name="connsiteY4" fmla="*/ 1451428 h 4847771"/>
              <a:gd name="connsiteX5" fmla="*/ 798285 w 6357257"/>
              <a:gd name="connsiteY5" fmla="*/ 1683657 h 4847771"/>
              <a:gd name="connsiteX6" fmla="*/ 885371 w 6357257"/>
              <a:gd name="connsiteY6" fmla="*/ 1785257 h 4847771"/>
              <a:gd name="connsiteX7" fmla="*/ 2438400 w 6357257"/>
              <a:gd name="connsiteY7" fmla="*/ 1683657 h 4847771"/>
              <a:gd name="connsiteX8" fmla="*/ 2380343 w 6357257"/>
              <a:gd name="connsiteY8" fmla="*/ 2801257 h 4847771"/>
              <a:gd name="connsiteX9" fmla="*/ 2380343 w 6357257"/>
              <a:gd name="connsiteY9" fmla="*/ 2859314 h 4847771"/>
              <a:gd name="connsiteX10" fmla="*/ 2148114 w 6357257"/>
              <a:gd name="connsiteY10" fmla="*/ 2931885 h 4847771"/>
              <a:gd name="connsiteX11" fmla="*/ 2133600 w 6357257"/>
              <a:gd name="connsiteY11" fmla="*/ 3367314 h 4847771"/>
              <a:gd name="connsiteX12" fmla="*/ 2641600 w 6357257"/>
              <a:gd name="connsiteY12" fmla="*/ 3497943 h 4847771"/>
              <a:gd name="connsiteX13" fmla="*/ 2946400 w 6357257"/>
              <a:gd name="connsiteY13" fmla="*/ 3643085 h 4847771"/>
              <a:gd name="connsiteX14" fmla="*/ 3367314 w 6357257"/>
              <a:gd name="connsiteY14" fmla="*/ 3541485 h 4847771"/>
              <a:gd name="connsiteX15" fmla="*/ 4122057 w 6357257"/>
              <a:gd name="connsiteY15" fmla="*/ 2278743 h 4847771"/>
              <a:gd name="connsiteX16" fmla="*/ 4702628 w 6357257"/>
              <a:gd name="connsiteY16" fmla="*/ 2772228 h 4847771"/>
              <a:gd name="connsiteX17" fmla="*/ 4789714 w 6357257"/>
              <a:gd name="connsiteY17" fmla="*/ 3265714 h 4847771"/>
              <a:gd name="connsiteX18" fmla="*/ 4368800 w 6357257"/>
              <a:gd name="connsiteY18" fmla="*/ 3556000 h 4847771"/>
              <a:gd name="connsiteX19" fmla="*/ 4252685 w 6357257"/>
              <a:gd name="connsiteY19" fmla="*/ 4064000 h 4847771"/>
              <a:gd name="connsiteX20" fmla="*/ 4542971 w 6357257"/>
              <a:gd name="connsiteY20" fmla="*/ 4194628 h 4847771"/>
              <a:gd name="connsiteX21" fmla="*/ 4513943 w 6357257"/>
              <a:gd name="connsiteY21" fmla="*/ 4847771 h 4847771"/>
              <a:gd name="connsiteX22" fmla="*/ 4702628 w 6357257"/>
              <a:gd name="connsiteY22" fmla="*/ 4746171 h 4847771"/>
              <a:gd name="connsiteX23" fmla="*/ 4876800 w 6357257"/>
              <a:gd name="connsiteY23" fmla="*/ 4005943 h 4847771"/>
              <a:gd name="connsiteX24" fmla="*/ 6154057 w 6357257"/>
              <a:gd name="connsiteY24" fmla="*/ 4107543 h 4847771"/>
              <a:gd name="connsiteX25" fmla="*/ 6139543 w 6357257"/>
              <a:gd name="connsiteY25" fmla="*/ 3614057 h 4847771"/>
              <a:gd name="connsiteX26" fmla="*/ 5486400 w 6357257"/>
              <a:gd name="connsiteY26" fmla="*/ 2235200 h 4847771"/>
              <a:gd name="connsiteX27" fmla="*/ 5907314 w 6357257"/>
              <a:gd name="connsiteY27" fmla="*/ 1843314 h 4847771"/>
              <a:gd name="connsiteX28" fmla="*/ 6357257 w 6357257"/>
              <a:gd name="connsiteY28" fmla="*/ 1524000 h 4847771"/>
              <a:gd name="connsiteX29" fmla="*/ 4455885 w 6357257"/>
              <a:gd name="connsiteY29" fmla="*/ 493485 h 4847771"/>
              <a:gd name="connsiteX30" fmla="*/ 4397828 w 6357257"/>
              <a:gd name="connsiteY30" fmla="*/ 972457 h 4847771"/>
              <a:gd name="connsiteX31" fmla="*/ 3265714 w 6357257"/>
              <a:gd name="connsiteY31" fmla="*/ 0 h 4847771"/>
              <a:gd name="connsiteX32" fmla="*/ 0 w 6357257"/>
              <a:gd name="connsiteY32" fmla="*/ 0 h 4847771"/>
              <a:gd name="connsiteX0" fmla="*/ 0 w 6357257"/>
              <a:gd name="connsiteY0" fmla="*/ 0 h 4847771"/>
              <a:gd name="connsiteX1" fmla="*/ 0 w 6357257"/>
              <a:gd name="connsiteY1" fmla="*/ 362857 h 4847771"/>
              <a:gd name="connsiteX2" fmla="*/ 159657 w 6357257"/>
              <a:gd name="connsiteY2" fmla="*/ 478971 h 4847771"/>
              <a:gd name="connsiteX3" fmla="*/ 246743 w 6357257"/>
              <a:gd name="connsiteY3" fmla="*/ 1277257 h 4847771"/>
              <a:gd name="connsiteX4" fmla="*/ 624114 w 6357257"/>
              <a:gd name="connsiteY4" fmla="*/ 1451428 h 4847771"/>
              <a:gd name="connsiteX5" fmla="*/ 798285 w 6357257"/>
              <a:gd name="connsiteY5" fmla="*/ 1683657 h 4847771"/>
              <a:gd name="connsiteX6" fmla="*/ 885371 w 6357257"/>
              <a:gd name="connsiteY6" fmla="*/ 1785257 h 4847771"/>
              <a:gd name="connsiteX7" fmla="*/ 2438400 w 6357257"/>
              <a:gd name="connsiteY7" fmla="*/ 1683657 h 4847771"/>
              <a:gd name="connsiteX8" fmla="*/ 2380343 w 6357257"/>
              <a:gd name="connsiteY8" fmla="*/ 2801257 h 4847771"/>
              <a:gd name="connsiteX9" fmla="*/ 2380343 w 6357257"/>
              <a:gd name="connsiteY9" fmla="*/ 2859314 h 4847771"/>
              <a:gd name="connsiteX10" fmla="*/ 2148114 w 6357257"/>
              <a:gd name="connsiteY10" fmla="*/ 2931885 h 4847771"/>
              <a:gd name="connsiteX11" fmla="*/ 2133600 w 6357257"/>
              <a:gd name="connsiteY11" fmla="*/ 3367314 h 4847771"/>
              <a:gd name="connsiteX12" fmla="*/ 2641600 w 6357257"/>
              <a:gd name="connsiteY12" fmla="*/ 3497943 h 4847771"/>
              <a:gd name="connsiteX13" fmla="*/ 2946400 w 6357257"/>
              <a:gd name="connsiteY13" fmla="*/ 3643085 h 4847771"/>
              <a:gd name="connsiteX14" fmla="*/ 3367314 w 6357257"/>
              <a:gd name="connsiteY14" fmla="*/ 3541485 h 4847771"/>
              <a:gd name="connsiteX15" fmla="*/ 4122057 w 6357257"/>
              <a:gd name="connsiteY15" fmla="*/ 2278743 h 4847771"/>
              <a:gd name="connsiteX16" fmla="*/ 4702628 w 6357257"/>
              <a:gd name="connsiteY16" fmla="*/ 2772228 h 4847771"/>
              <a:gd name="connsiteX17" fmla="*/ 4789714 w 6357257"/>
              <a:gd name="connsiteY17" fmla="*/ 3265714 h 4847771"/>
              <a:gd name="connsiteX18" fmla="*/ 4368800 w 6357257"/>
              <a:gd name="connsiteY18" fmla="*/ 3556000 h 4847771"/>
              <a:gd name="connsiteX19" fmla="*/ 4252685 w 6357257"/>
              <a:gd name="connsiteY19" fmla="*/ 4064000 h 4847771"/>
              <a:gd name="connsiteX20" fmla="*/ 4542971 w 6357257"/>
              <a:gd name="connsiteY20" fmla="*/ 4194628 h 4847771"/>
              <a:gd name="connsiteX21" fmla="*/ 4513943 w 6357257"/>
              <a:gd name="connsiteY21" fmla="*/ 4847771 h 4847771"/>
              <a:gd name="connsiteX22" fmla="*/ 4702628 w 6357257"/>
              <a:gd name="connsiteY22" fmla="*/ 4746171 h 4847771"/>
              <a:gd name="connsiteX23" fmla="*/ 4876800 w 6357257"/>
              <a:gd name="connsiteY23" fmla="*/ 4005943 h 4847771"/>
              <a:gd name="connsiteX24" fmla="*/ 6154057 w 6357257"/>
              <a:gd name="connsiteY24" fmla="*/ 4107543 h 4847771"/>
              <a:gd name="connsiteX25" fmla="*/ 6139543 w 6357257"/>
              <a:gd name="connsiteY25" fmla="*/ 3614057 h 4847771"/>
              <a:gd name="connsiteX26" fmla="*/ 5486400 w 6357257"/>
              <a:gd name="connsiteY26" fmla="*/ 2235200 h 4847771"/>
              <a:gd name="connsiteX27" fmla="*/ 5907314 w 6357257"/>
              <a:gd name="connsiteY27" fmla="*/ 1843314 h 4847771"/>
              <a:gd name="connsiteX28" fmla="*/ 6357257 w 6357257"/>
              <a:gd name="connsiteY28" fmla="*/ 1524000 h 4847771"/>
              <a:gd name="connsiteX29" fmla="*/ 4455885 w 6357257"/>
              <a:gd name="connsiteY29" fmla="*/ 493485 h 4847771"/>
              <a:gd name="connsiteX30" fmla="*/ 4397828 w 6357257"/>
              <a:gd name="connsiteY30" fmla="*/ 972457 h 4847771"/>
              <a:gd name="connsiteX31" fmla="*/ 3599543 w 6357257"/>
              <a:gd name="connsiteY31" fmla="*/ 682171 h 4847771"/>
              <a:gd name="connsiteX32" fmla="*/ 3265714 w 6357257"/>
              <a:gd name="connsiteY32" fmla="*/ 0 h 4847771"/>
              <a:gd name="connsiteX33" fmla="*/ 0 w 6357257"/>
              <a:gd name="connsiteY33" fmla="*/ 0 h 4847771"/>
              <a:gd name="connsiteX0" fmla="*/ 0 w 6357257"/>
              <a:gd name="connsiteY0" fmla="*/ 0 h 4847771"/>
              <a:gd name="connsiteX1" fmla="*/ 0 w 6357257"/>
              <a:gd name="connsiteY1" fmla="*/ 362857 h 4847771"/>
              <a:gd name="connsiteX2" fmla="*/ 159657 w 6357257"/>
              <a:gd name="connsiteY2" fmla="*/ 478971 h 4847771"/>
              <a:gd name="connsiteX3" fmla="*/ 246743 w 6357257"/>
              <a:gd name="connsiteY3" fmla="*/ 1277257 h 4847771"/>
              <a:gd name="connsiteX4" fmla="*/ 624114 w 6357257"/>
              <a:gd name="connsiteY4" fmla="*/ 1451428 h 4847771"/>
              <a:gd name="connsiteX5" fmla="*/ 798285 w 6357257"/>
              <a:gd name="connsiteY5" fmla="*/ 1683657 h 4847771"/>
              <a:gd name="connsiteX6" fmla="*/ 885371 w 6357257"/>
              <a:gd name="connsiteY6" fmla="*/ 1785257 h 4847771"/>
              <a:gd name="connsiteX7" fmla="*/ 2438400 w 6357257"/>
              <a:gd name="connsiteY7" fmla="*/ 1683657 h 4847771"/>
              <a:gd name="connsiteX8" fmla="*/ 2380343 w 6357257"/>
              <a:gd name="connsiteY8" fmla="*/ 2801257 h 4847771"/>
              <a:gd name="connsiteX9" fmla="*/ 2380343 w 6357257"/>
              <a:gd name="connsiteY9" fmla="*/ 2859314 h 4847771"/>
              <a:gd name="connsiteX10" fmla="*/ 2148114 w 6357257"/>
              <a:gd name="connsiteY10" fmla="*/ 2931885 h 4847771"/>
              <a:gd name="connsiteX11" fmla="*/ 2133600 w 6357257"/>
              <a:gd name="connsiteY11" fmla="*/ 3367314 h 4847771"/>
              <a:gd name="connsiteX12" fmla="*/ 2641600 w 6357257"/>
              <a:gd name="connsiteY12" fmla="*/ 3497943 h 4847771"/>
              <a:gd name="connsiteX13" fmla="*/ 2946400 w 6357257"/>
              <a:gd name="connsiteY13" fmla="*/ 3643085 h 4847771"/>
              <a:gd name="connsiteX14" fmla="*/ 3367314 w 6357257"/>
              <a:gd name="connsiteY14" fmla="*/ 3541485 h 4847771"/>
              <a:gd name="connsiteX15" fmla="*/ 4122057 w 6357257"/>
              <a:gd name="connsiteY15" fmla="*/ 2278743 h 4847771"/>
              <a:gd name="connsiteX16" fmla="*/ 4702628 w 6357257"/>
              <a:gd name="connsiteY16" fmla="*/ 2772228 h 4847771"/>
              <a:gd name="connsiteX17" fmla="*/ 4789714 w 6357257"/>
              <a:gd name="connsiteY17" fmla="*/ 3265714 h 4847771"/>
              <a:gd name="connsiteX18" fmla="*/ 4368800 w 6357257"/>
              <a:gd name="connsiteY18" fmla="*/ 3556000 h 4847771"/>
              <a:gd name="connsiteX19" fmla="*/ 4252685 w 6357257"/>
              <a:gd name="connsiteY19" fmla="*/ 4064000 h 4847771"/>
              <a:gd name="connsiteX20" fmla="*/ 4542971 w 6357257"/>
              <a:gd name="connsiteY20" fmla="*/ 4194628 h 4847771"/>
              <a:gd name="connsiteX21" fmla="*/ 4513943 w 6357257"/>
              <a:gd name="connsiteY21" fmla="*/ 4847771 h 4847771"/>
              <a:gd name="connsiteX22" fmla="*/ 4702628 w 6357257"/>
              <a:gd name="connsiteY22" fmla="*/ 4746171 h 4847771"/>
              <a:gd name="connsiteX23" fmla="*/ 4876800 w 6357257"/>
              <a:gd name="connsiteY23" fmla="*/ 4005943 h 4847771"/>
              <a:gd name="connsiteX24" fmla="*/ 6154057 w 6357257"/>
              <a:gd name="connsiteY24" fmla="*/ 4107543 h 4847771"/>
              <a:gd name="connsiteX25" fmla="*/ 6139543 w 6357257"/>
              <a:gd name="connsiteY25" fmla="*/ 3614057 h 4847771"/>
              <a:gd name="connsiteX26" fmla="*/ 5486400 w 6357257"/>
              <a:gd name="connsiteY26" fmla="*/ 2235200 h 4847771"/>
              <a:gd name="connsiteX27" fmla="*/ 5907314 w 6357257"/>
              <a:gd name="connsiteY27" fmla="*/ 1843314 h 4847771"/>
              <a:gd name="connsiteX28" fmla="*/ 6357257 w 6357257"/>
              <a:gd name="connsiteY28" fmla="*/ 1524000 h 4847771"/>
              <a:gd name="connsiteX29" fmla="*/ 4455885 w 6357257"/>
              <a:gd name="connsiteY29" fmla="*/ 493485 h 4847771"/>
              <a:gd name="connsiteX30" fmla="*/ 4397828 w 6357257"/>
              <a:gd name="connsiteY30" fmla="*/ 972457 h 4847771"/>
              <a:gd name="connsiteX31" fmla="*/ 3599543 w 6357257"/>
              <a:gd name="connsiteY31" fmla="*/ 682171 h 4847771"/>
              <a:gd name="connsiteX32" fmla="*/ 3512457 w 6357257"/>
              <a:gd name="connsiteY32" fmla="*/ 29028 h 4847771"/>
              <a:gd name="connsiteX33" fmla="*/ 3265714 w 6357257"/>
              <a:gd name="connsiteY33" fmla="*/ 0 h 4847771"/>
              <a:gd name="connsiteX34" fmla="*/ 0 w 6357257"/>
              <a:gd name="connsiteY34" fmla="*/ 0 h 484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57257" h="4847771">
                <a:moveTo>
                  <a:pt x="0" y="0"/>
                </a:moveTo>
                <a:lnTo>
                  <a:pt x="0" y="362857"/>
                </a:lnTo>
                <a:lnTo>
                  <a:pt x="159657" y="478971"/>
                </a:lnTo>
                <a:lnTo>
                  <a:pt x="246743" y="1277257"/>
                </a:lnTo>
                <a:lnTo>
                  <a:pt x="624114" y="1451428"/>
                </a:lnTo>
                <a:lnTo>
                  <a:pt x="798285" y="1683657"/>
                </a:lnTo>
                <a:lnTo>
                  <a:pt x="885371" y="1785257"/>
                </a:lnTo>
                <a:lnTo>
                  <a:pt x="2438400" y="1683657"/>
                </a:lnTo>
                <a:lnTo>
                  <a:pt x="2380343" y="2801257"/>
                </a:lnTo>
                <a:lnTo>
                  <a:pt x="2380343" y="2859314"/>
                </a:lnTo>
                <a:lnTo>
                  <a:pt x="2148114" y="2931885"/>
                </a:lnTo>
                <a:lnTo>
                  <a:pt x="2133600" y="3367314"/>
                </a:lnTo>
                <a:lnTo>
                  <a:pt x="2641600" y="3497943"/>
                </a:lnTo>
                <a:lnTo>
                  <a:pt x="2946400" y="3643085"/>
                </a:lnTo>
                <a:lnTo>
                  <a:pt x="3367314" y="3541485"/>
                </a:lnTo>
                <a:lnTo>
                  <a:pt x="4122057" y="2278743"/>
                </a:lnTo>
                <a:lnTo>
                  <a:pt x="4702628" y="2772228"/>
                </a:lnTo>
                <a:lnTo>
                  <a:pt x="4789714" y="3265714"/>
                </a:lnTo>
                <a:lnTo>
                  <a:pt x="4368800" y="3556000"/>
                </a:lnTo>
                <a:lnTo>
                  <a:pt x="4252685" y="4064000"/>
                </a:lnTo>
                <a:lnTo>
                  <a:pt x="4542971" y="4194628"/>
                </a:lnTo>
                <a:lnTo>
                  <a:pt x="4513943" y="4847771"/>
                </a:lnTo>
                <a:lnTo>
                  <a:pt x="4702628" y="4746171"/>
                </a:lnTo>
                <a:lnTo>
                  <a:pt x="4876800" y="4005943"/>
                </a:lnTo>
                <a:lnTo>
                  <a:pt x="6154057" y="4107543"/>
                </a:lnTo>
                <a:lnTo>
                  <a:pt x="6139543" y="3614057"/>
                </a:lnTo>
                <a:lnTo>
                  <a:pt x="5486400" y="2235200"/>
                </a:lnTo>
                <a:lnTo>
                  <a:pt x="5907314" y="1843314"/>
                </a:lnTo>
                <a:lnTo>
                  <a:pt x="6357257" y="1524000"/>
                </a:lnTo>
                <a:lnTo>
                  <a:pt x="4455885" y="493485"/>
                </a:lnTo>
                <a:lnTo>
                  <a:pt x="4397828" y="972457"/>
                </a:lnTo>
                <a:cubicBezTo>
                  <a:pt x="4184952" y="778933"/>
                  <a:pt x="3812419" y="875695"/>
                  <a:pt x="3599543" y="682171"/>
                </a:cubicBezTo>
                <a:cubicBezTo>
                  <a:pt x="3541486" y="556381"/>
                  <a:pt x="3570514" y="154818"/>
                  <a:pt x="3512457" y="29028"/>
                </a:cubicBezTo>
                <a:lnTo>
                  <a:pt x="3265714" y="0"/>
                </a:lnTo>
                <a:lnTo>
                  <a:pt x="0" y="0"/>
                </a:lnTo>
                <a:close/>
              </a:path>
            </a:pathLst>
          </a:custGeom>
          <a:solidFill>
            <a:srgbClr val="FFC0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96136" y="292494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987824" y="4221088"/>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9704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Applying </a:t>
            </a:r>
            <a:r>
              <a:rPr lang="en-GB" sz="3200" dirty="0" err="1"/>
              <a:t>BeST</a:t>
            </a:r>
            <a:r>
              <a:rPr lang="en-GB" sz="3200" dirty="0"/>
              <a:t> – Retrofit Case Study</a:t>
            </a:r>
          </a:p>
        </p:txBody>
      </p:sp>
      <p:sp>
        <p:nvSpPr>
          <p:cNvPr id="4" name="Slide Number Placeholder 3"/>
          <p:cNvSpPr>
            <a:spLocks noGrp="1"/>
          </p:cNvSpPr>
          <p:nvPr>
            <p:ph type="sldNum" sz="quarter" idx="4"/>
          </p:nvPr>
        </p:nvSpPr>
        <p:spPr/>
        <p:txBody>
          <a:bodyPr/>
          <a:lstStyle/>
          <a:p>
            <a:fld id="{C848A9FF-0681-B546-AA01-2CEFCC3B2527}" type="slidenum">
              <a:rPr lang="en-US" smtClean="0"/>
              <a:t>22</a:t>
            </a:fld>
            <a:endParaRPr lang="en-US"/>
          </a:p>
        </p:txBody>
      </p:sp>
      <p:pic>
        <p:nvPicPr>
          <p:cNvPr id="13" name="Picture 12"/>
          <p:cNvPicPr>
            <a:picLocks noChangeAspect="1"/>
          </p:cNvPicPr>
          <p:nvPr/>
        </p:nvPicPr>
        <p:blipFill>
          <a:blip r:embed="rId3"/>
          <a:stretch>
            <a:fillRect/>
          </a:stretch>
        </p:blipFill>
        <p:spPr>
          <a:xfrm>
            <a:off x="404410" y="2041086"/>
            <a:ext cx="8335179" cy="2775827"/>
          </a:xfrm>
          <a:prstGeom prst="rect">
            <a:avLst/>
          </a:prstGeom>
        </p:spPr>
      </p:pic>
    </p:spTree>
    <p:extLst>
      <p:ext uri="{BB962C8B-B14F-4D97-AF65-F5344CB8AC3E}">
        <p14:creationId xmlns:p14="http://schemas.microsoft.com/office/powerpoint/2010/main" val="1823131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Applying </a:t>
            </a:r>
            <a:r>
              <a:rPr lang="en-GB" sz="3200" dirty="0" err="1"/>
              <a:t>BeST</a:t>
            </a:r>
            <a:r>
              <a:rPr lang="en-GB" sz="3200" dirty="0"/>
              <a:t> – Retrofit Case Study</a:t>
            </a:r>
          </a:p>
        </p:txBody>
      </p:sp>
      <p:sp>
        <p:nvSpPr>
          <p:cNvPr id="4" name="Slide Number Placeholder 3"/>
          <p:cNvSpPr>
            <a:spLocks noGrp="1"/>
          </p:cNvSpPr>
          <p:nvPr>
            <p:ph type="sldNum" sz="quarter" idx="4"/>
          </p:nvPr>
        </p:nvSpPr>
        <p:spPr/>
        <p:txBody>
          <a:bodyPr/>
          <a:lstStyle/>
          <a:p>
            <a:fld id="{C848A9FF-0681-B546-AA01-2CEFCC3B2527}" type="slidenum">
              <a:rPr lang="en-US" smtClean="0"/>
              <a:t>23</a:t>
            </a:fld>
            <a:endParaRPr lang="en-US"/>
          </a:p>
        </p:txBody>
      </p:sp>
      <p:pic>
        <p:nvPicPr>
          <p:cNvPr id="11" name="Picture 10"/>
          <p:cNvPicPr>
            <a:picLocks noChangeAspect="1"/>
          </p:cNvPicPr>
          <p:nvPr/>
        </p:nvPicPr>
        <p:blipFill>
          <a:blip r:embed="rId3"/>
          <a:stretch>
            <a:fillRect/>
          </a:stretch>
        </p:blipFill>
        <p:spPr>
          <a:xfrm>
            <a:off x="611560" y="1488433"/>
            <a:ext cx="7778033" cy="5050479"/>
          </a:xfrm>
          <a:prstGeom prst="rect">
            <a:avLst/>
          </a:prstGeom>
        </p:spPr>
      </p:pic>
    </p:spTree>
    <p:extLst>
      <p:ext uri="{BB962C8B-B14F-4D97-AF65-F5344CB8AC3E}">
        <p14:creationId xmlns:p14="http://schemas.microsoft.com/office/powerpoint/2010/main" val="223137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62672" cy="5746650"/>
          </a:xfrm>
        </p:spPr>
        <p:txBody>
          <a:bodyPr/>
          <a:lstStyle/>
          <a:p>
            <a:r>
              <a:rPr lang="en-GB" dirty="0" smtClean="0"/>
              <a:t>Applying </a:t>
            </a:r>
            <a:r>
              <a:rPr lang="en-GB" dirty="0" err="1" smtClean="0"/>
              <a:t>BeST</a:t>
            </a:r>
            <a:r>
              <a:rPr lang="en-GB" dirty="0" smtClean="0"/>
              <a:t> – Glasgow SWMP</a:t>
            </a:r>
            <a:endParaRPr lang="en-GB" dirty="0"/>
          </a:p>
        </p:txBody>
      </p:sp>
      <p:sp>
        <p:nvSpPr>
          <p:cNvPr id="4" name="Slide Number Placeholder 3"/>
          <p:cNvSpPr>
            <a:spLocks noGrp="1"/>
          </p:cNvSpPr>
          <p:nvPr>
            <p:ph type="sldNum" sz="quarter" idx="4"/>
          </p:nvPr>
        </p:nvSpPr>
        <p:spPr/>
        <p:txBody>
          <a:bodyPr/>
          <a:lstStyle/>
          <a:p>
            <a:fld id="{965C3C67-3C32-408B-8F4D-15A0DCCECB11}" type="slidenum">
              <a:rPr lang="en-GB" smtClean="0">
                <a:solidFill>
                  <a:prstClr val="black">
                    <a:tint val="75000"/>
                  </a:prstClr>
                </a:solidFill>
              </a:rPr>
              <a:pPr/>
              <a:t>24</a:t>
            </a:fld>
            <a:endParaRPr lang="en-GB" dirty="0">
              <a:solidFill>
                <a:prstClr val="black">
                  <a:tint val="75000"/>
                </a:prst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169" y="0"/>
            <a:ext cx="5887263" cy="62265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descr="CIRIA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19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Applying </a:t>
            </a:r>
            <a:r>
              <a:rPr lang="en-GB" dirty="0" err="1" smtClean="0"/>
              <a:t>BeST</a:t>
            </a:r>
            <a:r>
              <a:rPr lang="en-GB" dirty="0" smtClean="0"/>
              <a:t> – Glasgow SWMP</a:t>
            </a:r>
            <a:endParaRPr lang="en-GB" dirty="0"/>
          </a:p>
        </p:txBody>
      </p:sp>
      <p:sp>
        <p:nvSpPr>
          <p:cNvPr id="4" name="Slide Number Placeholder 3"/>
          <p:cNvSpPr>
            <a:spLocks noGrp="1"/>
          </p:cNvSpPr>
          <p:nvPr>
            <p:ph type="sldNum" sz="quarter" idx="4"/>
          </p:nvPr>
        </p:nvSpPr>
        <p:spPr/>
        <p:txBody>
          <a:bodyPr/>
          <a:lstStyle/>
          <a:p>
            <a:fld id="{965C3C67-3C32-408B-8F4D-15A0DCCECB11}" type="slidenum">
              <a:rPr lang="en-GB" smtClean="0">
                <a:solidFill>
                  <a:prstClr val="black">
                    <a:tint val="75000"/>
                  </a:prstClr>
                </a:solidFill>
              </a:rPr>
              <a:pPr/>
              <a:t>25</a:t>
            </a:fld>
            <a:endParaRPr lang="en-GB" dirty="0">
              <a:solidFill>
                <a:prstClr val="black">
                  <a:tint val="75000"/>
                </a:prstClr>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64" y="1402491"/>
            <a:ext cx="8121650" cy="5416550"/>
          </a:xfrm>
          <a:prstGeom prst="rect">
            <a:avLst/>
          </a:prstGeom>
          <a:noFill/>
          <a:ln>
            <a:noFill/>
          </a:ln>
        </p:spPr>
      </p:pic>
      <p:pic>
        <p:nvPicPr>
          <p:cNvPr id="6" name="Picture 5"/>
          <p:cNvPicPr>
            <a:picLocks noChangeAspect="1"/>
          </p:cNvPicPr>
          <p:nvPr/>
        </p:nvPicPr>
        <p:blipFill rotWithShape="1">
          <a:blip r:embed="rId4"/>
          <a:srcRect r="5941" b="16286"/>
          <a:stretch/>
        </p:blipFill>
        <p:spPr>
          <a:xfrm>
            <a:off x="70975" y="2276872"/>
            <a:ext cx="9077523" cy="1656184"/>
          </a:xfrm>
          <a:prstGeom prst="rect">
            <a:avLst/>
          </a:prstGeom>
          <a:solidFill>
            <a:schemeClr val="bg1"/>
          </a:solidFill>
        </p:spPr>
      </p:pic>
    </p:spTree>
    <p:extLst>
      <p:ext uri="{BB962C8B-B14F-4D97-AF65-F5344CB8AC3E}">
        <p14:creationId xmlns:p14="http://schemas.microsoft.com/office/powerpoint/2010/main" val="309731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Applying the results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a:t>£ does not equal a £ </a:t>
            </a:r>
            <a:r>
              <a:rPr lang="en-GB" dirty="0" smtClean="0"/>
              <a:t>- its </a:t>
            </a:r>
            <a:r>
              <a:rPr lang="en-GB" dirty="0"/>
              <a:t>an indication </a:t>
            </a:r>
            <a:endParaRPr lang="en-GB" dirty="0" smtClean="0"/>
          </a:p>
          <a:p>
            <a:pPr marL="514350" indent="-514350">
              <a:buFont typeface="+mj-lt"/>
              <a:buAutoNum type="arabicPeriod"/>
            </a:pPr>
            <a:r>
              <a:rPr lang="en-GB" dirty="0"/>
              <a:t>Help identify the wider benefits </a:t>
            </a:r>
          </a:p>
          <a:p>
            <a:pPr marL="514350" indent="-514350">
              <a:buFont typeface="+mj-lt"/>
              <a:buAutoNum type="arabicPeriod"/>
            </a:pPr>
            <a:r>
              <a:rPr lang="en-GB" dirty="0" smtClean="0"/>
              <a:t>Demonstrate </a:t>
            </a:r>
            <a:r>
              <a:rPr lang="en-GB" dirty="0"/>
              <a:t>the potential level of benefits</a:t>
            </a:r>
            <a:endParaRPr lang="en-US" dirty="0"/>
          </a:p>
          <a:p>
            <a:pPr marL="514350" indent="-514350">
              <a:buFont typeface="+mj-lt"/>
              <a:buAutoNum type="arabicPeriod"/>
            </a:pPr>
            <a:r>
              <a:rPr lang="en-GB" dirty="0" smtClean="0"/>
              <a:t>Understand who might benefit </a:t>
            </a:r>
            <a:endParaRPr lang="en-GB" dirty="0"/>
          </a:p>
          <a:p>
            <a:pPr marL="514350" indent="-514350">
              <a:buFont typeface="+mj-lt"/>
              <a:buAutoNum type="arabicPeriod"/>
            </a:pPr>
            <a:r>
              <a:rPr lang="en-GB" dirty="0" smtClean="0"/>
              <a:t>Support </a:t>
            </a:r>
            <a:r>
              <a:rPr lang="en-GB" dirty="0"/>
              <a:t>conversations, look at wider funding opportunities</a:t>
            </a:r>
            <a:endParaRPr lang="en-US" dirty="0"/>
          </a:p>
          <a:p>
            <a:pPr marL="514350" indent="-514350">
              <a:buFont typeface="+mj-lt"/>
              <a:buAutoNum type="arabicPeriod"/>
            </a:pPr>
            <a:r>
              <a:rPr lang="en-GB" dirty="0" smtClean="0"/>
              <a:t>Understand benefits to investigate further</a:t>
            </a:r>
            <a:endParaRPr lang="en-GB" dirty="0"/>
          </a:p>
        </p:txBody>
      </p:sp>
      <p:sp>
        <p:nvSpPr>
          <p:cNvPr id="4" name="Slide Number Placeholder 3"/>
          <p:cNvSpPr>
            <a:spLocks noGrp="1"/>
          </p:cNvSpPr>
          <p:nvPr>
            <p:ph type="sldNum" sz="quarter" idx="4"/>
          </p:nvPr>
        </p:nvSpPr>
        <p:spPr>
          <a:xfrm>
            <a:off x="6553200" y="6245225"/>
            <a:ext cx="2133600" cy="476250"/>
          </a:xfrm>
        </p:spPr>
        <p:txBody>
          <a:bodyPr/>
          <a:lstStyle/>
          <a:p>
            <a:pPr>
              <a:defRPr/>
            </a:pPr>
            <a:fld id="{A8A8A9D6-CFA6-4E73-B380-98D5547BE6B1}" type="slidenum">
              <a:rPr lang="en-GB" altLang="en-US" smtClean="0">
                <a:solidFill>
                  <a:srgbClr val="000000"/>
                </a:solidFill>
              </a:rPr>
              <a:pPr>
                <a:defRPr/>
              </a:pPr>
              <a:t>26</a:t>
            </a:fld>
            <a:endParaRPr lang="en-GB" altLang="en-US" dirty="0">
              <a:solidFill>
                <a:srgbClr val="000000"/>
              </a:solidFill>
            </a:endParaRPr>
          </a:p>
        </p:txBody>
      </p:sp>
    </p:spTree>
    <p:extLst>
      <p:ext uri="{BB962C8B-B14F-4D97-AF65-F5344CB8AC3E}">
        <p14:creationId xmlns:p14="http://schemas.microsoft.com/office/powerpoint/2010/main" val="1481509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369" r="24061"/>
          <a:stretch/>
        </p:blipFill>
        <p:spPr>
          <a:xfrm>
            <a:off x="35496" y="0"/>
            <a:ext cx="7442868" cy="7345748"/>
          </a:xfrm>
          <a:prstGeom prst="rect">
            <a:avLst/>
          </a:prstGeom>
        </p:spPr>
      </p:pic>
      <p:sp>
        <p:nvSpPr>
          <p:cNvPr id="3" name="Rectangle 2"/>
          <p:cNvSpPr/>
          <p:nvPr/>
        </p:nvSpPr>
        <p:spPr>
          <a:xfrm>
            <a:off x="-10468" y="0"/>
            <a:ext cx="7488832" cy="7128792"/>
          </a:xfrm>
          <a:prstGeom prst="rect">
            <a:avLst/>
          </a:prstGeom>
          <a:solidFill>
            <a:schemeClr val="accent3">
              <a:lumMod val="95000"/>
              <a:alpha val="63000"/>
            </a:schemeClr>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rot="5400000">
            <a:off x="5892180" y="3534171"/>
            <a:ext cx="4551313" cy="1143000"/>
          </a:xfrm>
        </p:spPr>
        <p:txBody>
          <a:bodyPr/>
          <a:lstStyle/>
          <a:p>
            <a:pPr algn="ctr"/>
            <a:r>
              <a:rPr lang="en-GB" dirty="0" smtClean="0"/>
              <a:t>Thank you</a:t>
            </a:r>
            <a:endParaRPr lang="en-GB" dirty="0"/>
          </a:p>
        </p:txBody>
      </p:sp>
      <p:sp>
        <p:nvSpPr>
          <p:cNvPr id="4" name="Content Placeholder 3"/>
          <p:cNvSpPr>
            <a:spLocks noGrp="1"/>
          </p:cNvSpPr>
          <p:nvPr>
            <p:ph idx="1"/>
          </p:nvPr>
        </p:nvSpPr>
        <p:spPr>
          <a:xfrm>
            <a:off x="0" y="1600200"/>
            <a:ext cx="7478364" cy="4525963"/>
          </a:xfrm>
        </p:spPr>
        <p:txBody>
          <a:bodyPr/>
          <a:lstStyle/>
          <a:p>
            <a:pPr marL="0" indent="0">
              <a:buNone/>
            </a:pPr>
            <a:r>
              <a:rPr lang="en-GB" dirty="0" smtClean="0"/>
              <a:t>Want to know more?</a:t>
            </a:r>
          </a:p>
          <a:p>
            <a:pPr marL="0" indent="0">
              <a:buNone/>
            </a:pPr>
            <a:endParaRPr lang="en-GB" dirty="0"/>
          </a:p>
          <a:p>
            <a:pPr marL="0" indent="0">
              <a:buNone/>
            </a:pPr>
            <a:r>
              <a:rPr lang="en-GB" sz="2800" dirty="0"/>
              <a:t>http://</a:t>
            </a:r>
            <a:r>
              <a:rPr lang="en-GB" sz="2800" dirty="0" smtClean="0"/>
              <a:t>www.susdrain.org/resources/best.html</a:t>
            </a:r>
          </a:p>
          <a:p>
            <a:pPr marL="0" indent="0">
              <a:buNone/>
            </a:pPr>
            <a:endParaRPr lang="en-GB" dirty="0"/>
          </a:p>
          <a:p>
            <a:pPr marL="0" indent="0">
              <a:spcAft>
                <a:spcPts val="1200"/>
              </a:spcAft>
              <a:buNone/>
            </a:pPr>
            <a:r>
              <a:rPr lang="en-GB" sz="2800" dirty="0" smtClean="0"/>
              <a:t>best@susdrain.org</a:t>
            </a:r>
          </a:p>
          <a:p>
            <a:pPr marL="0" indent="0">
              <a:spcAft>
                <a:spcPts val="1200"/>
              </a:spcAft>
              <a:buNone/>
            </a:pPr>
            <a:endParaRPr lang="en-GB" sz="2800" dirty="0" smtClean="0"/>
          </a:p>
          <a:p>
            <a:endParaRPr lang="en-GB" dirty="0"/>
          </a:p>
        </p:txBody>
      </p:sp>
      <p:sp>
        <p:nvSpPr>
          <p:cNvPr id="6" name="Rectangle 5"/>
          <p:cNvSpPr/>
          <p:nvPr/>
        </p:nvSpPr>
        <p:spPr>
          <a:xfrm>
            <a:off x="107504" y="6392361"/>
            <a:ext cx="4572000" cy="276999"/>
          </a:xfrm>
          <a:prstGeom prst="rect">
            <a:avLst/>
          </a:prstGeom>
        </p:spPr>
        <p:txBody>
          <a:bodyPr>
            <a:spAutoFit/>
          </a:bodyPr>
          <a:lstStyle/>
          <a:p>
            <a:r>
              <a:rPr lang="en-GB" sz="1200" b="1" i="1" dirty="0">
                <a:solidFill>
                  <a:schemeClr val="bg1"/>
                </a:solidFill>
                <a:latin typeface="Arial" panose="020B0604020202020204" pitchFamily="34" charset="0"/>
                <a:ea typeface="Times New Roman" panose="02020603050405020304" pitchFamily="18" charset="0"/>
              </a:rPr>
              <a:t>Studio </a:t>
            </a:r>
            <a:r>
              <a:rPr lang="en-GB" sz="1200" b="1" i="1" dirty="0" err="1">
                <a:solidFill>
                  <a:schemeClr val="bg1"/>
                </a:solidFill>
                <a:latin typeface="Arial" panose="020B0604020202020204" pitchFamily="34" charset="0"/>
                <a:ea typeface="Times New Roman" panose="02020603050405020304" pitchFamily="18" charset="0"/>
              </a:rPr>
              <a:t>Engleback</a:t>
            </a:r>
            <a:r>
              <a:rPr lang="en-GB" sz="1200" b="1" i="1" dirty="0">
                <a:solidFill>
                  <a:schemeClr val="bg1"/>
                </a:solidFill>
                <a:latin typeface="Arial" panose="020B0604020202020204" pitchFamily="34" charset="0"/>
                <a:ea typeface="Times New Roman" panose="02020603050405020304" pitchFamily="18" charset="0"/>
              </a:rPr>
              <a:t>, </a:t>
            </a:r>
            <a:r>
              <a:rPr lang="en-GB" sz="1200" b="1" i="1" dirty="0" err="1">
                <a:solidFill>
                  <a:schemeClr val="bg1"/>
                </a:solidFill>
                <a:latin typeface="Arial" panose="020B0604020202020204" pitchFamily="34" charset="0"/>
                <a:ea typeface="Times New Roman" panose="02020603050405020304" pitchFamily="18" charset="0"/>
              </a:rPr>
              <a:t>Curtins</a:t>
            </a:r>
            <a:r>
              <a:rPr lang="en-GB" sz="1200" b="1" i="1" dirty="0">
                <a:solidFill>
                  <a:schemeClr val="bg1"/>
                </a:solidFill>
                <a:latin typeface="Arial" panose="020B0604020202020204" pitchFamily="34" charset="0"/>
                <a:ea typeface="Times New Roman" panose="02020603050405020304" pitchFamily="18" charset="0"/>
              </a:rPr>
              <a:t> Consulting &amp; Kevin McCloud </a:t>
            </a:r>
            <a:endParaRPr lang="en-GB" sz="1200" dirty="0">
              <a:solidFill>
                <a:schemeClr val="bg1"/>
              </a:solidFill>
            </a:endParaRPr>
          </a:p>
        </p:txBody>
      </p:sp>
      <p:sp>
        <p:nvSpPr>
          <p:cNvPr id="7" name="Slide Number Placeholder 6"/>
          <p:cNvSpPr>
            <a:spLocks noGrp="1"/>
          </p:cNvSpPr>
          <p:nvPr>
            <p:ph type="sldNum" sz="quarter" idx="4"/>
          </p:nvPr>
        </p:nvSpPr>
        <p:spPr>
          <a:xfrm>
            <a:off x="6553200" y="6245225"/>
            <a:ext cx="2133600" cy="476250"/>
          </a:xfrm>
        </p:spPr>
        <p:txBody>
          <a:bodyPr/>
          <a:lstStyle/>
          <a:p>
            <a:pPr>
              <a:defRPr/>
            </a:pPr>
            <a:fld id="{A8A8A9D6-CFA6-4E73-B380-98D5547BE6B1}" type="slidenum">
              <a:rPr lang="en-GB" altLang="en-US" smtClean="0">
                <a:solidFill>
                  <a:srgbClr val="000000"/>
                </a:solidFill>
              </a:rPr>
              <a:pPr>
                <a:defRPr/>
              </a:pPr>
              <a:t>27</a:t>
            </a:fld>
            <a:endParaRPr lang="en-GB" altLang="en-US" dirty="0">
              <a:solidFill>
                <a:srgbClr val="00000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589469"/>
            <a:ext cx="1600203" cy="481585"/>
          </a:xfrm>
          <a:prstGeom prst="rect">
            <a:avLst/>
          </a:prstGeom>
        </p:spPr>
      </p:pic>
    </p:spTree>
    <p:extLst>
      <p:ext uri="{BB962C8B-B14F-4D97-AF65-F5344CB8AC3E}">
        <p14:creationId xmlns:p14="http://schemas.microsoft.com/office/powerpoint/2010/main" val="2335365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Should we value benefits?</a:t>
            </a:r>
            <a:endParaRPr lang="en-GB" dirty="0"/>
          </a:p>
        </p:txBody>
      </p:sp>
      <p:sp>
        <p:nvSpPr>
          <p:cNvPr id="3" name="Content Placeholder 2"/>
          <p:cNvSpPr>
            <a:spLocks noGrp="1"/>
          </p:cNvSpPr>
          <p:nvPr>
            <p:ph idx="1"/>
          </p:nvPr>
        </p:nvSpPr>
        <p:spPr>
          <a:xfrm>
            <a:off x="442346" y="1600201"/>
            <a:ext cx="8229600" cy="3931170"/>
          </a:xfrm>
        </p:spPr>
        <p:txBody>
          <a:bodyPr>
            <a:normAutofit fontScale="92500"/>
          </a:bodyPr>
          <a:lstStyle/>
          <a:p>
            <a:r>
              <a:rPr lang="en-GB" dirty="0" smtClean="0"/>
              <a:t>Difficult to</a:t>
            </a:r>
          </a:p>
          <a:p>
            <a:pPr lvl="1"/>
            <a:r>
              <a:rPr lang="en-GB" dirty="0" smtClean="0"/>
              <a:t>Identify &amp; link benefits to quantifiable outcomes</a:t>
            </a:r>
          </a:p>
          <a:p>
            <a:pPr lvl="1"/>
            <a:r>
              <a:rPr lang="en-GB" dirty="0" smtClean="0"/>
              <a:t>Value quantified benefits (reliance on transfers)</a:t>
            </a:r>
          </a:p>
          <a:p>
            <a:pPr lvl="1"/>
            <a:r>
              <a:rPr lang="en-GB" dirty="0" smtClean="0"/>
              <a:t>Aggregate (benefits, populations, time)</a:t>
            </a:r>
          </a:p>
          <a:p>
            <a:r>
              <a:rPr lang="en-GB" dirty="0" smtClean="0"/>
              <a:t>Uncertainty</a:t>
            </a:r>
          </a:p>
          <a:p>
            <a:r>
              <a:rPr lang="en-GB" dirty="0" smtClean="0"/>
              <a:t>Takes time and resources</a:t>
            </a:r>
          </a:p>
          <a:p>
            <a:r>
              <a:rPr lang="en-GB" dirty="0" smtClean="0"/>
              <a:t>Moral concerns</a:t>
            </a:r>
          </a:p>
        </p:txBody>
      </p:sp>
      <p:sp>
        <p:nvSpPr>
          <p:cNvPr id="4" name="Slide Number Placeholder 3"/>
          <p:cNvSpPr>
            <a:spLocks noGrp="1"/>
          </p:cNvSpPr>
          <p:nvPr>
            <p:ph type="sldNum" sz="quarter" idx="4"/>
          </p:nvPr>
        </p:nvSpPr>
        <p:spPr/>
        <p:txBody>
          <a:bodyPr/>
          <a:lstStyle/>
          <a:p>
            <a:fld id="{C848A9FF-0681-B546-AA01-2CEFCC3B2527}" type="slidenum">
              <a:rPr lang="en-US" smtClean="0"/>
              <a:t>3</a:t>
            </a:fld>
            <a:endParaRPr lang="en-US"/>
          </a:p>
        </p:txBody>
      </p:sp>
      <p:sp>
        <p:nvSpPr>
          <p:cNvPr id="5" name="Rectangle 4"/>
          <p:cNvSpPr/>
          <p:nvPr/>
        </p:nvSpPr>
        <p:spPr>
          <a:xfrm>
            <a:off x="442346" y="5537830"/>
            <a:ext cx="5329023" cy="584775"/>
          </a:xfrm>
          <a:prstGeom prst="rect">
            <a:avLst/>
          </a:prstGeom>
        </p:spPr>
        <p:txBody>
          <a:bodyPr wrap="none">
            <a:spAutoFit/>
          </a:bodyPr>
          <a:lstStyle/>
          <a:p>
            <a:pPr marL="360363" indent="-360363">
              <a:buFont typeface="Arial" pitchFamily="34" charset="0"/>
              <a:buChar char="•"/>
            </a:pPr>
            <a:r>
              <a:rPr lang="en-GB" sz="3200" b="1" dirty="0">
                <a:solidFill>
                  <a:srgbClr val="FF0000"/>
                </a:solidFill>
                <a:latin typeface="Arial" panose="020B0604020202020204" pitchFamily="34" charset="0"/>
                <a:cs typeface="Arial" panose="020B0604020202020204" pitchFamily="34" charset="0"/>
              </a:rPr>
              <a:t>If we don’t, they are zero</a:t>
            </a:r>
          </a:p>
        </p:txBody>
      </p:sp>
    </p:spTree>
    <p:extLst>
      <p:ext uri="{BB962C8B-B14F-4D97-AF65-F5344CB8AC3E}">
        <p14:creationId xmlns:p14="http://schemas.microsoft.com/office/powerpoint/2010/main" val="207027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37312"/>
            <a:ext cx="7632848" cy="62068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 name="Title 1"/>
          <p:cNvSpPr>
            <a:spLocks noGrp="1"/>
          </p:cNvSpPr>
          <p:nvPr>
            <p:ph type="title"/>
          </p:nvPr>
        </p:nvSpPr>
        <p:spPr/>
        <p:txBody>
          <a:bodyPr/>
          <a:lstStyle/>
          <a:p>
            <a:r>
              <a:rPr lang="en-GB" dirty="0" smtClean="0"/>
              <a:t>We have challenges now and in the future</a:t>
            </a:r>
            <a:endParaRPr lang="en-GB" dirty="0"/>
          </a:p>
        </p:txBody>
      </p:sp>
      <p:grpSp>
        <p:nvGrpSpPr>
          <p:cNvPr id="7" name="Group 6"/>
          <p:cNvGrpSpPr/>
          <p:nvPr/>
        </p:nvGrpSpPr>
        <p:grpSpPr>
          <a:xfrm>
            <a:off x="365331" y="1459049"/>
            <a:ext cx="2026249" cy="2618023"/>
            <a:chOff x="400956" y="1459049"/>
            <a:chExt cx="2026249" cy="2618023"/>
          </a:xfrm>
        </p:grpSpPr>
        <p:pic>
          <p:nvPicPr>
            <p:cNvPr id="3074" name="Picture 2" descr="S:\Paul\C724\Figure p4a.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00956" y="1459049"/>
              <a:ext cx="2026249" cy="205115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93796" y="3501008"/>
              <a:ext cx="1872208" cy="576064"/>
            </a:xfrm>
            <a:prstGeom prst="roundRect">
              <a:avLst/>
            </a:prstGeom>
            <a:solidFill>
              <a:srgbClr val="669900"/>
            </a:solidFill>
            <a:ln>
              <a:solidFill>
                <a:srgbClr val="3399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fontAlgn="base">
                <a:spcBef>
                  <a:spcPct val="0"/>
                </a:spcBef>
                <a:spcAft>
                  <a:spcPct val="0"/>
                </a:spcAft>
              </a:pPr>
              <a:r>
                <a:rPr lang="en-GB" sz="1400" dirty="0">
                  <a:solidFill>
                    <a:srgbClr val="FFFFFF"/>
                  </a:solidFill>
                  <a:latin typeface="Arial" panose="020B0604020202020204" pitchFamily="34" charset="0"/>
                  <a:cs typeface="Arial" panose="020B0604020202020204" pitchFamily="34" charset="0"/>
                </a:rPr>
                <a:t>Flooding – people and property</a:t>
              </a:r>
            </a:p>
          </p:txBody>
        </p:sp>
      </p:grpSp>
      <p:grpSp>
        <p:nvGrpSpPr>
          <p:cNvPr id="8" name="Group 7"/>
          <p:cNvGrpSpPr/>
          <p:nvPr/>
        </p:nvGrpSpPr>
        <p:grpSpPr>
          <a:xfrm>
            <a:off x="308421" y="4145952"/>
            <a:ext cx="2010522" cy="2598047"/>
            <a:chOff x="2588459" y="4205329"/>
            <a:chExt cx="2010522" cy="2598047"/>
          </a:xfrm>
        </p:grpSpPr>
        <p:pic>
          <p:nvPicPr>
            <p:cNvPr id="3078" name="Picture 6" descr="S:\Paul\C724\Figure p4f.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88459" y="4205329"/>
              <a:ext cx="2010522" cy="2066879"/>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2588459" y="6227312"/>
              <a:ext cx="1942261" cy="576064"/>
            </a:xfrm>
            <a:prstGeom prst="roundRect">
              <a:avLst/>
            </a:prstGeom>
            <a:solidFill>
              <a:srgbClr val="669900"/>
            </a:solidFill>
            <a:ln>
              <a:solidFill>
                <a:srgbClr val="3399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fontAlgn="base">
                <a:spcBef>
                  <a:spcPct val="0"/>
                </a:spcBef>
                <a:spcAft>
                  <a:spcPct val="0"/>
                </a:spcAft>
              </a:pPr>
              <a:r>
                <a:rPr lang="en-GB" sz="1400" dirty="0" smtClean="0">
                  <a:solidFill>
                    <a:srgbClr val="FFFFFF"/>
                  </a:solidFill>
                  <a:latin typeface="Arial" panose="020B0604020202020204" pitchFamily="34" charset="0"/>
                  <a:cs typeface="Arial" panose="020B0604020202020204" pitchFamily="34" charset="0"/>
                </a:rPr>
                <a:t>Legislation and planning</a:t>
              </a:r>
              <a:endParaRPr lang="en-GB" sz="1400" dirty="0">
                <a:solidFill>
                  <a:srgbClr val="FFFFFF"/>
                </a:solidFill>
                <a:latin typeface="Arial" panose="020B0604020202020204" pitchFamily="34" charset="0"/>
                <a:cs typeface="Arial" panose="020B0604020202020204" pitchFamily="34" charset="0"/>
              </a:endParaRPr>
            </a:p>
          </p:txBody>
        </p:sp>
      </p:grpSp>
      <p:grpSp>
        <p:nvGrpSpPr>
          <p:cNvPr id="4" name="Group 3"/>
          <p:cNvGrpSpPr/>
          <p:nvPr/>
        </p:nvGrpSpPr>
        <p:grpSpPr>
          <a:xfrm>
            <a:off x="3600517" y="1527231"/>
            <a:ext cx="1994794" cy="2549841"/>
            <a:chOff x="2596752" y="1527231"/>
            <a:chExt cx="1994794" cy="2549841"/>
          </a:xfrm>
        </p:grpSpPr>
        <p:pic>
          <p:nvPicPr>
            <p:cNvPr id="3075" name="Picture 3" descr="S:\Paul\C724\Figure p4c.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96752" y="1527231"/>
              <a:ext cx="1994794" cy="2036735"/>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2650117" y="3501008"/>
              <a:ext cx="1880603" cy="576064"/>
            </a:xfrm>
            <a:prstGeom prst="roundRect">
              <a:avLst/>
            </a:prstGeom>
            <a:solidFill>
              <a:srgbClr val="669900"/>
            </a:solidFill>
            <a:ln>
              <a:solidFill>
                <a:srgbClr val="3399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fontAlgn="base">
                <a:spcBef>
                  <a:spcPct val="0"/>
                </a:spcBef>
                <a:spcAft>
                  <a:spcPct val="0"/>
                </a:spcAft>
              </a:pPr>
              <a:r>
                <a:rPr lang="en-GB" sz="1400" dirty="0" smtClean="0">
                  <a:solidFill>
                    <a:srgbClr val="FFFFFF"/>
                  </a:solidFill>
                  <a:latin typeface="Arial" panose="020B0604020202020204" pitchFamily="34" charset="0"/>
                  <a:cs typeface="Arial" panose="020B0604020202020204" pitchFamily="34" charset="0"/>
                </a:rPr>
                <a:t>Water quality of urban watercourses</a:t>
              </a:r>
            </a:p>
            <a:p>
              <a:pPr fontAlgn="base">
                <a:spcBef>
                  <a:spcPct val="0"/>
                </a:spcBef>
                <a:spcAft>
                  <a:spcPct val="0"/>
                </a:spcAft>
              </a:pPr>
              <a:endParaRPr lang="en-GB" sz="1400" dirty="0">
                <a:solidFill>
                  <a:srgbClr val="FFFFFF"/>
                </a:solidFill>
                <a:latin typeface="Arial" panose="020B0604020202020204" pitchFamily="34" charset="0"/>
                <a:cs typeface="Arial" panose="020B0604020202020204" pitchFamily="34" charset="0"/>
              </a:endParaRPr>
            </a:p>
          </p:txBody>
        </p:sp>
      </p:grpSp>
      <p:grpSp>
        <p:nvGrpSpPr>
          <p:cNvPr id="3" name="Group 2"/>
          <p:cNvGrpSpPr/>
          <p:nvPr/>
        </p:nvGrpSpPr>
        <p:grpSpPr>
          <a:xfrm>
            <a:off x="6804248" y="1441654"/>
            <a:ext cx="2011832" cy="2635418"/>
            <a:chOff x="6804248" y="1441654"/>
            <a:chExt cx="2011832" cy="2635418"/>
          </a:xfrm>
        </p:grpSpPr>
        <p:pic>
          <p:nvPicPr>
            <p:cNvPr id="3077" name="Picture 5" descr="S:\Paul\C724\Figure p4e.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04248" y="1441654"/>
              <a:ext cx="2011832" cy="206687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6876256" y="3501008"/>
              <a:ext cx="1872208" cy="576064"/>
            </a:xfrm>
            <a:prstGeom prst="roundRect">
              <a:avLst/>
            </a:prstGeom>
            <a:solidFill>
              <a:srgbClr val="669900"/>
            </a:solidFill>
            <a:ln>
              <a:solidFill>
                <a:srgbClr val="3399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fontAlgn="base">
                <a:spcBef>
                  <a:spcPct val="0"/>
                </a:spcBef>
                <a:spcAft>
                  <a:spcPct val="0"/>
                </a:spcAft>
              </a:pPr>
              <a:r>
                <a:rPr lang="en-GB" sz="1400" dirty="0" smtClean="0">
                  <a:solidFill>
                    <a:srgbClr val="FFFFFF"/>
                  </a:solidFill>
                  <a:latin typeface="Arial" panose="020B0604020202020204" pitchFamily="34" charset="0"/>
                  <a:cs typeface="Arial" panose="020B0604020202020204" pitchFamily="34" charset="0"/>
                </a:rPr>
                <a:t>Connecting with water (on the surface)</a:t>
              </a:r>
              <a:endParaRPr lang="en-GB" sz="1400" dirty="0">
                <a:solidFill>
                  <a:srgbClr val="FFFFFF"/>
                </a:solidFill>
                <a:latin typeface="Arial" panose="020B0604020202020204" pitchFamily="34" charset="0"/>
                <a:cs typeface="Arial" panose="020B0604020202020204" pitchFamily="34" charset="0"/>
              </a:endParaRPr>
            </a:p>
          </p:txBody>
        </p:sp>
      </p:grpSp>
      <p:grpSp>
        <p:nvGrpSpPr>
          <p:cNvPr id="11" name="Group 10"/>
          <p:cNvGrpSpPr/>
          <p:nvPr/>
        </p:nvGrpSpPr>
        <p:grpSpPr>
          <a:xfrm>
            <a:off x="6804248" y="4186584"/>
            <a:ext cx="2060326" cy="2616792"/>
            <a:chOff x="6804248" y="4186584"/>
            <a:chExt cx="2060326" cy="2616792"/>
          </a:xfrm>
        </p:grpSpPr>
        <p:pic>
          <p:nvPicPr>
            <p:cNvPr id="3080" name="Picture 8" descr="S:\Paul\C724 - images etc\Figure p4h.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04248" y="4186584"/>
              <a:ext cx="2060326" cy="205508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6948264" y="6227312"/>
              <a:ext cx="1872208" cy="576064"/>
            </a:xfrm>
            <a:prstGeom prst="roundRect">
              <a:avLst/>
            </a:prstGeom>
            <a:solidFill>
              <a:srgbClr val="669900"/>
            </a:solidFill>
            <a:ln>
              <a:solidFill>
                <a:srgbClr val="3399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fontAlgn="base">
                <a:spcBef>
                  <a:spcPct val="0"/>
                </a:spcBef>
                <a:spcAft>
                  <a:spcPct val="0"/>
                </a:spcAft>
              </a:pPr>
              <a:r>
                <a:rPr lang="en-GB" sz="1400" dirty="0" smtClean="0">
                  <a:solidFill>
                    <a:srgbClr val="FFFFFF"/>
                  </a:solidFill>
                  <a:latin typeface="Arial" panose="020B0604020202020204" pitchFamily="34" charset="0"/>
                  <a:cs typeface="Arial" panose="020B0604020202020204" pitchFamily="34" charset="0"/>
                </a:rPr>
                <a:t>Liveability – quality of life</a:t>
              </a:r>
              <a:endParaRPr lang="en-GB" sz="1400" dirty="0">
                <a:solidFill>
                  <a:srgbClr val="FFFFFF"/>
                </a:solidFill>
                <a:latin typeface="Arial" panose="020B0604020202020204" pitchFamily="34" charset="0"/>
                <a:cs typeface="Arial" panose="020B0604020202020204" pitchFamily="34" charset="0"/>
              </a:endParaRPr>
            </a:p>
          </p:txBody>
        </p:sp>
      </p:grpSp>
      <p:grpSp>
        <p:nvGrpSpPr>
          <p:cNvPr id="9" name="Group 8"/>
          <p:cNvGrpSpPr/>
          <p:nvPr/>
        </p:nvGrpSpPr>
        <p:grpSpPr>
          <a:xfrm>
            <a:off x="3574028" y="4219247"/>
            <a:ext cx="1975134" cy="2584129"/>
            <a:chOff x="4804704" y="4219247"/>
            <a:chExt cx="1975134" cy="2584129"/>
          </a:xfrm>
        </p:grpSpPr>
        <p:pic>
          <p:nvPicPr>
            <p:cNvPr id="2051" name="Picture 3" descr="S:\Paul\C724 - images etc\Figure p4g.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04704" y="4219247"/>
              <a:ext cx="1975134" cy="2002658"/>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4824755" y="6227312"/>
              <a:ext cx="1942261" cy="576064"/>
            </a:xfrm>
            <a:prstGeom prst="roundRect">
              <a:avLst/>
            </a:prstGeom>
            <a:solidFill>
              <a:srgbClr val="669900"/>
            </a:solidFill>
            <a:ln>
              <a:solidFill>
                <a:srgbClr val="3399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fontAlgn="base">
                <a:spcBef>
                  <a:spcPct val="0"/>
                </a:spcBef>
                <a:spcAft>
                  <a:spcPct val="0"/>
                </a:spcAft>
              </a:pPr>
              <a:r>
                <a:rPr lang="en-GB" sz="1400" dirty="0" smtClean="0">
                  <a:solidFill>
                    <a:srgbClr val="FFFFFF"/>
                  </a:solidFill>
                  <a:latin typeface="Arial" panose="020B0604020202020204" pitchFamily="34" charset="0"/>
                  <a:cs typeface="Arial" panose="020B0604020202020204" pitchFamily="34" charset="0"/>
                </a:rPr>
                <a:t>Support growth – population &amp; economy</a:t>
              </a:r>
              <a:endParaRPr lang="en-GB" sz="1400" dirty="0">
                <a:solidFill>
                  <a:srgbClr val="FFFFFF"/>
                </a:solidFill>
                <a:latin typeface="Arial" panose="020B0604020202020204" pitchFamily="34" charset="0"/>
                <a:cs typeface="Arial" panose="020B0604020202020204" pitchFamily="34" charset="0"/>
              </a:endParaRPr>
            </a:p>
          </p:txBody>
        </p:sp>
      </p:grpSp>
      <p:sp>
        <p:nvSpPr>
          <p:cNvPr id="10" name="Slide Number Placeholder 9"/>
          <p:cNvSpPr>
            <a:spLocks noGrp="1"/>
          </p:cNvSpPr>
          <p:nvPr>
            <p:ph type="sldNum" sz="quarter" idx="4"/>
          </p:nvPr>
        </p:nvSpPr>
        <p:spPr>
          <a:xfrm>
            <a:off x="6553200" y="6245225"/>
            <a:ext cx="2133600" cy="476250"/>
          </a:xfrm>
        </p:spPr>
        <p:txBody>
          <a:bodyPr/>
          <a:lstStyle/>
          <a:p>
            <a:pPr>
              <a:defRPr/>
            </a:pPr>
            <a:fld id="{A8A8A9D6-CFA6-4E73-B380-98D5547BE6B1}" type="slidenum">
              <a:rPr lang="en-GB" altLang="en-US" smtClean="0">
                <a:solidFill>
                  <a:srgbClr val="000000"/>
                </a:solidFill>
              </a:rPr>
              <a:pPr>
                <a:defRPr/>
              </a:pPr>
              <a:t>4</a:t>
            </a:fld>
            <a:endParaRPr lang="en-GB" altLang="en-US" dirty="0">
              <a:solidFill>
                <a:srgbClr val="000000"/>
              </a:solidFill>
            </a:endParaRPr>
          </a:p>
        </p:txBody>
      </p:sp>
    </p:spTree>
    <p:extLst>
      <p:ext uri="{BB962C8B-B14F-4D97-AF65-F5344CB8AC3E}">
        <p14:creationId xmlns:p14="http://schemas.microsoft.com/office/powerpoint/2010/main" val="3758453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830" y="188640"/>
            <a:ext cx="7284490" cy="648072"/>
          </a:xfrm>
          <a:prstGeom prst="rect">
            <a:avLst/>
          </a:prstGeom>
          <a:solidFill>
            <a:srgbClr val="FFFFFF">
              <a:alpha val="80000"/>
            </a:srgb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r">
              <a:spcBef>
                <a:spcPts val="0"/>
              </a:spcBef>
            </a:pPr>
            <a:r>
              <a:rPr lang="en-GB" sz="2800" b="1" dirty="0" smtClean="0">
                <a:solidFill>
                  <a:srgbClr val="669900"/>
                </a:solidFill>
                <a:latin typeface="Arial" panose="020B0604020202020204" pitchFamily="34" charset="0"/>
                <a:ea typeface="+mn-ea"/>
                <a:cs typeface="Arial" panose="020B0604020202020204" pitchFamily="34" charset="0"/>
              </a:rPr>
              <a:t>What is possible?  How do we account for the benefits and should we?  </a:t>
            </a:r>
            <a:endParaRPr lang="en-GB" sz="2800" b="1" dirty="0">
              <a:solidFill>
                <a:srgbClr val="669900"/>
              </a:solidFill>
              <a:latin typeface="Arial" panose="020B0604020202020204" pitchFamily="34" charset="0"/>
              <a:ea typeface="+mn-ea"/>
              <a:cs typeface="Arial" panose="020B0604020202020204" pitchFamily="34" charset="0"/>
            </a:endParaRPr>
          </a:p>
        </p:txBody>
      </p:sp>
      <p:sp>
        <p:nvSpPr>
          <p:cNvPr id="7" name="Content Placeholder 2"/>
          <p:cNvSpPr>
            <a:spLocks noGrp="1"/>
          </p:cNvSpPr>
          <p:nvPr>
            <p:ph idx="1"/>
          </p:nvPr>
        </p:nvSpPr>
        <p:spPr>
          <a:xfrm>
            <a:off x="442346" y="2258663"/>
            <a:ext cx="8229600" cy="4525963"/>
          </a:xfrm>
        </p:spPr>
        <p:txBody>
          <a:bodyPr/>
          <a:lstStyle/>
          <a:p>
            <a:endParaRPr lang="en-GB"/>
          </a:p>
        </p:txBody>
      </p:sp>
      <p:pic>
        <p:nvPicPr>
          <p:cNvPr id="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b="-2026"/>
          <a:stretch>
            <a:fillRect/>
          </a:stretch>
        </p:blipFill>
        <p:spPr bwMode="auto">
          <a:xfrm>
            <a:off x="0" y="1629866"/>
            <a:ext cx="91440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3838" y="1695101"/>
            <a:ext cx="875665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67544" y="6463008"/>
            <a:ext cx="38884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167830" y="1083042"/>
            <a:ext cx="8868666" cy="5814573"/>
            <a:chOff x="167830" y="939026"/>
            <a:chExt cx="8868666" cy="5814573"/>
          </a:xfrm>
        </p:grpSpPr>
        <p:sp>
          <p:nvSpPr>
            <p:cNvPr id="2" name="Rounded Rectangular Callout 1"/>
            <p:cNvSpPr/>
            <p:nvPr/>
          </p:nvSpPr>
          <p:spPr>
            <a:xfrm>
              <a:off x="7020272" y="2996952"/>
              <a:ext cx="1870182" cy="792088"/>
            </a:xfrm>
            <a:prstGeom prst="wedgeRoundRectCallout">
              <a:avLst>
                <a:gd name="adj1" fmla="val -135304"/>
                <a:gd name="adj2" fmla="val 114723"/>
                <a:gd name="adj3" fmla="val 16667"/>
              </a:avLst>
            </a:prstGeom>
            <a:solidFill>
              <a:srgbClr val="669900"/>
            </a:solidFill>
            <a:ln w="127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algn="ctr"/>
              <a:r>
                <a:rPr lang="en-GB" sz="1600" kern="0" dirty="0" smtClean="0">
                  <a:solidFill>
                    <a:srgbClr val="FFFFFF"/>
                  </a:solidFill>
                  <a:latin typeface="Arial" panose="020B0604020202020204" pitchFamily="34" charset="0"/>
                  <a:cs typeface="Arial" panose="020B0604020202020204" pitchFamily="34" charset="0"/>
                </a:rPr>
                <a:t>Provide amenity and recreation</a:t>
              </a:r>
              <a:endParaRPr lang="en-GB" sz="1600" kern="0" dirty="0">
                <a:solidFill>
                  <a:srgbClr val="FFFFFF"/>
                </a:solidFill>
                <a:latin typeface="Arial" panose="020B0604020202020204" pitchFamily="34" charset="0"/>
                <a:cs typeface="Arial" panose="020B0604020202020204" pitchFamily="34" charset="0"/>
              </a:endParaRPr>
            </a:p>
          </p:txBody>
        </p:sp>
        <p:sp>
          <p:nvSpPr>
            <p:cNvPr id="13" name="Rounded Rectangular Callout 12"/>
            <p:cNvSpPr/>
            <p:nvPr/>
          </p:nvSpPr>
          <p:spPr>
            <a:xfrm>
              <a:off x="2483768" y="6033599"/>
              <a:ext cx="1512168" cy="720000"/>
            </a:xfrm>
            <a:prstGeom prst="wedgeRoundRectCallout">
              <a:avLst>
                <a:gd name="adj1" fmla="val 99315"/>
                <a:gd name="adj2" fmla="val -93809"/>
                <a:gd name="adj3" fmla="val 16667"/>
              </a:avLst>
            </a:prstGeom>
            <a:solidFill>
              <a:srgbClr val="669900"/>
            </a:solidFill>
            <a:ln w="127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algn="ctr"/>
              <a:r>
                <a:rPr lang="en-GB" sz="1600" kern="0" dirty="0" smtClean="0">
                  <a:solidFill>
                    <a:srgbClr val="FFFFFF"/>
                  </a:solidFill>
                  <a:latin typeface="Arial" panose="020B0604020202020204" pitchFamily="34" charset="0"/>
                  <a:cs typeface="Arial" panose="020B0604020202020204" pitchFamily="34" charset="0"/>
                </a:rPr>
                <a:t>Improve water quality</a:t>
              </a:r>
              <a:endParaRPr lang="en-GB" sz="1600" kern="0" dirty="0">
                <a:solidFill>
                  <a:srgbClr val="FFFFFF"/>
                </a:solidFill>
                <a:latin typeface="Arial" panose="020B0604020202020204" pitchFamily="34" charset="0"/>
                <a:cs typeface="Arial" panose="020B0604020202020204" pitchFamily="34" charset="0"/>
              </a:endParaRPr>
            </a:p>
          </p:txBody>
        </p:sp>
        <p:sp>
          <p:nvSpPr>
            <p:cNvPr id="14" name="Rounded Rectangular Callout 13"/>
            <p:cNvSpPr/>
            <p:nvPr/>
          </p:nvSpPr>
          <p:spPr>
            <a:xfrm>
              <a:off x="179512" y="1268760"/>
              <a:ext cx="1872208" cy="720000"/>
            </a:xfrm>
            <a:prstGeom prst="wedgeRoundRectCallout">
              <a:avLst>
                <a:gd name="adj1" fmla="val 54910"/>
                <a:gd name="adj2" fmla="val 127092"/>
                <a:gd name="adj3" fmla="val 16667"/>
              </a:avLst>
            </a:prstGeom>
            <a:solidFill>
              <a:srgbClr val="669900"/>
            </a:solidFill>
            <a:ln w="127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algn="ctr"/>
              <a:r>
                <a:rPr lang="en-GB" sz="1600" kern="0" dirty="0" smtClean="0">
                  <a:solidFill>
                    <a:srgbClr val="FFFFFF"/>
                  </a:solidFill>
                  <a:latin typeface="Arial" panose="020B0604020202020204" pitchFamily="34" charset="0"/>
                  <a:cs typeface="Arial" panose="020B0604020202020204" pitchFamily="34" charset="0"/>
                </a:rPr>
                <a:t>Limit flows entering system</a:t>
              </a:r>
              <a:endParaRPr lang="en-GB" sz="1600" kern="0" dirty="0">
                <a:solidFill>
                  <a:srgbClr val="FFFFFF"/>
                </a:solidFill>
                <a:latin typeface="Arial" panose="020B0604020202020204" pitchFamily="34" charset="0"/>
                <a:cs typeface="Arial" panose="020B0604020202020204" pitchFamily="34" charset="0"/>
              </a:endParaRPr>
            </a:p>
          </p:txBody>
        </p:sp>
        <p:sp>
          <p:nvSpPr>
            <p:cNvPr id="15" name="Rounded Rectangular Callout 14"/>
            <p:cNvSpPr/>
            <p:nvPr/>
          </p:nvSpPr>
          <p:spPr>
            <a:xfrm>
              <a:off x="7812360" y="5805264"/>
              <a:ext cx="1224136" cy="720000"/>
            </a:xfrm>
            <a:prstGeom prst="wedgeRoundRectCallout">
              <a:avLst>
                <a:gd name="adj1" fmla="val -98441"/>
                <a:gd name="adj2" fmla="val -17210"/>
                <a:gd name="adj3" fmla="val 16667"/>
              </a:avLst>
            </a:prstGeom>
            <a:solidFill>
              <a:srgbClr val="669900"/>
            </a:solidFill>
            <a:ln w="127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algn="ctr"/>
              <a:r>
                <a:rPr lang="en-GB" sz="1600" kern="0" dirty="0" smtClean="0">
                  <a:solidFill>
                    <a:srgbClr val="FFFFFF"/>
                  </a:solidFill>
                  <a:latin typeface="Arial" panose="020B0604020202020204" pitchFamily="34" charset="0"/>
                  <a:cs typeface="Arial" panose="020B0604020202020204" pitchFamily="34" charset="0"/>
                </a:rPr>
                <a:t>Use as a resource</a:t>
              </a:r>
              <a:endParaRPr lang="en-GB" sz="1600" kern="0" dirty="0">
                <a:solidFill>
                  <a:srgbClr val="FFFFFF"/>
                </a:solidFill>
                <a:latin typeface="Arial" panose="020B0604020202020204" pitchFamily="34" charset="0"/>
                <a:cs typeface="Arial" panose="020B0604020202020204" pitchFamily="34" charset="0"/>
              </a:endParaRPr>
            </a:p>
          </p:txBody>
        </p:sp>
        <p:sp>
          <p:nvSpPr>
            <p:cNvPr id="16" name="Rounded Rectangular Callout 15"/>
            <p:cNvSpPr/>
            <p:nvPr/>
          </p:nvSpPr>
          <p:spPr>
            <a:xfrm>
              <a:off x="596140" y="4715822"/>
              <a:ext cx="1656184" cy="720000"/>
            </a:xfrm>
            <a:prstGeom prst="wedgeRoundRectCallout">
              <a:avLst>
                <a:gd name="adj1" fmla="val 112282"/>
                <a:gd name="adj2" fmla="val -139523"/>
                <a:gd name="adj3" fmla="val 16667"/>
              </a:avLst>
            </a:prstGeom>
            <a:solidFill>
              <a:srgbClr val="669900"/>
            </a:solidFill>
            <a:ln w="127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algn="ctr"/>
              <a:r>
                <a:rPr lang="en-GB" sz="1600" kern="0" dirty="0" smtClean="0">
                  <a:solidFill>
                    <a:srgbClr val="FFFFFF"/>
                  </a:solidFill>
                  <a:latin typeface="Arial" panose="020B0604020202020204" pitchFamily="34" charset="0"/>
                  <a:cs typeface="Arial" panose="020B0604020202020204" pitchFamily="34" charset="0"/>
                </a:rPr>
                <a:t>Improve health and wellbeing</a:t>
              </a:r>
              <a:endParaRPr lang="en-GB" sz="1600" kern="0" dirty="0">
                <a:solidFill>
                  <a:srgbClr val="FFFFFF"/>
                </a:solidFill>
                <a:latin typeface="Arial" panose="020B0604020202020204" pitchFamily="34" charset="0"/>
                <a:cs typeface="Arial" panose="020B0604020202020204" pitchFamily="34" charset="0"/>
              </a:endParaRPr>
            </a:p>
          </p:txBody>
        </p:sp>
        <p:sp>
          <p:nvSpPr>
            <p:cNvPr id="17" name="Rounded Rectangular Callout 16"/>
            <p:cNvSpPr/>
            <p:nvPr/>
          </p:nvSpPr>
          <p:spPr>
            <a:xfrm>
              <a:off x="5383149" y="1975767"/>
              <a:ext cx="1224136" cy="720000"/>
            </a:xfrm>
            <a:prstGeom prst="wedgeRoundRectCallout">
              <a:avLst>
                <a:gd name="adj1" fmla="val -77637"/>
                <a:gd name="adj2" fmla="val 129381"/>
                <a:gd name="adj3" fmla="val 16667"/>
              </a:avLst>
            </a:prstGeom>
            <a:solidFill>
              <a:srgbClr val="669900"/>
            </a:solidFill>
            <a:ln w="127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algn="ctr"/>
              <a:r>
                <a:rPr lang="en-GB" sz="1600" kern="0" dirty="0" smtClean="0">
                  <a:solidFill>
                    <a:srgbClr val="FFFFFF"/>
                  </a:solidFill>
                  <a:latin typeface="Arial" panose="020B0604020202020204" pitchFamily="34" charset="0"/>
                  <a:cs typeface="Arial" panose="020B0604020202020204" pitchFamily="34" charset="0"/>
                </a:rPr>
                <a:t>Provide education</a:t>
              </a:r>
              <a:endParaRPr lang="en-GB" sz="1600" kern="0" dirty="0">
                <a:solidFill>
                  <a:srgbClr val="FFFFFF"/>
                </a:solidFill>
                <a:latin typeface="Arial" panose="020B0604020202020204" pitchFamily="34" charset="0"/>
                <a:cs typeface="Arial" panose="020B0604020202020204" pitchFamily="34" charset="0"/>
              </a:endParaRPr>
            </a:p>
          </p:txBody>
        </p:sp>
        <p:sp>
          <p:nvSpPr>
            <p:cNvPr id="18" name="Rounded Rectangular Callout 17"/>
            <p:cNvSpPr/>
            <p:nvPr/>
          </p:nvSpPr>
          <p:spPr>
            <a:xfrm>
              <a:off x="2374056" y="939026"/>
              <a:ext cx="1621880" cy="747881"/>
            </a:xfrm>
            <a:prstGeom prst="wedgeRoundRectCallout">
              <a:avLst>
                <a:gd name="adj1" fmla="val 2541"/>
                <a:gd name="adj2" fmla="val 197766"/>
                <a:gd name="adj3" fmla="val 16667"/>
              </a:avLst>
            </a:prstGeom>
            <a:solidFill>
              <a:srgbClr val="669900"/>
            </a:solidFill>
            <a:ln w="127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algn="ctr"/>
              <a:r>
                <a:rPr lang="en-GB" sz="1600" kern="0" dirty="0" smtClean="0">
                  <a:solidFill>
                    <a:srgbClr val="FFFFFF"/>
                  </a:solidFill>
                  <a:latin typeface="Arial" panose="020B0604020202020204" pitchFamily="34" charset="0"/>
                  <a:cs typeface="Arial" panose="020B0604020202020204" pitchFamily="34" charset="0"/>
                </a:rPr>
                <a:t>Increase property value</a:t>
              </a:r>
              <a:endParaRPr lang="en-GB" sz="1600" kern="0" dirty="0">
                <a:solidFill>
                  <a:srgbClr val="FFFFFF"/>
                </a:solidFill>
                <a:latin typeface="Arial" panose="020B0604020202020204" pitchFamily="34" charset="0"/>
                <a:cs typeface="Arial" panose="020B0604020202020204" pitchFamily="34" charset="0"/>
              </a:endParaRPr>
            </a:p>
          </p:txBody>
        </p:sp>
        <p:sp>
          <p:nvSpPr>
            <p:cNvPr id="19" name="Rounded Rectangular Callout 18"/>
            <p:cNvSpPr/>
            <p:nvPr/>
          </p:nvSpPr>
          <p:spPr>
            <a:xfrm>
              <a:off x="167830" y="2456932"/>
              <a:ext cx="1584176" cy="720000"/>
            </a:xfrm>
            <a:prstGeom prst="wedgeRoundRectCallout">
              <a:avLst>
                <a:gd name="adj1" fmla="val 128185"/>
                <a:gd name="adj2" fmla="val 79087"/>
                <a:gd name="adj3" fmla="val 16667"/>
              </a:avLst>
            </a:prstGeom>
            <a:solidFill>
              <a:srgbClr val="669900"/>
            </a:solidFill>
            <a:ln w="127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algn="ctr"/>
              <a:r>
                <a:rPr lang="en-GB" sz="1600" kern="0" dirty="0" smtClean="0">
                  <a:solidFill>
                    <a:srgbClr val="FFFFFF"/>
                  </a:solidFill>
                  <a:latin typeface="Arial" panose="020B0604020202020204" pitchFamily="34" charset="0"/>
                  <a:cs typeface="Arial" panose="020B0604020202020204" pitchFamily="34" charset="0"/>
                </a:rPr>
                <a:t>Help manage air quality</a:t>
              </a:r>
              <a:endParaRPr lang="en-GB" sz="1600" kern="0" dirty="0">
                <a:solidFill>
                  <a:srgbClr val="FFFFFF"/>
                </a:solidFill>
                <a:latin typeface="Arial" panose="020B0604020202020204" pitchFamily="34" charset="0"/>
                <a:cs typeface="Arial" panose="020B0604020202020204" pitchFamily="34" charset="0"/>
              </a:endParaRPr>
            </a:p>
          </p:txBody>
        </p:sp>
        <p:sp>
          <p:nvSpPr>
            <p:cNvPr id="20" name="Rounded Rectangular Callout 19"/>
            <p:cNvSpPr/>
            <p:nvPr/>
          </p:nvSpPr>
          <p:spPr>
            <a:xfrm>
              <a:off x="6876256" y="1772816"/>
              <a:ext cx="1872208" cy="720000"/>
            </a:xfrm>
            <a:prstGeom prst="wedgeRoundRectCallout">
              <a:avLst>
                <a:gd name="adj1" fmla="val -125559"/>
                <a:gd name="adj2" fmla="val 153204"/>
                <a:gd name="adj3" fmla="val 16667"/>
              </a:avLst>
            </a:prstGeom>
            <a:solidFill>
              <a:srgbClr val="669900"/>
            </a:solidFill>
            <a:ln w="127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algn="ctr"/>
              <a:r>
                <a:rPr lang="en-GB" sz="1600" kern="0" dirty="0" smtClean="0">
                  <a:solidFill>
                    <a:srgbClr val="FFFFFF"/>
                  </a:solidFill>
                  <a:latin typeface="Arial" panose="020B0604020202020204" pitchFamily="34" charset="0"/>
                  <a:cs typeface="Arial" panose="020B0604020202020204" pitchFamily="34" charset="0"/>
                </a:rPr>
                <a:t>Improve thermal comfort</a:t>
              </a:r>
              <a:endParaRPr lang="en-GB" sz="1600" kern="0" dirty="0">
                <a:solidFill>
                  <a:srgbClr val="FFFFFF"/>
                </a:solidFill>
                <a:latin typeface="Arial" panose="020B0604020202020204" pitchFamily="34" charset="0"/>
                <a:cs typeface="Arial" panose="020B0604020202020204" pitchFamily="34" charset="0"/>
              </a:endParaRPr>
            </a:p>
          </p:txBody>
        </p:sp>
        <p:sp>
          <p:nvSpPr>
            <p:cNvPr id="21" name="Rounded Rectangular Callout 20"/>
            <p:cNvSpPr/>
            <p:nvPr/>
          </p:nvSpPr>
          <p:spPr>
            <a:xfrm>
              <a:off x="380116" y="5769260"/>
              <a:ext cx="1872208" cy="720080"/>
            </a:xfrm>
            <a:prstGeom prst="wedgeRoundRectCallout">
              <a:avLst>
                <a:gd name="adj1" fmla="val 115271"/>
                <a:gd name="adj2" fmla="val -78891"/>
                <a:gd name="adj3" fmla="val 16667"/>
              </a:avLst>
            </a:prstGeom>
            <a:solidFill>
              <a:srgbClr val="669900"/>
            </a:solidFill>
            <a:ln w="127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algn="ctr"/>
              <a:r>
                <a:rPr lang="en-GB" sz="1600" kern="0" dirty="0" smtClean="0">
                  <a:solidFill>
                    <a:srgbClr val="FFFFFF"/>
                  </a:solidFill>
                  <a:latin typeface="Arial" panose="020B0604020202020204" pitchFamily="34" charset="0"/>
                  <a:cs typeface="Arial" panose="020B0604020202020204" pitchFamily="34" charset="0"/>
                </a:rPr>
                <a:t>Maximise network capacity</a:t>
              </a:r>
              <a:endParaRPr lang="en-GB" sz="1600" kern="0" dirty="0">
                <a:solidFill>
                  <a:srgbClr val="FFFFFF"/>
                </a:solidFill>
                <a:latin typeface="Arial" panose="020B0604020202020204" pitchFamily="34" charset="0"/>
                <a:cs typeface="Arial" panose="020B0604020202020204" pitchFamily="34" charset="0"/>
              </a:endParaRPr>
            </a:p>
          </p:txBody>
        </p:sp>
      </p:grpSp>
      <p:sp>
        <p:nvSpPr>
          <p:cNvPr id="22" name="Rounded Rectangular Callout 21"/>
          <p:cNvSpPr/>
          <p:nvPr/>
        </p:nvSpPr>
        <p:spPr>
          <a:xfrm>
            <a:off x="167830" y="3767700"/>
            <a:ext cx="1584176" cy="720000"/>
          </a:xfrm>
          <a:prstGeom prst="wedgeRoundRectCallout">
            <a:avLst>
              <a:gd name="adj1" fmla="val 162584"/>
              <a:gd name="adj2" fmla="val -47913"/>
              <a:gd name="adj3" fmla="val 16667"/>
            </a:avLst>
          </a:prstGeom>
          <a:solidFill>
            <a:srgbClr val="669900"/>
          </a:solidFill>
          <a:ln w="127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fontScale="92500" lnSpcReduction="20000"/>
          </a:bodyPr>
          <a:lstStyle/>
          <a:p>
            <a:pPr algn="ctr"/>
            <a:r>
              <a:rPr lang="en-GB" sz="1600" kern="0" dirty="0" smtClean="0">
                <a:solidFill>
                  <a:srgbClr val="FFFFFF"/>
                </a:solidFill>
                <a:latin typeface="Arial" panose="020B0604020202020204" pitchFamily="34" charset="0"/>
                <a:cs typeface="Arial" panose="020B0604020202020204" pitchFamily="34" charset="0"/>
              </a:rPr>
              <a:t>Enhance quality of urban space</a:t>
            </a:r>
            <a:endParaRPr lang="en-GB" sz="1600" kern="0" dirty="0">
              <a:solidFill>
                <a:srgbClr val="FFFFFF"/>
              </a:solidFill>
              <a:latin typeface="Arial" panose="020B0604020202020204" pitchFamily="34" charset="0"/>
              <a:cs typeface="Arial" panose="020B0604020202020204" pitchFamily="34" charset="0"/>
            </a:endParaRPr>
          </a:p>
        </p:txBody>
      </p:sp>
      <p:sp>
        <p:nvSpPr>
          <p:cNvPr id="23" name="Rounded Rectangular Callout 22"/>
          <p:cNvSpPr/>
          <p:nvPr/>
        </p:nvSpPr>
        <p:spPr>
          <a:xfrm>
            <a:off x="4557146" y="1340768"/>
            <a:ext cx="1671038" cy="720000"/>
          </a:xfrm>
          <a:prstGeom prst="wedgeRoundRectCallout">
            <a:avLst>
              <a:gd name="adj1" fmla="val -58019"/>
              <a:gd name="adj2" fmla="val 201219"/>
              <a:gd name="adj3" fmla="val 16667"/>
            </a:avLst>
          </a:prstGeom>
          <a:solidFill>
            <a:srgbClr val="669900"/>
          </a:solidFill>
          <a:ln w="127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algn="ctr"/>
            <a:r>
              <a:rPr lang="en-GB" sz="1600" kern="0" dirty="0" smtClean="0">
                <a:solidFill>
                  <a:srgbClr val="FFFFFF"/>
                </a:solidFill>
                <a:latin typeface="Arial" panose="020B0604020202020204" pitchFamily="34" charset="0"/>
                <a:cs typeface="Arial" panose="020B0604020202020204" pitchFamily="34" charset="0"/>
              </a:rPr>
              <a:t>Enhance biodiversity</a:t>
            </a:r>
            <a:endParaRPr lang="en-GB" sz="1600" kern="0" dirty="0">
              <a:solidFill>
                <a:srgbClr val="FFFFFF"/>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a:xfrm>
            <a:off x="6553200" y="6245225"/>
            <a:ext cx="2133600" cy="476250"/>
          </a:xfrm>
        </p:spPr>
        <p:txBody>
          <a:bodyPr/>
          <a:lstStyle/>
          <a:p>
            <a:pPr>
              <a:defRPr/>
            </a:pPr>
            <a:fld id="{A8A8A9D6-CFA6-4E73-B380-98D5547BE6B1}" type="slidenum">
              <a:rPr lang="en-GB" altLang="en-US" smtClean="0">
                <a:solidFill>
                  <a:srgbClr val="000000"/>
                </a:solidFill>
              </a:rPr>
              <a:pPr>
                <a:defRPr/>
              </a:pPr>
              <a:t>5</a:t>
            </a:fld>
            <a:endParaRPr lang="en-GB" altLang="en-US" dirty="0">
              <a:solidFill>
                <a:srgbClr val="000000"/>
              </a:solidFill>
            </a:endParaRPr>
          </a:p>
        </p:txBody>
      </p:sp>
    </p:spTree>
    <p:extLst>
      <p:ext uri="{BB962C8B-B14F-4D97-AF65-F5344CB8AC3E}">
        <p14:creationId xmlns:p14="http://schemas.microsoft.com/office/powerpoint/2010/main" val="316119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682092"/>
            <a:ext cx="5184576" cy="4433540"/>
          </a:xfrm>
          <a:prstGeom prst="rect">
            <a:avLst/>
          </a:prstGeom>
        </p:spPr>
      </p:pic>
      <p:sp>
        <p:nvSpPr>
          <p:cNvPr id="2" name="Title 1"/>
          <p:cNvSpPr>
            <a:spLocks noGrp="1"/>
          </p:cNvSpPr>
          <p:nvPr>
            <p:ph type="title"/>
          </p:nvPr>
        </p:nvSpPr>
        <p:spPr/>
        <p:txBody>
          <a:bodyPr/>
          <a:lstStyle/>
          <a:p>
            <a:r>
              <a:rPr lang="en-GB" dirty="0" smtClean="0"/>
              <a:t>How do we change?</a:t>
            </a:r>
            <a:endParaRPr lang="en-GB" dirty="0"/>
          </a:p>
        </p:txBody>
      </p:sp>
      <p:sp>
        <p:nvSpPr>
          <p:cNvPr id="3" name="Content Placeholder 2"/>
          <p:cNvSpPr>
            <a:spLocks noGrp="1"/>
          </p:cNvSpPr>
          <p:nvPr>
            <p:ph idx="1"/>
          </p:nvPr>
        </p:nvSpPr>
        <p:spPr>
          <a:xfrm>
            <a:off x="457200" y="1659784"/>
            <a:ext cx="3250704" cy="4525963"/>
          </a:xfrm>
        </p:spPr>
        <p:txBody>
          <a:bodyPr/>
          <a:lstStyle/>
          <a:p>
            <a:pPr marL="0" indent="0">
              <a:buFontTx/>
              <a:buNone/>
            </a:pPr>
            <a:r>
              <a:rPr lang="en-US" sz="2400" dirty="0" smtClean="0">
                <a:solidFill>
                  <a:srgbClr val="0096F1"/>
                </a:solidFill>
                <a:ea typeface="Tahoma" pitchFamily="34" charset="0"/>
              </a:rPr>
              <a:t>Sustainable Drainage Systems </a:t>
            </a:r>
            <a:r>
              <a:rPr lang="en-US" sz="2400" dirty="0" smtClean="0">
                <a:ea typeface="Tahoma" pitchFamily="34" charset="0"/>
              </a:rPr>
              <a:t>manages impacts </a:t>
            </a:r>
            <a:r>
              <a:rPr lang="en-US" sz="2400" dirty="0">
                <a:ea typeface="Tahoma" pitchFamily="34" charset="0"/>
              </a:rPr>
              <a:t>from development </a:t>
            </a:r>
            <a:r>
              <a:rPr lang="en-US" sz="2400" dirty="0" smtClean="0">
                <a:ea typeface="Tahoma" pitchFamily="34" charset="0"/>
              </a:rPr>
              <a:t>on </a:t>
            </a:r>
            <a:r>
              <a:rPr lang="en-US" sz="2400" dirty="0">
                <a:ea typeface="Tahoma" pitchFamily="34" charset="0"/>
              </a:rPr>
              <a:t>the quantity and quality of </a:t>
            </a:r>
            <a:r>
              <a:rPr lang="en-US" sz="2400" dirty="0" smtClean="0">
                <a:ea typeface="Tahoma" pitchFamily="34" charset="0"/>
              </a:rPr>
              <a:t>runoff, provides </a:t>
            </a:r>
            <a:r>
              <a:rPr lang="en-US" sz="2400" dirty="0">
                <a:ea typeface="Tahoma" pitchFamily="34" charset="0"/>
              </a:rPr>
              <a:t>amenity and biodiversity </a:t>
            </a:r>
            <a:r>
              <a:rPr lang="en-US" sz="2400" dirty="0" smtClean="0">
                <a:ea typeface="Tahoma" pitchFamily="34" charset="0"/>
              </a:rPr>
              <a:t>as well as other potential benefits.</a:t>
            </a:r>
            <a:endParaRPr lang="en-US" sz="2400" dirty="0">
              <a:ea typeface="Tahoma" pitchFamily="34" charset="0"/>
            </a:endParaRPr>
          </a:p>
          <a:p>
            <a:pPr marL="0" indent="0">
              <a:buNone/>
            </a:pPr>
            <a:endParaRPr lang="en-GB" dirty="0"/>
          </a:p>
        </p:txBody>
      </p:sp>
      <p:sp>
        <p:nvSpPr>
          <p:cNvPr id="5" name="Slide Number Placeholder 4"/>
          <p:cNvSpPr>
            <a:spLocks noGrp="1"/>
          </p:cNvSpPr>
          <p:nvPr>
            <p:ph type="sldNum" sz="quarter" idx="4"/>
          </p:nvPr>
        </p:nvSpPr>
        <p:spPr>
          <a:xfrm>
            <a:off x="6553200" y="6245225"/>
            <a:ext cx="2133600" cy="476250"/>
          </a:xfrm>
        </p:spPr>
        <p:txBody>
          <a:bodyPr/>
          <a:lstStyle/>
          <a:p>
            <a:pPr>
              <a:defRPr/>
            </a:pPr>
            <a:fld id="{A8A8A9D6-CFA6-4E73-B380-98D5547BE6B1}" type="slidenum">
              <a:rPr lang="en-GB" altLang="en-US" smtClean="0">
                <a:solidFill>
                  <a:srgbClr val="000000"/>
                </a:solidFill>
              </a:rPr>
              <a:pPr>
                <a:defRPr/>
              </a:pPr>
              <a:t>6</a:t>
            </a:fld>
            <a:endParaRPr lang="en-GB" altLang="en-US" dirty="0">
              <a:solidFill>
                <a:srgbClr val="000000"/>
              </a:solidFill>
            </a:endParaRPr>
          </a:p>
        </p:txBody>
      </p:sp>
    </p:spTree>
    <p:extLst>
      <p:ext uri="{BB962C8B-B14F-4D97-AF65-F5344CB8AC3E}">
        <p14:creationId xmlns:p14="http://schemas.microsoft.com/office/powerpoint/2010/main" val="192469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345238" cy="1143000"/>
          </a:xfrm>
        </p:spPr>
        <p:txBody>
          <a:bodyPr>
            <a:noAutofit/>
          </a:bodyPr>
          <a:lstStyle/>
          <a:p>
            <a:r>
              <a:rPr lang="en-GB" sz="2800" dirty="0" smtClean="0"/>
              <a:t>Stormwater management approaches to cope with different size storms in different ways can create a range of benefits</a:t>
            </a:r>
            <a:endParaRPr lang="en-GB" sz="2800" dirty="0"/>
          </a:p>
        </p:txBody>
      </p:sp>
      <p:sp>
        <p:nvSpPr>
          <p:cNvPr id="4" name="Slide Number Placeholder 3"/>
          <p:cNvSpPr>
            <a:spLocks noGrp="1"/>
          </p:cNvSpPr>
          <p:nvPr>
            <p:ph type="sldNum" sz="quarter" idx="4"/>
          </p:nvPr>
        </p:nvSpPr>
        <p:spPr/>
        <p:txBody>
          <a:bodyPr/>
          <a:lstStyle/>
          <a:p>
            <a:fld id="{C848A9FF-0681-B546-AA01-2CEFCC3B2527}" type="slidenum">
              <a:rPr lang="en-US" smtClean="0"/>
              <a:t>7</a:t>
            </a:fld>
            <a:endParaRPr lang="en-US"/>
          </a:p>
        </p:txBody>
      </p:sp>
      <p:pic>
        <p:nvPicPr>
          <p:cNvPr id="5" name="Picture 4" descr="D:\MWH\Research\CIRIA\Surface Water Management\Guidance Document\Version D\Images\Part B\B1\B1-1\0872_00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456" y="1464837"/>
            <a:ext cx="1740140" cy="25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ORTON_TRIPLE_SHAF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8592" b="30321"/>
          <a:stretch/>
        </p:blipFill>
        <p:spPr bwMode="auto">
          <a:xfrm>
            <a:off x="-33456" y="4140002"/>
            <a:ext cx="2826926" cy="21662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5" cstate="screen">
            <a:extLst>
              <a:ext uri="{28A0092B-C50C-407E-A947-70E740481C1C}">
                <a14:useLocalDpi xmlns:a14="http://schemas.microsoft.com/office/drawing/2010/main"/>
              </a:ext>
            </a:extLst>
          </a:blip>
          <a:srcRect b="4231"/>
          <a:stretch/>
        </p:blipFill>
        <p:spPr bwMode="auto">
          <a:xfrm>
            <a:off x="6099173" y="4140003"/>
            <a:ext cx="3240360" cy="2149642"/>
          </a:xfrm>
          <a:prstGeom prst="rect">
            <a:avLst/>
          </a:prstGeom>
          <a:ln>
            <a:noFill/>
          </a:ln>
          <a:extLst>
            <a:ext uri="{53640926-AAD7-44D8-BBD7-CCE9431645EC}">
              <a14:shadowObscured xmlns:a14="http://schemas.microsoft.com/office/drawing/2010/main"/>
            </a:ext>
          </a:extLst>
        </p:spPr>
      </p:pic>
      <p:pic>
        <p:nvPicPr>
          <p:cNvPr id="8"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02828" y="4156616"/>
            <a:ext cx="2843808" cy="2133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94716" y="1464837"/>
            <a:ext cx="4464496" cy="250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03228" y="1459430"/>
            <a:ext cx="252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603228" y="1464837"/>
            <a:ext cx="2540772"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459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Evaluating the benefits unlocks the potential for…</a:t>
            </a:r>
            <a:endParaRPr lang="en-GB" dirty="0"/>
          </a:p>
        </p:txBody>
      </p:sp>
      <p:sp>
        <p:nvSpPr>
          <p:cNvPr id="3" name="Content Placeholder 2"/>
          <p:cNvSpPr>
            <a:spLocks noGrp="1"/>
          </p:cNvSpPr>
          <p:nvPr>
            <p:ph idx="1"/>
          </p:nvPr>
        </p:nvSpPr>
        <p:spPr>
          <a:xfrm>
            <a:off x="457200" y="1600200"/>
            <a:ext cx="4906888" cy="4525963"/>
          </a:xfrm>
        </p:spPr>
        <p:txBody>
          <a:bodyPr/>
          <a:lstStyle/>
          <a:p>
            <a:r>
              <a:rPr lang="en-GB" dirty="0"/>
              <a:t>F</a:t>
            </a:r>
            <a:r>
              <a:rPr lang="en-GB" dirty="0" smtClean="0"/>
              <a:t>airer comparisons</a:t>
            </a:r>
          </a:p>
          <a:p>
            <a:r>
              <a:rPr lang="en-GB" dirty="0" smtClean="0"/>
              <a:t>Better decision making</a:t>
            </a:r>
          </a:p>
          <a:p>
            <a:r>
              <a:rPr lang="en-GB" dirty="0" smtClean="0"/>
              <a:t>Meeting funding requirements</a:t>
            </a:r>
          </a:p>
          <a:p>
            <a:r>
              <a:rPr lang="en-GB" dirty="0" smtClean="0"/>
              <a:t>Enabling conversations</a:t>
            </a:r>
          </a:p>
          <a:p>
            <a:r>
              <a:rPr lang="en-GB" dirty="0" smtClean="0"/>
              <a:t>Delivering SuDS</a:t>
            </a:r>
            <a:endParaRPr lang="en-GB" dirty="0"/>
          </a:p>
        </p:txBody>
      </p:sp>
      <p:sp>
        <p:nvSpPr>
          <p:cNvPr id="4" name="Slide Number Placeholder 3"/>
          <p:cNvSpPr>
            <a:spLocks noGrp="1"/>
          </p:cNvSpPr>
          <p:nvPr>
            <p:ph type="sldNum" sz="quarter" idx="4"/>
          </p:nvPr>
        </p:nvSpPr>
        <p:spPr/>
        <p:txBody>
          <a:bodyPr/>
          <a:lstStyle/>
          <a:p>
            <a:fld id="{965C3C67-3C32-408B-8F4D-15A0DCCECB11}" type="slidenum">
              <a:rPr lang="en-GB" smtClean="0">
                <a:solidFill>
                  <a:prstClr val="black">
                    <a:tint val="75000"/>
                  </a:prstClr>
                </a:solidFill>
              </a:rPr>
              <a:pPr/>
              <a:t>8</a:t>
            </a:fld>
            <a:endParaRPr lang="en-GB" dirty="0">
              <a:solidFill>
                <a:prstClr val="black">
                  <a:tint val="75000"/>
                </a:prstClr>
              </a:solidFill>
            </a:endParaRPr>
          </a:p>
        </p:txBody>
      </p:sp>
      <p:pic>
        <p:nvPicPr>
          <p:cNvPr id="5" name="Picture 5" descr="Big-Lock"/>
          <p:cNvPicPr>
            <a:picLocks noChangeAspect="1" noChangeArrowheads="1"/>
          </p:cNvPicPr>
          <p:nvPr/>
        </p:nvPicPr>
        <p:blipFill>
          <a:blip r:embed="rId3"/>
          <a:srcRect/>
          <a:stretch>
            <a:fillRect/>
          </a:stretch>
        </p:blipFill>
        <p:spPr bwMode="auto">
          <a:xfrm>
            <a:off x="5220072" y="2015331"/>
            <a:ext cx="3200400" cy="3695700"/>
          </a:xfrm>
          <a:prstGeom prst="rect">
            <a:avLst/>
          </a:prstGeom>
          <a:noFill/>
          <a:ln w="9525">
            <a:noFill/>
            <a:miter lim="800000"/>
            <a:headEnd/>
            <a:tailEnd/>
          </a:ln>
        </p:spPr>
      </p:pic>
    </p:spTree>
    <p:extLst>
      <p:ext uri="{BB962C8B-B14F-4D97-AF65-F5344CB8AC3E}">
        <p14:creationId xmlns:p14="http://schemas.microsoft.com/office/powerpoint/2010/main" val="3978955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
          <p:cNvSpPr txBox="1">
            <a:spLocks/>
          </p:cNvSpPr>
          <p:nvPr/>
        </p:nvSpPr>
        <p:spPr>
          <a:xfrm>
            <a:off x="4572000" y="548680"/>
            <a:ext cx="2880320" cy="576064"/>
          </a:xfrm>
          <a:prstGeom prst="rect">
            <a:avLst/>
          </a:prstGeom>
          <a:solidFill>
            <a:schemeClr val="bg1">
              <a:alpha val="80000"/>
            </a:schemeClr>
          </a:solidFill>
        </p:spPr>
        <p:txBody>
          <a:bodyPr anchor="ctr"/>
          <a:lstStyle>
            <a:defPPr>
              <a:defRPr lang="en-US"/>
            </a:defPPr>
            <a:lvl1pPr algn="r">
              <a:spcBef>
                <a:spcPct val="0"/>
              </a:spcBef>
              <a:buNone/>
              <a:defRPr sz="3600">
                <a:solidFill>
                  <a:srgbClr val="669900"/>
                </a:solidFill>
                <a:latin typeface="Arial" panose="020B0604020202020204" pitchFamily="34" charset="0"/>
                <a:ea typeface="+mj-ea"/>
                <a:cs typeface="Arial" panose="020B0604020202020204" pitchFamily="34" charset="0"/>
              </a:defRPr>
            </a:lvl1pPr>
          </a:lstStyle>
          <a:p>
            <a:r>
              <a:rPr lang="en-GB" dirty="0" smtClean="0"/>
              <a:t>Some tools exist but…..</a:t>
            </a:r>
            <a:endParaRPr lang="en-GB" dirty="0"/>
          </a:p>
        </p:txBody>
      </p:sp>
      <p:pic>
        <p:nvPicPr>
          <p:cNvPr id="15" name="Picture 7" descr="CIRIA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36592">
            <a:off x="330463" y="3491374"/>
            <a:ext cx="4372732" cy="30632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0411508">
            <a:off x="-78404" y="228990"/>
            <a:ext cx="4309549" cy="3055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1035639">
            <a:off x="4398172" y="2145686"/>
            <a:ext cx="5707997" cy="3629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965C3C67-3C32-408B-8F4D-15A0DCCECB11}" type="slidenum">
              <a:rPr lang="en-GB" smtClean="0"/>
              <a:t>9</a:t>
            </a:fld>
            <a:endParaRPr lang="en-GB" dirty="0"/>
          </a:p>
        </p:txBody>
      </p:sp>
    </p:spTree>
    <p:extLst>
      <p:ext uri="{BB962C8B-B14F-4D97-AF65-F5344CB8AC3E}">
        <p14:creationId xmlns:p14="http://schemas.microsoft.com/office/powerpoint/2010/main" val="145977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IRIA slide master">
  <a:themeElements>
    <a:clrScheme name="CIRIA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RIA slide mast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RIA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RIA 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RIA 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RIA 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RIA 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RIA 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RIA 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RIA 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RIA 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RIA 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RIA 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RIA 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IRIA slide master">
  <a:themeElements>
    <a:clrScheme name="CIRIA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RIA slide mast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RIA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RIA 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RIA 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RIA 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RIA 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RIA 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RIA 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RIA 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RIA 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RIA 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RIA 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RIA 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IRIA Slide Maste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IRIA Slide Maste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IRIA Slide Maste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9031</TotalTime>
  <Words>3430</Words>
  <Application>Microsoft Office PowerPoint</Application>
  <PresentationFormat>On-screen Show (4:3)</PresentationFormat>
  <Paragraphs>387</Paragraphs>
  <Slides>27</Slides>
  <Notes>27</Notes>
  <HiddenSlides>0</HiddenSlides>
  <MMClips>0</MMClips>
  <ScaleCrop>false</ScaleCrop>
  <HeadingPairs>
    <vt:vector size="4" baseType="variant">
      <vt:variant>
        <vt:lpstr>Theme</vt:lpstr>
      </vt:variant>
      <vt:variant>
        <vt:i4>8</vt:i4>
      </vt:variant>
      <vt:variant>
        <vt:lpstr>Slide Titles</vt:lpstr>
      </vt:variant>
      <vt:variant>
        <vt:i4>27</vt:i4>
      </vt:variant>
    </vt:vector>
  </HeadingPairs>
  <TitlesOfParts>
    <vt:vector size="35" baseType="lpstr">
      <vt:lpstr>CIRIA slide master</vt:lpstr>
      <vt:lpstr>Custom Design</vt:lpstr>
      <vt:lpstr>1_CIRIA slide master</vt:lpstr>
      <vt:lpstr>1_Custom Design</vt:lpstr>
      <vt:lpstr>2_CIRIA Slide Master</vt:lpstr>
      <vt:lpstr>3_CIRIA Slide Master</vt:lpstr>
      <vt:lpstr>5_CIRIA Slide Master</vt:lpstr>
      <vt:lpstr>2_Custom Design</vt:lpstr>
      <vt:lpstr> Evaluating the benefits of SuDS Using CIRIA’s BeST   July 2015 </vt:lpstr>
      <vt:lpstr>Assessing benefits – why should we?   </vt:lpstr>
      <vt:lpstr>Should we value benefits?</vt:lpstr>
      <vt:lpstr>We have challenges now and in the future</vt:lpstr>
      <vt:lpstr>PowerPoint Presentation</vt:lpstr>
      <vt:lpstr>How do we change?</vt:lpstr>
      <vt:lpstr>Stormwater management approaches to cope with different size storms in different ways can create a range of benefits</vt:lpstr>
      <vt:lpstr>Evaluating the benefits unlocks the potential for…</vt:lpstr>
      <vt:lpstr>PowerPoint Presentation</vt:lpstr>
      <vt:lpstr>Overall aim of BeST</vt:lpstr>
      <vt:lpstr>Thanks to our funders</vt:lpstr>
      <vt:lpstr>  Introducing: W045 BeST    </vt:lpstr>
      <vt:lpstr>PowerPoint Presentation</vt:lpstr>
      <vt:lpstr>PowerPoint Presentation</vt:lpstr>
      <vt:lpstr>PowerPoint Presentation</vt:lpstr>
      <vt:lpstr>Using BeST –  applying it</vt:lpstr>
      <vt:lpstr>Using BeST–  applying it</vt:lpstr>
      <vt:lpstr>Using BeST–  applying it</vt:lpstr>
      <vt:lpstr>Using BeST –  applying it</vt:lpstr>
      <vt:lpstr>  Examples using W045 BeST    </vt:lpstr>
      <vt:lpstr>Applying BeST – Retrofit Case Study</vt:lpstr>
      <vt:lpstr>Applying BeST – Retrofit Case Study</vt:lpstr>
      <vt:lpstr>Applying BeST – Retrofit Case Study</vt:lpstr>
      <vt:lpstr>Applying BeST – Glasgow SWMP</vt:lpstr>
      <vt:lpstr>Applying BeST – Glasgow SWMP</vt:lpstr>
      <vt:lpstr>Applying the results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Sensitive Urban Design (WSUD)</dc:title>
  <dc:creator>Louise Clarke</dc:creator>
  <cp:lastModifiedBy>Paul Shaffer</cp:lastModifiedBy>
  <cp:revision>539</cp:revision>
  <cp:lastPrinted>2015-05-16T15:20:04Z</cp:lastPrinted>
  <dcterms:created xsi:type="dcterms:W3CDTF">2012-10-09T09:23:27Z</dcterms:created>
  <dcterms:modified xsi:type="dcterms:W3CDTF">2015-10-14T10:56:15Z</dcterms:modified>
</cp:coreProperties>
</file>