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Lst>
  <p:notesMasterIdLst>
    <p:notesMasterId r:id="rId24"/>
  </p:notesMasterIdLst>
  <p:handoutMasterIdLst>
    <p:handoutMasterId r:id="rId25"/>
  </p:handoutMasterIdLst>
  <p:sldIdLst>
    <p:sldId id="256" r:id="rId2"/>
    <p:sldId id="257" r:id="rId3"/>
    <p:sldId id="278" r:id="rId4"/>
    <p:sldId id="258" r:id="rId5"/>
    <p:sldId id="260" r:id="rId6"/>
    <p:sldId id="259" r:id="rId7"/>
    <p:sldId id="271" r:id="rId8"/>
    <p:sldId id="272" r:id="rId9"/>
    <p:sldId id="273" r:id="rId10"/>
    <p:sldId id="262" r:id="rId11"/>
    <p:sldId id="263" r:id="rId12"/>
    <p:sldId id="261" r:id="rId13"/>
    <p:sldId id="264" r:id="rId14"/>
    <p:sldId id="274" r:id="rId15"/>
    <p:sldId id="279" r:id="rId16"/>
    <p:sldId id="280" r:id="rId17"/>
    <p:sldId id="281" r:id="rId18"/>
    <p:sldId id="282" r:id="rId19"/>
    <p:sldId id="283" r:id="rId20"/>
    <p:sldId id="275" r:id="rId21"/>
    <p:sldId id="276" r:id="rId22"/>
    <p:sldId id="277" r:id="rId23"/>
  </p:sldIdLst>
  <p:sldSz cx="9144000" cy="6858000" type="screen4x3"/>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49" userDrawn="1">
          <p15:clr>
            <a:srgbClr val="A4A3A4"/>
          </p15:clr>
        </p15:guide>
        <p15:guide id="3" orient="horz" pos="3884">
          <p15:clr>
            <a:srgbClr val="A4A3A4"/>
          </p15:clr>
        </p15:guide>
        <p15:guide id="4" pos="2880">
          <p15:clr>
            <a:srgbClr val="A4A3A4"/>
          </p15:clr>
        </p15:guide>
        <p15:guide id="5" pos="5465">
          <p15:clr>
            <a:srgbClr val="A4A3A4"/>
          </p15:clr>
        </p15:guide>
        <p15:guide id="6" pos="295">
          <p15:clr>
            <a:srgbClr val="A4A3A4"/>
          </p15:clr>
        </p15:guide>
        <p15:guide id="7" pos="2835">
          <p15:clr>
            <a:srgbClr val="A4A3A4"/>
          </p15:clr>
        </p15:guide>
        <p15:guide id="8" pos="2925">
          <p15:clr>
            <a:srgbClr val="A4A3A4"/>
          </p15:clr>
        </p15:guide>
        <p15:guide id="9" pos="3655">
          <p15:clr>
            <a:srgbClr val="A4A3A4"/>
          </p15:clr>
        </p15:guide>
        <p15:guide id="10" orient="horz" pos="2157">
          <p15:clr>
            <a:srgbClr val="A4A3A4"/>
          </p15:clr>
        </p15:guide>
        <p15:guide id="12" orient="horz" pos="885">
          <p15:clr>
            <a:srgbClr val="A4A3A4"/>
          </p15:clr>
        </p15:guide>
        <p15:guide id="13" pos="116">
          <p15:clr>
            <a:srgbClr val="A4A3A4"/>
          </p15:clr>
        </p15:guide>
      </p15:sldGuideLst>
    </p:ext>
    <p:ext uri="{2D200454-40CA-4A62-9FC3-DE9A4176ACB9}">
      <p15:notesGuideLst xmlns:p15="http://schemas.microsoft.com/office/powerpoint/2012/main">
        <p15:guide id="1" orient="horz" pos="3110">
          <p15:clr>
            <a:srgbClr val="A4A3A4"/>
          </p15:clr>
        </p15:guide>
        <p15:guide id="2" pos="2142">
          <p15:clr>
            <a:srgbClr val="A4A3A4"/>
          </p15:clr>
        </p15:guide>
        <p15:guide id="3" orient="horz" pos="3133">
          <p15:clr>
            <a:srgbClr val="A4A3A4"/>
          </p15:clr>
        </p15:guide>
        <p15:guide id="4" pos="214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BF67"/>
    <a:srgbClr val="669900"/>
    <a:srgbClr val="3399FD"/>
    <a:srgbClr val="60BB46"/>
    <a:srgbClr val="3799FF"/>
    <a:srgbClr val="B83636"/>
    <a:srgbClr val="FF9900"/>
    <a:srgbClr val="EF41CE"/>
    <a:srgbClr val="51B4A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1E3B47-10BB-47B4-A897-169F07457537}" v="32" dt="2019-11-15T15:18:48.7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55" autoAdjust="0"/>
    <p:restoredTop sz="84625" autoAdjust="0"/>
  </p:normalViewPr>
  <p:slideViewPr>
    <p:cSldViewPr snapToGrid="0">
      <p:cViewPr varScale="1">
        <p:scale>
          <a:sx n="63" d="100"/>
          <a:sy n="63" d="100"/>
        </p:scale>
        <p:origin x="1836" y="66"/>
      </p:cViewPr>
      <p:guideLst>
        <p:guide orient="horz" pos="2160"/>
        <p:guide orient="horz" pos="1049"/>
        <p:guide orient="horz" pos="3884"/>
        <p:guide pos="2880"/>
        <p:guide pos="5465"/>
        <p:guide pos="295"/>
        <p:guide pos="2835"/>
        <p:guide pos="2925"/>
        <p:guide pos="3655"/>
        <p:guide orient="horz" pos="2157"/>
        <p:guide orient="horz" pos="885"/>
        <p:guide pos="116"/>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p:scale>
          <a:sx n="160" d="100"/>
          <a:sy n="160" d="100"/>
        </p:scale>
        <p:origin x="-618" y="-72"/>
      </p:cViewPr>
      <p:guideLst>
        <p:guide orient="horz" pos="3110"/>
        <p:guide pos="2142"/>
        <p:guide orient="horz" pos="3133"/>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Coleman" userId="ae76783840681ada" providerId="LiveId" clId="{93552D6B-AFE5-4119-8E44-6BB3B5ED103E}"/>
    <pc:docChg chg="undo custSel addSld modSld">
      <pc:chgData name="Andrew Coleman" userId="ae76783840681ada" providerId="LiveId" clId="{93552D6B-AFE5-4119-8E44-6BB3B5ED103E}" dt="2019-11-15T15:19:04.860" v="4279" actId="313"/>
      <pc:docMkLst>
        <pc:docMk/>
      </pc:docMkLst>
      <pc:sldChg chg="addSp delSp modSp modAnim modNotesTx">
        <pc:chgData name="Andrew Coleman" userId="ae76783840681ada" providerId="LiveId" clId="{93552D6B-AFE5-4119-8E44-6BB3B5ED103E}" dt="2019-11-15T11:26:27.861" v="334" actId="1076"/>
        <pc:sldMkLst>
          <pc:docMk/>
          <pc:sldMk cId="1888036095" sldId="274"/>
        </pc:sldMkLst>
        <pc:spChg chg="mod">
          <ac:chgData name="Andrew Coleman" userId="ae76783840681ada" providerId="LiveId" clId="{93552D6B-AFE5-4119-8E44-6BB3B5ED103E}" dt="2019-11-15T11:23:21.622" v="329" actId="114"/>
          <ac:spMkLst>
            <pc:docMk/>
            <pc:sldMk cId="1888036095" sldId="274"/>
            <ac:spMk id="3" creationId="{E9EFAD9A-FB3C-4EFF-B732-EC3447CEFDC9}"/>
          </ac:spMkLst>
        </pc:spChg>
        <pc:spChg chg="del mod">
          <ac:chgData name="Andrew Coleman" userId="ae76783840681ada" providerId="LiveId" clId="{93552D6B-AFE5-4119-8E44-6BB3B5ED103E}" dt="2019-11-15T11:24:05.829" v="331"/>
          <ac:spMkLst>
            <pc:docMk/>
            <pc:sldMk cId="1888036095" sldId="274"/>
            <ac:spMk id="4" creationId="{D53224CD-7AB3-4E58-810F-0CDFABDBAF28}"/>
          </ac:spMkLst>
        </pc:spChg>
        <pc:spChg chg="add mod">
          <ac:chgData name="Andrew Coleman" userId="ae76783840681ada" providerId="LiveId" clId="{93552D6B-AFE5-4119-8E44-6BB3B5ED103E}" dt="2019-11-15T11:26:27.861" v="334" actId="1076"/>
          <ac:spMkLst>
            <pc:docMk/>
            <pc:sldMk cId="1888036095" sldId="274"/>
            <ac:spMk id="6" creationId="{65F1D368-4AAC-4D8E-BF73-43CCA75DD53C}"/>
          </ac:spMkLst>
        </pc:spChg>
        <pc:picChg chg="add mod">
          <ac:chgData name="Andrew Coleman" userId="ae76783840681ada" providerId="LiveId" clId="{93552D6B-AFE5-4119-8E44-6BB3B5ED103E}" dt="2019-11-15T11:24:11.702" v="332" actId="14100"/>
          <ac:picMkLst>
            <pc:docMk/>
            <pc:sldMk cId="1888036095" sldId="274"/>
            <ac:picMk id="5" creationId="{C657A4D8-1C81-49B5-9329-B0C5D589082E}"/>
          </ac:picMkLst>
        </pc:picChg>
      </pc:sldChg>
      <pc:sldChg chg="modSp modNotesTx">
        <pc:chgData name="Andrew Coleman" userId="ae76783840681ada" providerId="LiveId" clId="{93552D6B-AFE5-4119-8E44-6BB3B5ED103E}" dt="2019-11-15T12:22:29.455" v="2119" actId="6549"/>
        <pc:sldMkLst>
          <pc:docMk/>
          <pc:sldMk cId="1643037990" sldId="279"/>
        </pc:sldMkLst>
        <pc:spChg chg="mod">
          <ac:chgData name="Andrew Coleman" userId="ae76783840681ada" providerId="LiveId" clId="{93552D6B-AFE5-4119-8E44-6BB3B5ED103E}" dt="2019-11-15T10:33:39.624" v="43" actId="20577"/>
          <ac:spMkLst>
            <pc:docMk/>
            <pc:sldMk cId="1643037990" sldId="279"/>
            <ac:spMk id="2" creationId="{A4B4A43F-7B13-474F-A8DC-87FBE56C0B38}"/>
          </ac:spMkLst>
        </pc:spChg>
        <pc:spChg chg="mod">
          <ac:chgData name="Andrew Coleman" userId="ae76783840681ada" providerId="LiveId" clId="{93552D6B-AFE5-4119-8E44-6BB3B5ED103E}" dt="2019-11-15T12:17:45.239" v="1863"/>
          <ac:spMkLst>
            <pc:docMk/>
            <pc:sldMk cId="1643037990" sldId="279"/>
            <ac:spMk id="3" creationId="{FA8BEB65-1E08-4FA7-91EA-EAA5C7D3588A}"/>
          </ac:spMkLst>
        </pc:spChg>
        <pc:spChg chg="mod">
          <ac:chgData name="Andrew Coleman" userId="ae76783840681ada" providerId="LiveId" clId="{93552D6B-AFE5-4119-8E44-6BB3B5ED103E}" dt="2019-11-15T12:18:23.854" v="1869" actId="404"/>
          <ac:spMkLst>
            <pc:docMk/>
            <pc:sldMk cId="1643037990" sldId="279"/>
            <ac:spMk id="4" creationId="{5ED06032-C1F0-49FD-BD58-BA30A310B31F}"/>
          </ac:spMkLst>
        </pc:spChg>
      </pc:sldChg>
      <pc:sldChg chg="modSp add modNotesTx">
        <pc:chgData name="Andrew Coleman" userId="ae76783840681ada" providerId="LiveId" clId="{93552D6B-AFE5-4119-8E44-6BB3B5ED103E}" dt="2019-11-15T12:12:57.462" v="1815" actId="20577"/>
        <pc:sldMkLst>
          <pc:docMk/>
          <pc:sldMk cId="2904224914" sldId="280"/>
        </pc:sldMkLst>
        <pc:spChg chg="mod">
          <ac:chgData name="Andrew Coleman" userId="ae76783840681ada" providerId="LiveId" clId="{93552D6B-AFE5-4119-8E44-6BB3B5ED103E}" dt="2019-11-15T10:48:50.026" v="269" actId="313"/>
          <ac:spMkLst>
            <pc:docMk/>
            <pc:sldMk cId="2904224914" sldId="280"/>
            <ac:spMk id="2" creationId="{A5403EBF-3554-49B4-AE5D-591DCC880AE9}"/>
          </ac:spMkLst>
        </pc:spChg>
        <pc:spChg chg="mod">
          <ac:chgData name="Andrew Coleman" userId="ae76783840681ada" providerId="LiveId" clId="{93552D6B-AFE5-4119-8E44-6BB3B5ED103E}" dt="2019-11-15T12:12:57.462" v="1815" actId="20577"/>
          <ac:spMkLst>
            <pc:docMk/>
            <pc:sldMk cId="2904224914" sldId="280"/>
            <ac:spMk id="3" creationId="{D6BC2AC7-875C-4599-8469-E73FA9E2B43C}"/>
          </ac:spMkLst>
        </pc:spChg>
      </pc:sldChg>
      <pc:sldChg chg="addSp delSp modSp add modNotesTx">
        <pc:chgData name="Andrew Coleman" userId="ae76783840681ada" providerId="LiveId" clId="{93552D6B-AFE5-4119-8E44-6BB3B5ED103E}" dt="2019-11-15T15:03:04.356" v="3226" actId="313"/>
        <pc:sldMkLst>
          <pc:docMk/>
          <pc:sldMk cId="2051190207" sldId="281"/>
        </pc:sldMkLst>
        <pc:spChg chg="mod">
          <ac:chgData name="Andrew Coleman" userId="ae76783840681ada" providerId="LiveId" clId="{93552D6B-AFE5-4119-8E44-6BB3B5ED103E}" dt="2019-11-15T14:52:23.050" v="2430" actId="20577"/>
          <ac:spMkLst>
            <pc:docMk/>
            <pc:sldMk cId="2051190207" sldId="281"/>
            <ac:spMk id="2" creationId="{87A5566E-DBC6-4083-A52B-8EB829D65C3B}"/>
          </ac:spMkLst>
        </pc:spChg>
        <pc:spChg chg="mod">
          <ac:chgData name="Andrew Coleman" userId="ae76783840681ada" providerId="LiveId" clId="{93552D6B-AFE5-4119-8E44-6BB3B5ED103E}" dt="2019-11-15T14:52:46.123" v="2472" actId="6549"/>
          <ac:spMkLst>
            <pc:docMk/>
            <pc:sldMk cId="2051190207" sldId="281"/>
            <ac:spMk id="3" creationId="{C24364BF-3A14-475B-82C9-65F42559EAD1}"/>
          </ac:spMkLst>
        </pc:spChg>
        <pc:spChg chg="del">
          <ac:chgData name="Andrew Coleman" userId="ae76783840681ada" providerId="LiveId" clId="{93552D6B-AFE5-4119-8E44-6BB3B5ED103E}" dt="2019-11-15T14:51:16.956" v="2371"/>
          <ac:spMkLst>
            <pc:docMk/>
            <pc:sldMk cId="2051190207" sldId="281"/>
            <ac:spMk id="4" creationId="{DD735AB6-D423-45E8-9A86-932AA3546975}"/>
          </ac:spMkLst>
        </pc:spChg>
        <pc:spChg chg="add mod">
          <ac:chgData name="Andrew Coleman" userId="ae76783840681ada" providerId="LiveId" clId="{93552D6B-AFE5-4119-8E44-6BB3B5ED103E}" dt="2019-11-15T14:54:45.463" v="2558" actId="122"/>
          <ac:spMkLst>
            <pc:docMk/>
            <pc:sldMk cId="2051190207" sldId="281"/>
            <ac:spMk id="7" creationId="{1814E805-E24E-4ED5-A735-1BC3DA276BFB}"/>
          </ac:spMkLst>
        </pc:spChg>
        <pc:picChg chg="add mod">
          <ac:chgData name="Andrew Coleman" userId="ae76783840681ada" providerId="LiveId" clId="{93552D6B-AFE5-4119-8E44-6BB3B5ED103E}" dt="2019-11-15T14:53:15.783" v="2474" actId="1076"/>
          <ac:picMkLst>
            <pc:docMk/>
            <pc:sldMk cId="2051190207" sldId="281"/>
            <ac:picMk id="5" creationId="{B12761F2-43B8-4FE9-8211-DF320FF4454D}"/>
          </ac:picMkLst>
        </pc:picChg>
        <pc:picChg chg="add del">
          <ac:chgData name="Andrew Coleman" userId="ae76783840681ada" providerId="LiveId" clId="{93552D6B-AFE5-4119-8E44-6BB3B5ED103E}" dt="2019-11-15T14:52:33.693" v="2432"/>
          <ac:picMkLst>
            <pc:docMk/>
            <pc:sldMk cId="2051190207" sldId="281"/>
            <ac:picMk id="6" creationId="{BCBC76D7-E1CD-424F-897C-A54150539E8E}"/>
          </ac:picMkLst>
        </pc:picChg>
      </pc:sldChg>
      <pc:sldChg chg="delSp modSp add modNotesTx">
        <pc:chgData name="Andrew Coleman" userId="ae76783840681ada" providerId="LiveId" clId="{93552D6B-AFE5-4119-8E44-6BB3B5ED103E}" dt="2019-11-15T15:19:04.860" v="4279" actId="313"/>
        <pc:sldMkLst>
          <pc:docMk/>
          <pc:sldMk cId="183731471" sldId="282"/>
        </pc:sldMkLst>
        <pc:spChg chg="mod">
          <ac:chgData name="Andrew Coleman" userId="ae76783840681ada" providerId="LiveId" clId="{93552D6B-AFE5-4119-8E44-6BB3B5ED103E}" dt="2019-11-15T15:08:17.857" v="3284" actId="20577"/>
          <ac:spMkLst>
            <pc:docMk/>
            <pc:sldMk cId="183731471" sldId="282"/>
            <ac:spMk id="2" creationId="{23EB40E9-81FD-4FE9-AFF7-69B54EC85887}"/>
          </ac:spMkLst>
        </pc:spChg>
        <pc:spChg chg="mod">
          <ac:chgData name="Andrew Coleman" userId="ae76783840681ada" providerId="LiveId" clId="{93552D6B-AFE5-4119-8E44-6BB3B5ED103E}" dt="2019-11-15T15:18:50.421" v="4277" actId="6549"/>
          <ac:spMkLst>
            <pc:docMk/>
            <pc:sldMk cId="183731471" sldId="282"/>
            <ac:spMk id="3" creationId="{77E62A91-739D-4F76-B88D-E231CCA8C115}"/>
          </ac:spMkLst>
        </pc:spChg>
        <pc:spChg chg="del">
          <ac:chgData name="Andrew Coleman" userId="ae76783840681ada" providerId="LiveId" clId="{93552D6B-AFE5-4119-8E44-6BB3B5ED103E}" dt="2019-11-15T15:12:05.705" v="3482"/>
          <ac:spMkLst>
            <pc:docMk/>
            <pc:sldMk cId="183731471" sldId="282"/>
            <ac:spMk id="4" creationId="{10EE81D7-DD5A-4E53-8250-13F9DA0479E2}"/>
          </ac:spMkLst>
        </pc:spChg>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129087" cy="497205"/>
          </a:xfrm>
          <a:prstGeom prst="rect">
            <a:avLst/>
          </a:prstGeom>
        </p:spPr>
        <p:txBody>
          <a:bodyPr vert="horz" lIns="91577" tIns="45789" rIns="91577" bIns="45789" rtlCol="0"/>
          <a:lstStyle>
            <a:lvl1pPr algn="l">
              <a:defRPr sz="1200"/>
            </a:lvl1pPr>
          </a:lstStyle>
          <a:p>
            <a:endParaRPr lang="en-GB" sz="1400" dirty="0">
              <a:latin typeface="Cambria" panose="02040503050406030204" pitchFamily="18" charset="0"/>
              <a:ea typeface="Cambria" panose="02040503050406030204" pitchFamily="18" charset="0"/>
            </a:endParaRPr>
          </a:p>
        </p:txBody>
      </p:sp>
      <p:sp>
        <p:nvSpPr>
          <p:cNvPr id="3" name="Date Placeholder 2"/>
          <p:cNvSpPr>
            <a:spLocks noGrp="1"/>
          </p:cNvSpPr>
          <p:nvPr>
            <p:ph type="dt" sz="quarter" idx="1"/>
          </p:nvPr>
        </p:nvSpPr>
        <p:spPr>
          <a:xfrm>
            <a:off x="4124325" y="1"/>
            <a:ext cx="2679715" cy="497205"/>
          </a:xfrm>
          <a:prstGeom prst="rect">
            <a:avLst/>
          </a:prstGeom>
        </p:spPr>
        <p:txBody>
          <a:bodyPr vert="horz" lIns="91577" tIns="45789" rIns="91577" bIns="45789" rtlCol="0"/>
          <a:lstStyle>
            <a:lvl1pPr algn="r">
              <a:defRPr sz="1200"/>
            </a:lvl1pPr>
          </a:lstStyle>
          <a:p>
            <a:endParaRPr lang="en-GB" dirty="0"/>
          </a:p>
        </p:txBody>
      </p:sp>
      <p:sp>
        <p:nvSpPr>
          <p:cNvPr id="4" name="Footer Placeholder 3"/>
          <p:cNvSpPr>
            <a:spLocks noGrp="1"/>
          </p:cNvSpPr>
          <p:nvPr>
            <p:ph type="ftr" sz="quarter" idx="2"/>
          </p:nvPr>
        </p:nvSpPr>
        <p:spPr>
          <a:xfrm>
            <a:off x="1" y="9445170"/>
            <a:ext cx="2949099" cy="497205"/>
          </a:xfrm>
          <a:prstGeom prst="rect">
            <a:avLst/>
          </a:prstGeom>
        </p:spPr>
        <p:txBody>
          <a:bodyPr vert="horz" lIns="91577" tIns="45789" rIns="91577" bIns="45789"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4941" y="9445170"/>
            <a:ext cx="2949099" cy="497205"/>
          </a:xfrm>
          <a:prstGeom prst="rect">
            <a:avLst/>
          </a:prstGeom>
        </p:spPr>
        <p:txBody>
          <a:bodyPr vert="horz" lIns="91577" tIns="45789" rIns="91577" bIns="45789" rtlCol="0" anchor="b"/>
          <a:lstStyle>
            <a:lvl1pPr algn="r">
              <a:defRPr sz="1200"/>
            </a:lvl1pPr>
          </a:lstStyle>
          <a:p>
            <a:fld id="{3CFEE560-6F06-4B46-8E2D-F73EB6D9AC45}" type="slidenum">
              <a:rPr lang="en-GB" smtClean="0"/>
              <a:t>‹#›</a:t>
            </a:fld>
            <a:endParaRPr lang="en-GB" dirty="0"/>
          </a:p>
        </p:txBody>
      </p:sp>
      <p:pic>
        <p:nvPicPr>
          <p:cNvPr id="6"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15088" y="60621"/>
            <a:ext cx="350257" cy="346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87401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9099" cy="497205"/>
          </a:xfrm>
          <a:prstGeom prst="rect">
            <a:avLst/>
          </a:prstGeom>
        </p:spPr>
        <p:txBody>
          <a:bodyPr vert="horz" lIns="91577" tIns="45789" rIns="91577" bIns="45789" rtlCol="0"/>
          <a:lstStyle>
            <a:lvl1pPr algn="l">
              <a:defRPr sz="1200"/>
            </a:lvl1pPr>
          </a:lstStyle>
          <a:p>
            <a:endParaRPr lang="en-GB" dirty="0"/>
          </a:p>
        </p:txBody>
      </p:sp>
      <p:sp>
        <p:nvSpPr>
          <p:cNvPr id="3" name="Date Placeholder 2"/>
          <p:cNvSpPr>
            <a:spLocks noGrp="1"/>
          </p:cNvSpPr>
          <p:nvPr>
            <p:ph type="dt" idx="1"/>
          </p:nvPr>
        </p:nvSpPr>
        <p:spPr>
          <a:xfrm>
            <a:off x="3854941" y="1"/>
            <a:ext cx="2949099" cy="497205"/>
          </a:xfrm>
          <a:prstGeom prst="rect">
            <a:avLst/>
          </a:prstGeom>
        </p:spPr>
        <p:txBody>
          <a:bodyPr vert="horz" lIns="91577" tIns="45789" rIns="91577" bIns="45789" rtlCol="0"/>
          <a:lstStyle>
            <a:lvl1pPr algn="r">
              <a:defRPr sz="1200"/>
            </a:lvl1pPr>
          </a:lstStyle>
          <a:p>
            <a:fld id="{81FF7C55-0AD6-F449-89FB-3DD696E4EAAA}" type="datetime1">
              <a:rPr lang="en-GB" smtClean="0"/>
              <a:t>28/02/2020</a:t>
            </a:fld>
            <a:endParaRPr lang="en-GB" dirty="0"/>
          </a:p>
        </p:txBody>
      </p:sp>
      <p:sp>
        <p:nvSpPr>
          <p:cNvPr id="4" name="Slide Image Placeholder 3"/>
          <p:cNvSpPr>
            <a:spLocks noGrp="1" noRot="1" noChangeAspect="1"/>
          </p:cNvSpPr>
          <p:nvPr>
            <p:ph type="sldImg" idx="2"/>
          </p:nvPr>
        </p:nvSpPr>
        <p:spPr>
          <a:xfrm>
            <a:off x="917575" y="746125"/>
            <a:ext cx="4970463" cy="3729038"/>
          </a:xfrm>
          <a:prstGeom prst="rect">
            <a:avLst/>
          </a:prstGeom>
          <a:noFill/>
          <a:ln w="12700">
            <a:solidFill>
              <a:prstClr val="black"/>
            </a:solidFill>
          </a:ln>
        </p:spPr>
        <p:txBody>
          <a:bodyPr vert="horz" lIns="91577" tIns="45789" rIns="91577" bIns="45789" rtlCol="0" anchor="ctr"/>
          <a:lstStyle/>
          <a:p>
            <a:endParaRPr lang="en-GB" dirty="0"/>
          </a:p>
        </p:txBody>
      </p:sp>
      <p:sp>
        <p:nvSpPr>
          <p:cNvPr id="5" name="Notes Placeholder 4"/>
          <p:cNvSpPr>
            <a:spLocks noGrp="1"/>
          </p:cNvSpPr>
          <p:nvPr>
            <p:ph type="body" sz="quarter" idx="3"/>
          </p:nvPr>
        </p:nvSpPr>
        <p:spPr>
          <a:xfrm>
            <a:off x="680562" y="4723449"/>
            <a:ext cx="5444490" cy="4474846"/>
          </a:xfrm>
          <a:prstGeom prst="rect">
            <a:avLst/>
          </a:prstGeom>
        </p:spPr>
        <p:txBody>
          <a:bodyPr vert="horz" lIns="91577" tIns="45789" rIns="91577" bIns="457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45170"/>
            <a:ext cx="2949099" cy="497205"/>
          </a:xfrm>
          <a:prstGeom prst="rect">
            <a:avLst/>
          </a:prstGeom>
        </p:spPr>
        <p:txBody>
          <a:bodyPr vert="horz" lIns="91577" tIns="45789" rIns="91577" bIns="45789"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4941" y="9445170"/>
            <a:ext cx="2949099" cy="497205"/>
          </a:xfrm>
          <a:prstGeom prst="rect">
            <a:avLst/>
          </a:prstGeom>
        </p:spPr>
        <p:txBody>
          <a:bodyPr vert="horz" lIns="91577" tIns="45789" rIns="91577" bIns="45789" rtlCol="0" anchor="b"/>
          <a:lstStyle>
            <a:lvl1pPr algn="r">
              <a:defRPr sz="1200"/>
            </a:lvl1pPr>
          </a:lstStyle>
          <a:p>
            <a:fld id="{70528C24-E819-4A0A-A100-43271EBA026C}" type="slidenum">
              <a:rPr lang="en-GB" smtClean="0"/>
              <a:t>‹#›</a:t>
            </a:fld>
            <a:endParaRPr lang="en-GB" dirty="0"/>
          </a:p>
        </p:txBody>
      </p:sp>
    </p:spTree>
    <p:extLst>
      <p:ext uri="{BB962C8B-B14F-4D97-AF65-F5344CB8AC3E}">
        <p14:creationId xmlns:p14="http://schemas.microsoft.com/office/powerpoint/2010/main" val="44900516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This presentation sets out: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Times New Roman"/>
                <a:cs typeface="+mn-cs"/>
              </a:rPr>
              <a:t> </a:t>
            </a:r>
            <a:endParaRPr kumimoji="0" lang="en-GB" sz="1400" b="0" i="0" u="none" strike="noStrike" kern="1200" cap="none" spc="0" normalizeH="0" baseline="0" noProof="0" dirty="0">
              <a:ln>
                <a:noFill/>
              </a:ln>
              <a:solidFill>
                <a:prstClr val="black"/>
              </a:solidFill>
              <a:effectLst/>
              <a:uLnTx/>
              <a:uFillTx/>
              <a:latin typeface="Arial"/>
              <a:ea typeface="Calibri"/>
              <a:cs typeface="+mn-cs"/>
            </a:endParaRPr>
          </a:p>
          <a:p>
            <a:pPr marL="342900" marR="0" lvl="0" indent="-342900" algn="l" defTabSz="914400" rtl="0" eaLnBrk="1" fontAlgn="auto" latinLnBrk="0" hangingPunct="1">
              <a:lnSpc>
                <a:spcPct val="100000"/>
              </a:lnSpc>
              <a:spcBef>
                <a:spcPts val="0"/>
              </a:spcBef>
              <a:spcAft>
                <a:spcPts val="0"/>
              </a:spcAft>
              <a:buClrTx/>
              <a:buSzTx/>
              <a:buFont typeface="Symbol"/>
              <a:buChar char=""/>
              <a:tabLst/>
              <a:defRPr/>
            </a:pPr>
            <a:r>
              <a:rPr kumimoji="0" lang="en-GB" sz="1200" b="0" i="0" u="none" strike="noStrike" kern="1200" cap="none" spc="0" normalizeH="0" baseline="0" noProof="0" dirty="0">
                <a:ln>
                  <a:noFill/>
                </a:ln>
                <a:solidFill>
                  <a:prstClr val="black"/>
                </a:solidFill>
                <a:effectLst/>
                <a:uLnTx/>
                <a:uFillTx/>
                <a:latin typeface="Arial"/>
                <a:ea typeface="Times New Roman"/>
                <a:cs typeface="+mn-cs"/>
              </a:rPr>
              <a:t>What integrated water management is, why it is important and what it can deliver</a:t>
            </a:r>
            <a:endParaRPr kumimoji="0" lang="en-GB" sz="1400" b="0" i="0" u="none" strike="noStrike" kern="1200" cap="none" spc="0" normalizeH="0" baseline="0" noProof="0" dirty="0">
              <a:ln>
                <a:noFill/>
              </a:ln>
              <a:solidFill>
                <a:prstClr val="black"/>
              </a:solidFill>
              <a:effectLst/>
              <a:uLnTx/>
              <a:uFillTx/>
              <a:latin typeface="Arial"/>
              <a:ea typeface="Calibri"/>
              <a:cs typeface="+mn-cs"/>
            </a:endParaRPr>
          </a:p>
          <a:p>
            <a:pPr marL="342900" marR="0" lvl="0" indent="-342900" algn="l" defTabSz="914400" rtl="0" eaLnBrk="1" fontAlgn="auto" latinLnBrk="0" hangingPunct="1">
              <a:lnSpc>
                <a:spcPct val="100000"/>
              </a:lnSpc>
              <a:spcBef>
                <a:spcPts val="0"/>
              </a:spcBef>
              <a:spcAft>
                <a:spcPts val="0"/>
              </a:spcAft>
              <a:buClrTx/>
              <a:buSzTx/>
              <a:buFont typeface="Symbol"/>
              <a:buChar char=""/>
              <a:tabLst/>
              <a:defRPr/>
            </a:pPr>
            <a:r>
              <a:rPr kumimoji="0" lang="en-GB" sz="1200" b="0" i="0" u="none" strike="noStrike" kern="1200" cap="none" spc="0" normalizeH="0" baseline="0" noProof="0" dirty="0">
                <a:ln>
                  <a:noFill/>
                </a:ln>
                <a:solidFill>
                  <a:prstClr val="black"/>
                </a:solidFill>
                <a:effectLst/>
                <a:uLnTx/>
                <a:uFillTx/>
                <a:latin typeface="Arial"/>
                <a:ea typeface="Times New Roman"/>
                <a:cs typeface="+mn-cs"/>
              </a:rPr>
              <a:t>Why planning for water matters and how integrated water management is delivered through planning</a:t>
            </a:r>
            <a:endParaRPr kumimoji="0" lang="en-GB" sz="1400" b="0" i="0" u="none" strike="noStrike" kern="1200" cap="none" spc="0" normalizeH="0" baseline="0" noProof="0" dirty="0">
              <a:ln>
                <a:noFill/>
              </a:ln>
              <a:solidFill>
                <a:prstClr val="black"/>
              </a:solidFill>
              <a:effectLst/>
              <a:uLnTx/>
              <a:uFillTx/>
              <a:latin typeface="Arial"/>
              <a:ea typeface="Calibri"/>
              <a:cs typeface="+mn-cs"/>
            </a:endParaRPr>
          </a:p>
          <a:p>
            <a:pPr marL="342900" marR="0" lvl="0" indent="-342900" algn="l" defTabSz="914400" rtl="0" eaLnBrk="1" fontAlgn="auto" latinLnBrk="0" hangingPunct="1">
              <a:lnSpc>
                <a:spcPct val="100000"/>
              </a:lnSpc>
              <a:spcBef>
                <a:spcPts val="0"/>
              </a:spcBef>
              <a:spcAft>
                <a:spcPts val="0"/>
              </a:spcAft>
              <a:buClrTx/>
              <a:buSzTx/>
              <a:buFont typeface="Symbol"/>
              <a:buChar char=""/>
              <a:tabLst/>
              <a:defRPr/>
            </a:pPr>
            <a:r>
              <a:rPr kumimoji="0" lang="en-GB" sz="1200" b="0" i="0" u="none" strike="noStrike" kern="1200" cap="none" spc="0" normalizeH="0" baseline="0" noProof="0" dirty="0">
                <a:ln>
                  <a:noFill/>
                </a:ln>
                <a:solidFill>
                  <a:prstClr val="black"/>
                </a:solidFill>
                <a:effectLst/>
                <a:uLnTx/>
                <a:uFillTx/>
                <a:latin typeface="Arial"/>
                <a:ea typeface="Times New Roman"/>
                <a:cs typeface="+mn-cs"/>
              </a:rPr>
              <a:t>The factors that are critical for IWM to succeed</a:t>
            </a:r>
            <a:endParaRPr kumimoji="0" lang="en-GB" sz="1400" b="0" i="0" u="none" strike="noStrike" kern="1200" cap="none" spc="0" normalizeH="0" baseline="0" noProof="0" dirty="0">
              <a:ln>
                <a:noFill/>
              </a:ln>
              <a:solidFill>
                <a:prstClr val="black"/>
              </a:solidFill>
              <a:effectLst/>
              <a:uLnTx/>
              <a:uFillTx/>
              <a:latin typeface="Arial"/>
              <a:ea typeface="Calibri"/>
              <a:cs typeface="+mn-cs"/>
            </a:endParaRPr>
          </a:p>
          <a:p>
            <a:pPr marL="342900" marR="0" lvl="0" indent="-342900" algn="l" defTabSz="914400" rtl="0" eaLnBrk="1" fontAlgn="auto" latinLnBrk="0" hangingPunct="1">
              <a:lnSpc>
                <a:spcPct val="100000"/>
              </a:lnSpc>
              <a:spcBef>
                <a:spcPts val="0"/>
              </a:spcBef>
              <a:spcAft>
                <a:spcPts val="0"/>
              </a:spcAft>
              <a:buClrTx/>
              <a:buSzTx/>
              <a:buFont typeface="Symbol"/>
              <a:buChar char=""/>
              <a:tabLst/>
              <a:defRPr/>
            </a:pPr>
            <a:r>
              <a:rPr kumimoji="0" lang="en-GB" sz="1200" b="0" i="0" u="none" strike="noStrike" kern="1200" cap="none" spc="0" normalizeH="0" baseline="0" noProof="0" dirty="0">
                <a:ln>
                  <a:noFill/>
                </a:ln>
                <a:solidFill>
                  <a:prstClr val="black"/>
                </a:solidFill>
                <a:effectLst/>
                <a:uLnTx/>
                <a:uFillTx/>
                <a:latin typeface="Arial"/>
                <a:ea typeface="Times New Roman"/>
                <a:cs typeface="+mn-cs"/>
              </a:rPr>
              <a:t>Responsibilities in the water sector: who does what</a:t>
            </a:r>
            <a:endParaRPr kumimoji="0" lang="en-GB" sz="1400" b="0" i="0" u="none" strike="noStrike" kern="1200" cap="none" spc="0" normalizeH="0" baseline="0" noProof="0" dirty="0">
              <a:ln>
                <a:noFill/>
              </a:ln>
              <a:solidFill>
                <a:prstClr val="black"/>
              </a:solidFill>
              <a:effectLst/>
              <a:uLnTx/>
              <a:uFillTx/>
              <a:latin typeface="Arial"/>
              <a:ea typeface="Calibri"/>
              <a:cs typeface="+mn-cs"/>
            </a:endParaRPr>
          </a:p>
          <a:p>
            <a:pPr marL="342900" marR="0" lvl="0" indent="-342900" algn="l" defTabSz="914400" rtl="0" eaLnBrk="1" fontAlgn="auto" latinLnBrk="0" hangingPunct="1">
              <a:lnSpc>
                <a:spcPct val="100000"/>
              </a:lnSpc>
              <a:spcBef>
                <a:spcPts val="0"/>
              </a:spcBef>
              <a:spcAft>
                <a:spcPts val="0"/>
              </a:spcAft>
              <a:buClrTx/>
              <a:buSzTx/>
              <a:buFont typeface="Symbol"/>
              <a:buChar char=""/>
              <a:tabLst/>
              <a:defRPr/>
            </a:pPr>
            <a:r>
              <a:rPr kumimoji="0" lang="en-GB" sz="1200" b="0" i="0" u="none" strike="noStrike" kern="1200" cap="none" spc="0" normalizeH="0" baseline="0" noProof="0" dirty="0">
                <a:ln>
                  <a:noFill/>
                </a:ln>
                <a:solidFill>
                  <a:prstClr val="black"/>
                </a:solidFill>
                <a:effectLst/>
                <a:uLnTx/>
                <a:uFillTx/>
                <a:latin typeface="Arial"/>
                <a:ea typeface="Times New Roman"/>
                <a:cs typeface="+mn-cs"/>
              </a:rPr>
              <a:t>The role of national and local planning policy</a:t>
            </a:r>
            <a:endParaRPr kumimoji="0" lang="en-GB" sz="1400" b="0" i="0" u="none" strike="noStrike" kern="1200" cap="none" spc="0" normalizeH="0" baseline="0" noProof="0" dirty="0">
              <a:ln>
                <a:noFill/>
              </a:ln>
              <a:solidFill>
                <a:prstClr val="black"/>
              </a:solidFill>
              <a:effectLst/>
              <a:uLnTx/>
              <a:uFillTx/>
              <a:latin typeface="Arial"/>
              <a:ea typeface="Calibri"/>
              <a:cs typeface="+mn-cs"/>
            </a:endParaRPr>
          </a:p>
          <a:p>
            <a:pPr marL="342900" marR="0" lvl="0" indent="-342900" algn="l" defTabSz="914400" rtl="0" eaLnBrk="1" fontAlgn="auto" latinLnBrk="0" hangingPunct="1">
              <a:lnSpc>
                <a:spcPct val="100000"/>
              </a:lnSpc>
              <a:spcBef>
                <a:spcPts val="0"/>
              </a:spcBef>
              <a:spcAft>
                <a:spcPts val="0"/>
              </a:spcAft>
              <a:buClrTx/>
              <a:buSzTx/>
              <a:buFont typeface="Symbol"/>
              <a:buChar char=""/>
              <a:tabLst/>
              <a:defRPr/>
            </a:pPr>
            <a:r>
              <a:rPr kumimoji="0" lang="en-GB" sz="1200" b="0" i="0" u="none" strike="noStrike" kern="1200" cap="none" spc="0" normalizeH="0" baseline="0" noProof="0" dirty="0">
                <a:ln>
                  <a:noFill/>
                </a:ln>
                <a:solidFill>
                  <a:prstClr val="black"/>
                </a:solidFill>
                <a:effectLst/>
                <a:uLnTx/>
                <a:uFillTx/>
                <a:latin typeface="Arial"/>
                <a:ea typeface="Times New Roman"/>
                <a:cs typeface="+mn-cs"/>
              </a:rPr>
              <a:t>It concludes with a case study to show how this all works together to achieve the broad spectrum of good outcomes that IWM can deliver</a:t>
            </a:r>
            <a:endParaRPr kumimoji="0" lang="en-GB" sz="1400" b="0" i="0" u="none" strike="noStrike" kern="1200" cap="none" spc="0" normalizeH="0" baseline="0" noProof="0" dirty="0">
              <a:ln>
                <a:noFill/>
              </a:ln>
              <a:solidFill>
                <a:prstClr val="black"/>
              </a:solidFill>
              <a:effectLst/>
              <a:uLnTx/>
              <a:uFillTx/>
              <a:latin typeface="Arial"/>
              <a:ea typeface="Calibr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0528C24-E819-4A0A-A100-43271EBA026C}" type="slidenum">
              <a:rPr lang="en-GB" smtClean="0"/>
              <a:t>2</a:t>
            </a:fld>
            <a:endParaRPr lang="en-GB" dirty="0"/>
          </a:p>
        </p:txBody>
      </p:sp>
    </p:spTree>
    <p:extLst>
      <p:ext uri="{BB962C8B-B14F-4D97-AF65-F5344CB8AC3E}">
        <p14:creationId xmlns:p14="http://schemas.microsoft.com/office/powerpoint/2010/main" val="1279688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mn-lt"/>
                <a:ea typeface="Calibri"/>
              </a:rPr>
              <a:t>This diagram shows how, by working together, the different stakeholders in a catchment can appreciate each other’s </a:t>
            </a:r>
            <a:r>
              <a:rPr lang="en-GB" sz="1200">
                <a:effectLst/>
                <a:latin typeface="+mn-lt"/>
                <a:ea typeface="Calibri"/>
              </a:rPr>
              <a:t>drivers and </a:t>
            </a:r>
            <a:r>
              <a:rPr lang="en-GB" sz="1200" dirty="0">
                <a:effectLst/>
                <a:latin typeface="+mn-lt"/>
                <a:ea typeface="Calibri"/>
              </a:rPr>
              <a:t>objectives to build a </a:t>
            </a:r>
            <a:r>
              <a:rPr lang="en-GB" sz="1200">
                <a:effectLst/>
                <a:latin typeface="+mn-lt"/>
                <a:ea typeface="Calibri"/>
              </a:rPr>
              <a:t>mutual understanding </a:t>
            </a:r>
            <a:r>
              <a:rPr lang="en-GB" sz="1200" dirty="0">
                <a:effectLst/>
                <a:latin typeface="+mn-lt"/>
                <a:ea typeface="Calibri"/>
              </a:rPr>
              <a:t>of the issues affecting their area.  </a:t>
            </a:r>
          </a:p>
          <a:p>
            <a:endParaRPr lang="en-GB" sz="1200" dirty="0">
              <a:effectLst/>
              <a:latin typeface="+mn-lt"/>
              <a:ea typeface="Calibri"/>
            </a:endParaRPr>
          </a:p>
          <a:p>
            <a:r>
              <a:rPr lang="en-GB" sz="1200" dirty="0">
                <a:effectLst/>
                <a:latin typeface="+mn-lt"/>
                <a:ea typeface="Calibri"/>
              </a:rPr>
              <a:t>This </a:t>
            </a:r>
            <a:r>
              <a:rPr lang="en-GB" sz="1200">
                <a:effectLst/>
                <a:latin typeface="+mn-lt"/>
                <a:ea typeface="Calibri"/>
              </a:rPr>
              <a:t>shared understanding</a:t>
            </a:r>
            <a:r>
              <a:rPr lang="en-GB" sz="1200" dirty="0">
                <a:effectLst/>
                <a:latin typeface="+mn-lt"/>
                <a:ea typeface="Calibri"/>
              </a:rPr>
              <a:t>:</a:t>
            </a:r>
          </a:p>
          <a:p>
            <a:pPr marL="171450" indent="-171450">
              <a:buFont typeface="Arial" panose="020B0604020202020204" pitchFamily="34" charset="0"/>
              <a:buChar char="•"/>
            </a:pPr>
            <a:r>
              <a:rPr lang="en-GB" sz="1200" dirty="0">
                <a:effectLst/>
                <a:latin typeface="+mn-lt"/>
                <a:ea typeface="Calibri"/>
              </a:rPr>
              <a:t>facilitates collaboration to identify shared </a:t>
            </a:r>
            <a:r>
              <a:rPr lang="en-GB" sz="1200">
                <a:effectLst/>
                <a:latin typeface="+mn-lt"/>
                <a:ea typeface="Calibri"/>
              </a:rPr>
              <a:t>objectives and </a:t>
            </a:r>
            <a:r>
              <a:rPr lang="en-GB" sz="1200" dirty="0">
                <a:effectLst/>
                <a:latin typeface="+mn-lt"/>
                <a:ea typeface="Calibri"/>
              </a:rPr>
              <a:t>opportunities;</a:t>
            </a:r>
          </a:p>
          <a:p>
            <a:pPr marL="171450" indent="-171450">
              <a:buFont typeface="Arial" panose="020B0604020202020204" pitchFamily="34" charset="0"/>
              <a:buChar char="•"/>
            </a:pPr>
            <a:r>
              <a:rPr lang="en-GB" sz="1200" dirty="0">
                <a:effectLst/>
                <a:latin typeface="+mn-lt"/>
                <a:ea typeface="Calibri"/>
              </a:rPr>
              <a:t>builds capacity to deliver multiple benefits;</a:t>
            </a:r>
          </a:p>
          <a:p>
            <a:pPr marL="171450" indent="-171450">
              <a:buFont typeface="Arial" panose="020B0604020202020204" pitchFamily="34" charset="0"/>
              <a:buChar char="•"/>
            </a:pPr>
            <a:r>
              <a:rPr lang="en-GB" sz="1200">
                <a:effectLst/>
                <a:latin typeface="+mn-lt"/>
                <a:ea typeface="Calibri"/>
              </a:rPr>
              <a:t>and </a:t>
            </a:r>
            <a:r>
              <a:rPr lang="en-GB" sz="1200" dirty="0">
                <a:effectLst/>
                <a:latin typeface="+mn-lt"/>
                <a:ea typeface="Calibri"/>
              </a:rPr>
              <a:t>results in sustainable development.</a:t>
            </a:r>
            <a:endParaRPr lang="en-GB" dirty="0"/>
          </a:p>
        </p:txBody>
      </p:sp>
      <p:sp>
        <p:nvSpPr>
          <p:cNvPr id="4" name="Slide Number Placeholder 3"/>
          <p:cNvSpPr>
            <a:spLocks noGrp="1"/>
          </p:cNvSpPr>
          <p:nvPr>
            <p:ph type="sldNum" sz="quarter" idx="10"/>
          </p:nvPr>
        </p:nvSpPr>
        <p:spPr/>
        <p:txBody>
          <a:bodyPr/>
          <a:lstStyle/>
          <a:p>
            <a:fld id="{70528C24-E819-4A0A-A100-43271EBA026C}" type="slidenum">
              <a:rPr lang="en-GB" smtClean="0"/>
              <a:t>11</a:t>
            </a:fld>
            <a:endParaRPr lang="en-GB" dirty="0"/>
          </a:p>
        </p:txBody>
      </p:sp>
    </p:spTree>
    <p:extLst>
      <p:ext uri="{BB962C8B-B14F-4D97-AF65-F5344CB8AC3E}">
        <p14:creationId xmlns:p14="http://schemas.microsoft.com/office/powerpoint/2010/main" val="991088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driver for making </a:t>
            </a:r>
            <a:r>
              <a:rPr lang="en-GB" sz="1200" kern="1200">
                <a:solidFill>
                  <a:schemeClr val="tx1"/>
                </a:solidFill>
                <a:effectLst/>
                <a:latin typeface="+mn-lt"/>
                <a:ea typeface="+mn-ea"/>
                <a:cs typeface="+mn-cs"/>
              </a:rPr>
              <a:t>successful and </a:t>
            </a:r>
            <a:r>
              <a:rPr lang="en-GB" sz="1200" kern="1200" dirty="0">
                <a:solidFill>
                  <a:schemeClr val="tx1"/>
                </a:solidFill>
                <a:effectLst/>
                <a:latin typeface="+mn-lt"/>
                <a:ea typeface="+mn-ea"/>
                <a:cs typeface="+mn-cs"/>
              </a:rPr>
              <a:t>effective partnerships is delivering multiple benefits through IWM interventions. Working in </a:t>
            </a:r>
            <a:r>
              <a:rPr lang="en-GB" sz="1200" kern="1200">
                <a:solidFill>
                  <a:schemeClr val="tx1"/>
                </a:solidFill>
                <a:effectLst/>
                <a:latin typeface="+mn-lt"/>
                <a:ea typeface="+mn-ea"/>
                <a:cs typeface="+mn-cs"/>
              </a:rPr>
              <a:t>partnerships and </a:t>
            </a:r>
            <a:r>
              <a:rPr lang="en-GB" sz="1200" kern="1200" dirty="0">
                <a:solidFill>
                  <a:schemeClr val="tx1"/>
                </a:solidFill>
                <a:effectLst/>
                <a:latin typeface="+mn-lt"/>
                <a:ea typeface="+mn-ea"/>
                <a:cs typeface="+mn-cs"/>
              </a:rPr>
              <a:t>pooling resources enables delivery of projects that are not affordable for individual partners on their own.  Additionally, the sum of the pooled resources can be greater than the threshold cost of the scheme, allowing more to be achieved for the money, or for savings to be made by the partners.  Either way, this is getting more for less.</a:t>
            </a:r>
            <a:endParaRPr lang="en-GB" dirty="0">
              <a:effectLst/>
            </a:endParaRPr>
          </a:p>
          <a:p>
            <a:r>
              <a:rPr lang="en-GB" sz="1200" kern="1200" dirty="0">
                <a:solidFill>
                  <a:schemeClr val="tx1"/>
                </a:solidFill>
                <a:effectLst/>
                <a:latin typeface="+mn-lt"/>
                <a:ea typeface="+mn-ea"/>
                <a:cs typeface="+mn-cs"/>
              </a:rPr>
              <a:t> </a:t>
            </a:r>
            <a:endParaRPr lang="en-GB" dirty="0">
              <a:effectLst/>
            </a:endParaRPr>
          </a:p>
          <a:p>
            <a:r>
              <a:rPr lang="en-GB" sz="1200" kern="1200" dirty="0">
                <a:solidFill>
                  <a:schemeClr val="tx1"/>
                </a:solidFill>
                <a:effectLst/>
                <a:latin typeface="+mn-lt"/>
                <a:ea typeface="+mn-ea"/>
                <a:cs typeface="+mn-cs"/>
              </a:rPr>
              <a:t>In this diagram, the green circle represents the minimum amount of funding needed to take the basic scheme forward, the threshold cost of the scheme.  The orange circles represent the funds available to each separate </a:t>
            </a:r>
            <a:r>
              <a:rPr lang="en-GB" sz="1200" kern="1200">
                <a:solidFill>
                  <a:schemeClr val="tx1"/>
                </a:solidFill>
                <a:effectLst/>
                <a:latin typeface="+mn-lt"/>
                <a:ea typeface="+mn-ea"/>
                <a:cs typeface="+mn-cs"/>
              </a:rPr>
              <a:t>body and </a:t>
            </a:r>
            <a:r>
              <a:rPr lang="en-GB" sz="1200" kern="1200" dirty="0">
                <a:solidFill>
                  <a:schemeClr val="tx1"/>
                </a:solidFill>
                <a:effectLst/>
                <a:latin typeface="+mn-lt"/>
                <a:ea typeface="+mn-ea"/>
                <a:cs typeface="+mn-cs"/>
              </a:rPr>
              <a:t>the surrounding area within the dashed line represents their aspirations, which they cannot afford from their own funds. Looking at the size of the orange circles in relation to the green circle, it is clear that no single body has sufficient funds available to meet the threshold cost of the scheme by themselves. However if the different bodies pool resources, they can not only meet the threshold cost, but have sufficient funds available to achieve wider aspirations.</a:t>
            </a:r>
            <a:endParaRPr lang="en-GB" dirty="0"/>
          </a:p>
        </p:txBody>
      </p:sp>
      <p:sp>
        <p:nvSpPr>
          <p:cNvPr id="4" name="Slide Number Placeholder 3"/>
          <p:cNvSpPr>
            <a:spLocks noGrp="1"/>
          </p:cNvSpPr>
          <p:nvPr>
            <p:ph type="sldNum" sz="quarter" idx="10"/>
          </p:nvPr>
        </p:nvSpPr>
        <p:spPr/>
        <p:txBody>
          <a:bodyPr/>
          <a:lstStyle/>
          <a:p>
            <a:fld id="{70528C24-E819-4A0A-A100-43271EBA026C}" type="slidenum">
              <a:rPr lang="en-GB" smtClean="0"/>
              <a:t>12</a:t>
            </a:fld>
            <a:endParaRPr lang="en-GB" dirty="0"/>
          </a:p>
        </p:txBody>
      </p:sp>
    </p:spTree>
    <p:extLst>
      <p:ext uri="{BB962C8B-B14F-4D97-AF65-F5344CB8AC3E}">
        <p14:creationId xmlns:p14="http://schemas.microsoft.com/office/powerpoint/2010/main" val="3314687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Planning policy</a:t>
            </a:r>
            <a:r>
              <a:rPr lang="en-GB" sz="1200" kern="1200" dirty="0">
                <a:solidFill>
                  <a:schemeClr val="tx1"/>
                </a:solidFill>
                <a:effectLst/>
                <a:latin typeface="+mn-lt"/>
                <a:ea typeface="+mn-ea"/>
                <a:cs typeface="+mn-cs"/>
              </a:rPr>
              <a:t> </a:t>
            </a:r>
            <a:r>
              <a:rPr lang="en-GB" sz="1200" kern="1200">
                <a:solidFill>
                  <a:schemeClr val="tx1"/>
                </a:solidFill>
                <a:effectLst/>
                <a:latin typeface="+mn-lt"/>
                <a:ea typeface="+mn-ea"/>
                <a:cs typeface="+mn-cs"/>
              </a:rPr>
              <a:t>for England </a:t>
            </a:r>
            <a:r>
              <a:rPr lang="en-GB" sz="1200" kern="1200" dirty="0">
                <a:solidFill>
                  <a:schemeClr val="tx1"/>
                </a:solidFill>
                <a:effectLst/>
                <a:latin typeface="+mn-lt"/>
                <a:ea typeface="+mn-ea"/>
                <a:cs typeface="+mn-cs"/>
              </a:rPr>
              <a:t>is set out in the National Planning Policy Framework (NPPF</a:t>
            </a:r>
            <a:r>
              <a:rPr lang="en-GB" sz="1200" kern="1200">
                <a:solidFill>
                  <a:schemeClr val="tx1"/>
                </a:solidFill>
                <a:effectLst/>
                <a:latin typeface="+mn-lt"/>
                <a:ea typeface="+mn-ea"/>
                <a:cs typeface="+mn-cs"/>
              </a:rPr>
              <a:t>) and </a:t>
            </a:r>
            <a:r>
              <a:rPr lang="en-GB" sz="1200" kern="1200" dirty="0">
                <a:solidFill>
                  <a:schemeClr val="tx1"/>
                </a:solidFill>
                <a:effectLst/>
                <a:latin typeface="+mn-lt"/>
                <a:ea typeface="+mn-ea"/>
                <a:cs typeface="+mn-cs"/>
              </a:rPr>
              <a:t>Planning Practice Guidance</a:t>
            </a:r>
            <a:r>
              <a:rPr lang="en-GB" sz="1200" kern="1200">
                <a:solidFill>
                  <a:schemeClr val="tx1"/>
                </a:solidFill>
                <a:effectLst/>
                <a:latin typeface="+mn-lt"/>
                <a:ea typeface="+mn-ea"/>
                <a:cs typeface="+mn-cs"/>
              </a:rPr>
              <a:t>, and </a:t>
            </a:r>
            <a:r>
              <a:rPr lang="en-GB" sz="1200" kern="1200" dirty="0">
                <a:solidFill>
                  <a:schemeClr val="tx1"/>
                </a:solidFill>
                <a:effectLst/>
                <a:latin typeface="+mn-lt"/>
                <a:ea typeface="+mn-ea"/>
                <a:cs typeface="+mn-cs"/>
              </a:rPr>
              <a:t>for Wales is set out in Planning Policy </a:t>
            </a:r>
            <a:r>
              <a:rPr lang="en-GB" sz="1200" kern="1200">
                <a:solidFill>
                  <a:schemeClr val="tx1"/>
                </a:solidFill>
                <a:effectLst/>
                <a:latin typeface="+mn-lt"/>
                <a:ea typeface="+mn-ea"/>
                <a:cs typeface="+mn-cs"/>
              </a:rPr>
              <a:t>Wales and </a:t>
            </a:r>
            <a:r>
              <a:rPr lang="en-GB" sz="1200" kern="1200" dirty="0">
                <a:solidFill>
                  <a:schemeClr val="tx1"/>
                </a:solidFill>
                <a:effectLst/>
                <a:latin typeface="+mn-lt"/>
                <a:ea typeface="+mn-ea"/>
                <a:cs typeface="+mn-cs"/>
              </a:rPr>
              <a:t>Technical Advice Notes. This national policy is applied through local plans, made by local planning authorities (LPA) (</a:t>
            </a:r>
            <a:r>
              <a:rPr lang="en-GB" sz="1200" kern="1200">
                <a:solidFill>
                  <a:schemeClr val="tx1"/>
                </a:solidFill>
                <a:effectLst/>
                <a:latin typeface="+mn-lt"/>
                <a:ea typeface="+mn-ea"/>
                <a:cs typeface="+mn-cs"/>
              </a:rPr>
              <a:t>district and </a:t>
            </a:r>
            <a:r>
              <a:rPr lang="en-GB" sz="1200" kern="1200" dirty="0">
                <a:solidFill>
                  <a:schemeClr val="tx1"/>
                </a:solidFill>
                <a:effectLst/>
                <a:latin typeface="+mn-lt"/>
                <a:ea typeface="+mn-ea"/>
                <a:cs typeface="+mn-cs"/>
              </a:rPr>
              <a:t>unitary councils</a:t>
            </a:r>
            <a:r>
              <a:rPr lang="en-GB" sz="1200" kern="1200">
                <a:solidFill>
                  <a:schemeClr val="tx1"/>
                </a:solidFill>
                <a:effectLst/>
                <a:latin typeface="+mn-lt"/>
                <a:ea typeface="+mn-ea"/>
                <a:cs typeface="+mn-cs"/>
              </a:rPr>
              <a:t>) and </a:t>
            </a:r>
            <a:r>
              <a:rPr lang="en-GB" sz="1200" kern="1200" dirty="0">
                <a:solidFill>
                  <a:schemeClr val="tx1"/>
                </a:solidFill>
                <a:effectLst/>
                <a:latin typeface="+mn-lt"/>
                <a:ea typeface="+mn-ea"/>
                <a:cs typeface="+mn-cs"/>
              </a:rPr>
              <a:t>associated neighbourhood plans</a:t>
            </a:r>
            <a:r>
              <a:rPr lang="en-GB" sz="1200" kern="1200">
                <a:solidFill>
                  <a:schemeClr val="tx1"/>
                </a:solidFill>
                <a:effectLst/>
                <a:latin typeface="+mn-lt"/>
                <a:ea typeface="+mn-ea"/>
                <a:cs typeface="+mn-cs"/>
              </a:rPr>
              <a:t>, and </a:t>
            </a:r>
            <a:r>
              <a:rPr lang="en-GB" sz="1200" kern="1200" dirty="0">
                <a:solidFill>
                  <a:schemeClr val="tx1"/>
                </a:solidFill>
                <a:effectLst/>
                <a:latin typeface="+mn-lt"/>
                <a:ea typeface="+mn-ea"/>
                <a:cs typeface="+mn-cs"/>
              </a:rPr>
              <a:t>through assessment of planning applications.</a:t>
            </a:r>
            <a:endParaRPr lang="en-GB" dirty="0">
              <a:effectLst/>
            </a:endParaRPr>
          </a:p>
          <a:p>
            <a:r>
              <a:rPr lang="en-GB" sz="1200" kern="1200" dirty="0">
                <a:solidFill>
                  <a:schemeClr val="tx1"/>
                </a:solidFill>
                <a:effectLst/>
                <a:latin typeface="+mn-lt"/>
                <a:ea typeface="+mn-ea"/>
                <a:cs typeface="+mn-cs"/>
              </a:rPr>
              <a:t> </a:t>
            </a:r>
            <a:endParaRPr lang="en-GB" dirty="0">
              <a:effectLst/>
            </a:endParaRPr>
          </a:p>
          <a:p>
            <a:r>
              <a:rPr lang="en-GB" sz="1200" b="1" kern="1200" dirty="0">
                <a:solidFill>
                  <a:schemeClr val="tx1"/>
                </a:solidFill>
                <a:effectLst/>
                <a:latin typeface="+mn-lt"/>
                <a:ea typeface="+mn-ea"/>
                <a:cs typeface="+mn-cs"/>
              </a:rPr>
              <a:t>The </a:t>
            </a:r>
            <a:r>
              <a:rPr lang="en-GB" sz="1200" b="1" kern="1200">
                <a:solidFill>
                  <a:schemeClr val="tx1"/>
                </a:solidFill>
                <a:effectLst/>
                <a:latin typeface="+mn-lt"/>
                <a:ea typeface="+mn-ea"/>
                <a:cs typeface="+mn-cs"/>
              </a:rPr>
              <a:t>Flood and </a:t>
            </a:r>
            <a:r>
              <a:rPr lang="en-GB" sz="1200" b="1" kern="1200" dirty="0">
                <a:solidFill>
                  <a:schemeClr val="tx1"/>
                </a:solidFill>
                <a:effectLst/>
                <a:latin typeface="+mn-lt"/>
                <a:ea typeface="+mn-ea"/>
                <a:cs typeface="+mn-cs"/>
              </a:rPr>
              <a:t>Water Management Act</a:t>
            </a:r>
            <a:r>
              <a:rPr lang="en-GB" sz="1200" kern="1200" dirty="0">
                <a:solidFill>
                  <a:schemeClr val="tx1"/>
                </a:solidFill>
                <a:effectLst/>
                <a:latin typeface="+mn-lt"/>
                <a:ea typeface="+mn-ea"/>
                <a:cs typeface="+mn-cs"/>
              </a:rPr>
              <a:t> (2010) introduced duties for local surface water management which are coordinated by Lead Local Flood Authorities (LLFAs) (</a:t>
            </a:r>
            <a:r>
              <a:rPr lang="en-GB" sz="1200" kern="1200">
                <a:solidFill>
                  <a:schemeClr val="tx1"/>
                </a:solidFill>
                <a:effectLst/>
                <a:latin typeface="+mn-lt"/>
                <a:ea typeface="+mn-ea"/>
                <a:cs typeface="+mn-cs"/>
              </a:rPr>
              <a:t>county and </a:t>
            </a:r>
            <a:r>
              <a:rPr lang="en-GB" sz="1200" kern="1200" dirty="0">
                <a:solidFill>
                  <a:schemeClr val="tx1"/>
                </a:solidFill>
                <a:effectLst/>
                <a:latin typeface="+mn-lt"/>
                <a:ea typeface="+mn-ea"/>
                <a:cs typeface="+mn-cs"/>
              </a:rPr>
              <a:t>unitary councils). LLFAs establish the surface water management strategy for a given location.</a:t>
            </a:r>
            <a:endParaRPr lang="en-GB" dirty="0">
              <a:effectLst/>
            </a:endParaRPr>
          </a:p>
          <a:p>
            <a:r>
              <a:rPr lang="en-GB" sz="1200" kern="1200" dirty="0">
                <a:solidFill>
                  <a:schemeClr val="tx1"/>
                </a:solidFill>
                <a:effectLst/>
                <a:latin typeface="+mn-lt"/>
                <a:ea typeface="+mn-ea"/>
                <a:cs typeface="+mn-cs"/>
              </a:rPr>
              <a:t> </a:t>
            </a:r>
            <a:endParaRPr lang="en-GB" dirty="0">
              <a:effectLst/>
            </a:endParaRPr>
          </a:p>
          <a:p>
            <a:r>
              <a:rPr lang="en-GB" sz="1200" b="1" kern="1200" dirty="0">
                <a:solidFill>
                  <a:schemeClr val="tx1"/>
                </a:solidFill>
                <a:effectLst/>
                <a:latin typeface="+mn-lt"/>
                <a:ea typeface="+mn-ea"/>
                <a:cs typeface="+mn-cs"/>
              </a:rPr>
              <a:t>The Water Framework Directive</a:t>
            </a:r>
            <a:r>
              <a:rPr lang="en-GB" sz="1200" kern="1200" dirty="0">
                <a:solidFill>
                  <a:schemeClr val="tx1"/>
                </a:solidFill>
                <a:effectLst/>
                <a:latin typeface="+mn-lt"/>
                <a:ea typeface="+mn-ea"/>
                <a:cs typeface="+mn-cs"/>
              </a:rPr>
              <a:t> sets out the requirements for River Basin Management Plans, which are produced by the Environment </a:t>
            </a:r>
            <a:r>
              <a:rPr lang="en-GB" sz="1200" kern="1200">
                <a:solidFill>
                  <a:schemeClr val="tx1"/>
                </a:solidFill>
                <a:effectLst/>
                <a:latin typeface="+mn-lt"/>
                <a:ea typeface="+mn-ea"/>
                <a:cs typeface="+mn-cs"/>
              </a:rPr>
              <a:t>Agency and </a:t>
            </a:r>
            <a:r>
              <a:rPr lang="en-GB" sz="1200" kern="1200" dirty="0">
                <a:solidFill>
                  <a:schemeClr val="tx1"/>
                </a:solidFill>
                <a:effectLst/>
                <a:latin typeface="+mn-lt"/>
                <a:ea typeface="+mn-ea"/>
                <a:cs typeface="+mn-cs"/>
              </a:rPr>
              <a:t>Natural Resources Wales.  River Basin Management Plans identify the pressures that the water environment </a:t>
            </a:r>
            <a:r>
              <a:rPr lang="en-GB" sz="1200" kern="1200">
                <a:solidFill>
                  <a:schemeClr val="tx1"/>
                </a:solidFill>
                <a:effectLst/>
                <a:latin typeface="+mn-lt"/>
                <a:ea typeface="+mn-ea"/>
                <a:cs typeface="+mn-cs"/>
              </a:rPr>
              <a:t>faces and </a:t>
            </a:r>
            <a:r>
              <a:rPr lang="en-GB" sz="1200" kern="1200" dirty="0">
                <a:solidFill>
                  <a:schemeClr val="tx1"/>
                </a:solidFill>
                <a:effectLst/>
                <a:latin typeface="+mn-lt"/>
                <a:ea typeface="+mn-ea"/>
                <a:cs typeface="+mn-cs"/>
              </a:rPr>
              <a:t>what this means for the current state of the water environment in the river basin district</a:t>
            </a:r>
            <a:r>
              <a:rPr lang="en-GB" sz="1200" kern="1200">
                <a:solidFill>
                  <a:schemeClr val="tx1"/>
                </a:solidFill>
                <a:effectLst/>
                <a:latin typeface="+mn-lt"/>
                <a:ea typeface="+mn-ea"/>
                <a:cs typeface="+mn-cs"/>
              </a:rPr>
              <a:t>, and </a:t>
            </a:r>
            <a:r>
              <a:rPr lang="en-GB" sz="1200" kern="1200" dirty="0">
                <a:solidFill>
                  <a:schemeClr val="tx1"/>
                </a:solidFill>
                <a:effectLst/>
                <a:latin typeface="+mn-lt"/>
                <a:ea typeface="+mn-ea"/>
                <a:cs typeface="+mn-cs"/>
              </a:rPr>
              <a:t>what needs to be done about it.</a:t>
            </a:r>
            <a:endParaRPr lang="en-GB" dirty="0">
              <a:effectLst/>
            </a:endParaRPr>
          </a:p>
          <a:p>
            <a:r>
              <a:rPr lang="en-GB" sz="1200" kern="1200" dirty="0">
                <a:solidFill>
                  <a:schemeClr val="tx1"/>
                </a:solidFill>
                <a:effectLst/>
                <a:latin typeface="+mn-lt"/>
                <a:ea typeface="+mn-ea"/>
                <a:cs typeface="+mn-cs"/>
              </a:rPr>
              <a:t> </a:t>
            </a:r>
            <a:endParaRPr lang="en-GB" dirty="0">
              <a:effectLst/>
            </a:endParaRPr>
          </a:p>
          <a:p>
            <a:r>
              <a:rPr lang="en-GB" sz="1200" b="1" kern="1200" dirty="0">
                <a:solidFill>
                  <a:schemeClr val="tx1"/>
                </a:solidFill>
                <a:effectLst/>
                <a:latin typeface="+mn-lt"/>
                <a:ea typeface="+mn-ea"/>
                <a:cs typeface="+mn-cs"/>
              </a:rPr>
              <a:t>Water legislation</a:t>
            </a:r>
            <a:r>
              <a:rPr lang="en-GB" sz="1200" kern="1200" dirty="0">
                <a:solidFill>
                  <a:schemeClr val="tx1"/>
                </a:solidFill>
                <a:effectLst/>
                <a:latin typeface="+mn-lt"/>
                <a:ea typeface="+mn-ea"/>
                <a:cs typeface="+mn-cs"/>
              </a:rPr>
              <a:t> gives water companies a statutory duty to </a:t>
            </a:r>
            <a:r>
              <a:rPr lang="en-GB" sz="1200" kern="1200">
                <a:solidFill>
                  <a:schemeClr val="tx1"/>
                </a:solidFill>
                <a:effectLst/>
                <a:latin typeface="+mn-lt"/>
                <a:ea typeface="+mn-ea"/>
                <a:cs typeface="+mn-cs"/>
              </a:rPr>
              <a:t>prepare and </a:t>
            </a:r>
            <a:r>
              <a:rPr lang="en-GB" sz="1200" kern="1200" dirty="0">
                <a:solidFill>
                  <a:schemeClr val="tx1"/>
                </a:solidFill>
                <a:effectLst/>
                <a:latin typeface="+mn-lt"/>
                <a:ea typeface="+mn-ea"/>
                <a:cs typeface="+mn-cs"/>
              </a:rPr>
              <a:t>maintain Water Resource Management Plans, which look ahead 25 </a:t>
            </a:r>
            <a:r>
              <a:rPr lang="en-GB" sz="1200" kern="1200">
                <a:solidFill>
                  <a:schemeClr val="tx1"/>
                </a:solidFill>
                <a:effectLst/>
                <a:latin typeface="+mn-lt"/>
                <a:ea typeface="+mn-ea"/>
                <a:cs typeface="+mn-cs"/>
              </a:rPr>
              <a:t>years and </a:t>
            </a:r>
            <a:r>
              <a:rPr lang="en-GB" sz="1200" kern="1200" dirty="0">
                <a:solidFill>
                  <a:schemeClr val="tx1"/>
                </a:solidFill>
                <a:effectLst/>
                <a:latin typeface="+mn-lt"/>
                <a:ea typeface="+mn-ea"/>
                <a:cs typeface="+mn-cs"/>
              </a:rPr>
              <a:t>describe how each water company aims to secure a sustainable supply of water. It places a resilience duty on water companies, which includes the requirement to protect the natural environment, </a:t>
            </a:r>
            <a:r>
              <a:rPr lang="en-GB" sz="1200" kern="1200">
                <a:solidFill>
                  <a:schemeClr val="tx1"/>
                </a:solidFill>
                <a:effectLst/>
                <a:latin typeface="+mn-lt"/>
                <a:ea typeface="+mn-ea"/>
                <a:cs typeface="+mn-cs"/>
              </a:rPr>
              <a:t>now and </a:t>
            </a:r>
            <a:r>
              <a:rPr lang="en-GB" sz="1200" kern="1200" dirty="0">
                <a:solidFill>
                  <a:schemeClr val="tx1"/>
                </a:solidFill>
                <a:effectLst/>
                <a:latin typeface="+mn-lt"/>
                <a:ea typeface="+mn-ea"/>
                <a:cs typeface="+mn-cs"/>
              </a:rPr>
              <a:t>in the future. There are also initiatives within the water industry to look more </a:t>
            </a:r>
            <a:r>
              <a:rPr lang="en-GB" sz="1200" kern="1200">
                <a:solidFill>
                  <a:schemeClr val="tx1"/>
                </a:solidFill>
                <a:effectLst/>
                <a:latin typeface="+mn-lt"/>
                <a:ea typeface="+mn-ea"/>
                <a:cs typeface="+mn-cs"/>
              </a:rPr>
              <a:t>strategically and </a:t>
            </a:r>
            <a:r>
              <a:rPr lang="en-GB" sz="1200" kern="1200" dirty="0">
                <a:solidFill>
                  <a:schemeClr val="tx1"/>
                </a:solidFill>
                <a:effectLst/>
                <a:latin typeface="+mn-lt"/>
                <a:ea typeface="+mn-ea"/>
                <a:cs typeface="+mn-cs"/>
              </a:rPr>
              <a:t>produce </a:t>
            </a:r>
            <a:r>
              <a:rPr lang="en-GB" sz="1200" kern="1200">
                <a:solidFill>
                  <a:schemeClr val="tx1"/>
                </a:solidFill>
                <a:effectLst/>
                <a:latin typeface="+mn-lt"/>
                <a:ea typeface="+mn-ea"/>
                <a:cs typeface="+mn-cs"/>
              </a:rPr>
              <a:t>Drainage and </a:t>
            </a:r>
            <a:r>
              <a:rPr lang="en-GB" sz="1200" kern="1200" dirty="0">
                <a:solidFill>
                  <a:schemeClr val="tx1"/>
                </a:solidFill>
                <a:effectLst/>
                <a:latin typeface="+mn-lt"/>
                <a:ea typeface="+mn-ea"/>
                <a:cs typeface="+mn-cs"/>
              </a:rPr>
              <a:t>Wastewater Management Plans (DWMPs) to improve </a:t>
            </a:r>
            <a:r>
              <a:rPr lang="en-GB" sz="1200" kern="1200">
                <a:solidFill>
                  <a:schemeClr val="tx1"/>
                </a:solidFill>
                <a:effectLst/>
                <a:latin typeface="+mn-lt"/>
                <a:ea typeface="+mn-ea"/>
                <a:cs typeface="+mn-cs"/>
              </a:rPr>
              <a:t>wastewater and </a:t>
            </a:r>
            <a:r>
              <a:rPr lang="en-GB" sz="1200" kern="1200" dirty="0">
                <a:solidFill>
                  <a:schemeClr val="tx1"/>
                </a:solidFill>
                <a:effectLst/>
                <a:latin typeface="+mn-lt"/>
                <a:ea typeface="+mn-ea"/>
                <a:cs typeface="+mn-cs"/>
              </a:rPr>
              <a:t>surface water management.</a:t>
            </a:r>
            <a:endParaRPr lang="en-GB" dirty="0">
              <a:effectLst/>
            </a:endParaRPr>
          </a:p>
          <a:p>
            <a:endParaRPr lang="en-GB" dirty="0"/>
          </a:p>
        </p:txBody>
      </p:sp>
      <p:sp>
        <p:nvSpPr>
          <p:cNvPr id="4" name="Slide Number Placeholder 3"/>
          <p:cNvSpPr>
            <a:spLocks noGrp="1"/>
          </p:cNvSpPr>
          <p:nvPr>
            <p:ph type="sldNum" sz="quarter" idx="10"/>
          </p:nvPr>
        </p:nvSpPr>
        <p:spPr/>
        <p:txBody>
          <a:bodyPr/>
          <a:lstStyle/>
          <a:p>
            <a:fld id="{70528C24-E819-4A0A-A100-43271EBA026C}" type="slidenum">
              <a:rPr lang="en-GB" smtClean="0"/>
              <a:t>13</a:t>
            </a:fld>
            <a:endParaRPr lang="en-GB" dirty="0"/>
          </a:p>
        </p:txBody>
      </p:sp>
    </p:spTree>
    <p:extLst>
      <p:ext uri="{BB962C8B-B14F-4D97-AF65-F5344CB8AC3E}">
        <p14:creationId xmlns:p14="http://schemas.microsoft.com/office/powerpoint/2010/main" val="459803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report provides practical advice to help put in place the policies needed for better IWM. </a:t>
            </a:r>
          </a:p>
          <a:p>
            <a:endParaRPr lang="en-GB" sz="1200" kern="1200" dirty="0">
              <a:solidFill>
                <a:schemeClr val="tx1"/>
              </a:solidFill>
              <a:effectLst/>
              <a:latin typeface="+mn-lt"/>
              <a:ea typeface="+mn-ea"/>
              <a:cs typeface="+mn-cs"/>
            </a:endParaRPr>
          </a:p>
          <a:p>
            <a:pPr marL="0" indent="0">
              <a:buNone/>
            </a:pPr>
            <a:r>
              <a:rPr lang="en-GB" dirty="0">
                <a:solidFill>
                  <a:srgbClr val="669900"/>
                </a:solidFill>
              </a:rPr>
              <a:t>Using an analysis of national policy and guidance and good practice, the project identifies: </a:t>
            </a:r>
          </a:p>
          <a:p>
            <a:pPr marL="628650" lvl="1" indent="-171450">
              <a:buFont typeface="Arial" panose="020B0604020202020204" pitchFamily="34" charset="0"/>
              <a:buChar char="•"/>
            </a:pPr>
            <a:r>
              <a:rPr lang="en-GB" i="1" dirty="0">
                <a:solidFill>
                  <a:srgbClr val="669900"/>
                </a:solidFill>
              </a:rPr>
              <a:t>key characteristics </a:t>
            </a:r>
            <a:r>
              <a:rPr lang="en-GB" dirty="0">
                <a:solidFill>
                  <a:srgbClr val="669900"/>
                </a:solidFill>
              </a:rPr>
              <a:t> of local policies delivering IWM</a:t>
            </a:r>
          </a:p>
          <a:p>
            <a:pPr marL="628650" lvl="1" indent="-171450">
              <a:buFont typeface="Arial" panose="020B0604020202020204" pitchFamily="34" charset="0"/>
              <a:buChar char="•"/>
            </a:pPr>
            <a:r>
              <a:rPr lang="en-GB" dirty="0">
                <a:solidFill>
                  <a:srgbClr val="669900"/>
                </a:solidFill>
              </a:rPr>
              <a:t>case studies of good local policy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Key characteristics of good local policies are:</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Evidence based:</a:t>
            </a:r>
            <a:r>
              <a:rPr lang="en-GB" sz="1200" b="0" kern="1200" dirty="0">
                <a:solidFill>
                  <a:schemeClr val="tx1"/>
                </a:solidFill>
                <a:effectLst/>
                <a:latin typeface="+mn-lt"/>
                <a:ea typeface="+mn-ea"/>
                <a:cs typeface="+mn-cs"/>
              </a:rPr>
              <a:t> we provide a list of documents that </a:t>
            </a:r>
            <a:endParaRPr lang="en-GB" b="1" dirty="0">
              <a:effectLst/>
            </a:endParaRPr>
          </a:p>
          <a:p>
            <a:r>
              <a:rPr lang="en-GB" sz="1200" b="1" kern="1200" dirty="0">
                <a:solidFill>
                  <a:schemeClr val="tx1"/>
                </a:solidFill>
                <a:effectLst/>
                <a:latin typeface="+mn-lt"/>
                <a:ea typeface="+mn-ea"/>
                <a:cs typeface="+mn-cs"/>
              </a:rPr>
              <a:t> </a:t>
            </a:r>
            <a:endParaRPr lang="en-GB" dirty="0">
              <a:effectLst/>
            </a:endParaRPr>
          </a:p>
          <a:p>
            <a:r>
              <a:rPr lang="en-GB" sz="1200" b="1" kern="1200" dirty="0">
                <a:solidFill>
                  <a:schemeClr val="tx1"/>
                </a:solidFill>
                <a:effectLst/>
                <a:latin typeface="+mn-lt"/>
                <a:ea typeface="+mn-ea"/>
                <a:cs typeface="+mn-cs"/>
              </a:rPr>
              <a:t>Vision</a:t>
            </a:r>
            <a:r>
              <a:rPr lang="en-GB" sz="1200" kern="1200" dirty="0">
                <a:solidFill>
                  <a:schemeClr val="tx1"/>
                </a:solidFill>
                <a:effectLst/>
                <a:latin typeface="+mn-lt"/>
                <a:ea typeface="+mn-ea"/>
                <a:cs typeface="+mn-cs"/>
              </a:rPr>
              <a:t>: IWM policies should help deliver a clear vision for sustainable development, or a theme such as ecosystems services or climate change adaptation.</a:t>
            </a:r>
            <a:endParaRPr lang="en-GB" dirty="0">
              <a:effectLst/>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Strategic</a:t>
            </a:r>
            <a:r>
              <a:rPr lang="en-GB" sz="1200" kern="1200" dirty="0">
                <a:solidFill>
                  <a:schemeClr val="tx1"/>
                </a:solidFill>
                <a:effectLst/>
                <a:latin typeface="+mn-lt"/>
                <a:ea typeface="+mn-ea"/>
                <a:cs typeface="+mn-cs"/>
              </a:rPr>
              <a:t>: Local plans should include a strategic policy that integrates managing flood risk, water quality, water efficiency and blue / green networks and set the framework for any non-strategic local plan or neighbourhood plan policies.</a:t>
            </a:r>
            <a:endParaRPr lang="en-GB" dirty="0">
              <a:effectLst/>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Avoid duplication</a:t>
            </a:r>
            <a:r>
              <a:rPr lang="en-GB" sz="1200" kern="1200" dirty="0">
                <a:solidFill>
                  <a:schemeClr val="tx1"/>
                </a:solidFill>
                <a:effectLst/>
                <a:latin typeface="+mn-lt"/>
                <a:ea typeface="+mn-ea"/>
                <a:cs typeface="+mn-cs"/>
              </a:rPr>
              <a:t>: Don’t reproduce NPPF policy but translate it into locally-specific policy.</a:t>
            </a:r>
            <a:endParaRPr lang="en-GB" dirty="0">
              <a:effectLst/>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Clear and positive</a:t>
            </a:r>
            <a:r>
              <a:rPr lang="en-GB" sz="1200" kern="1200" dirty="0">
                <a:solidFill>
                  <a:schemeClr val="tx1"/>
                </a:solidFill>
                <a:effectLst/>
                <a:latin typeface="+mn-lt"/>
                <a:ea typeface="+mn-ea"/>
                <a:cs typeface="+mn-cs"/>
              </a:rPr>
              <a:t>: Use strong language that emphasises the requirements for new development to deliver positive benefits, preferably identified as targets (e.g. what constitutes ‘reduced water demand’ or ‘better water quality’).</a:t>
            </a:r>
            <a:endParaRPr lang="en-GB" dirty="0">
              <a:effectLst/>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Evidence-based</a:t>
            </a:r>
            <a:r>
              <a:rPr lang="en-GB" sz="1200" kern="1200" dirty="0">
                <a:solidFill>
                  <a:schemeClr val="tx1"/>
                </a:solidFill>
                <a:effectLst/>
                <a:latin typeface="+mn-lt"/>
                <a:ea typeface="+mn-ea"/>
                <a:cs typeface="+mn-cs"/>
              </a:rPr>
              <a:t>: Clearly justify policies by linking to and referencing Strategic Flood Risk Assessments, Local Flood Risk Management Strategies, River Basin Management Plans, Water Resource Management Plans, Catchment Management Plans, water companies’ Drainage and Wastewater Management Plans and Water Resource Management Plans, Green Infrastructure strategies, viability assessments and other relevant evidence.</a:t>
            </a:r>
            <a:endParaRPr lang="en-GB" dirty="0">
              <a:effectLst/>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Co-operative</a:t>
            </a:r>
            <a:r>
              <a:rPr lang="en-GB" sz="1200" kern="1200" dirty="0">
                <a:solidFill>
                  <a:schemeClr val="tx1"/>
                </a:solidFill>
                <a:effectLst/>
                <a:latin typeface="+mn-lt"/>
                <a:ea typeface="+mn-ea"/>
                <a:cs typeface="+mn-cs"/>
              </a:rPr>
              <a:t>: Develop policies with strategic partners and neighbouring LPAs. Include IWM issues in Statements of Common Ground to help pass the Soundness test.</a:t>
            </a:r>
            <a:endParaRPr lang="en-GB" dirty="0">
              <a:effectLst/>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Deliverable</a:t>
            </a:r>
            <a:r>
              <a:rPr lang="en-GB" sz="1200" kern="1200" dirty="0">
                <a:solidFill>
                  <a:schemeClr val="tx1"/>
                </a:solidFill>
                <a:effectLst/>
                <a:latin typeface="+mn-lt"/>
                <a:ea typeface="+mn-ea"/>
                <a:cs typeface="+mn-cs"/>
              </a:rPr>
              <a:t>: Include IWM in Infrastructure Delivery Plans and longer term masterplans including identifying long-term management arrangements and partners.</a:t>
            </a:r>
            <a:endParaRPr lang="en-GB" dirty="0">
              <a:effectLst/>
            </a:endParaRPr>
          </a:p>
        </p:txBody>
      </p:sp>
      <p:sp>
        <p:nvSpPr>
          <p:cNvPr id="4" name="Slide Number Placeholder 3"/>
          <p:cNvSpPr>
            <a:spLocks noGrp="1"/>
          </p:cNvSpPr>
          <p:nvPr>
            <p:ph type="sldNum" sz="quarter" idx="10"/>
          </p:nvPr>
        </p:nvSpPr>
        <p:spPr/>
        <p:txBody>
          <a:bodyPr/>
          <a:lstStyle/>
          <a:p>
            <a:fld id="{70528C24-E819-4A0A-A100-43271EBA026C}" type="slidenum">
              <a:rPr lang="en-GB" smtClean="0"/>
              <a:t>14</a:t>
            </a:fld>
            <a:endParaRPr lang="en-GB" dirty="0"/>
          </a:p>
        </p:txBody>
      </p:sp>
    </p:spTree>
    <p:extLst>
      <p:ext uri="{BB962C8B-B14F-4D97-AF65-F5344CB8AC3E}">
        <p14:creationId xmlns:p14="http://schemas.microsoft.com/office/powerpoint/2010/main" val="900526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know how hard-pressed local planning authorities are and while searching for and reviewing Local Plans, we decided to identify the key characteristics of good local policy to help deliver better water management. Policy makers can use these to help them draft their own policies. Most of  the local plan examples have been found ‘sound’ by Planning Inspectors.</a:t>
            </a:r>
          </a:p>
          <a:p>
            <a:endParaRPr lang="en-GB" dirty="0"/>
          </a:p>
          <a:p>
            <a:r>
              <a:rPr lang="en-GB" dirty="0"/>
              <a:t>We used guidance from national policy and guidance of England and Wales and other good practice guidance such as that produced by the Green Infrastructure Partnership. We identified the key characteristics in Part A, section 4, and in Part E, we provide examples of each characteristic from the case study local plans.</a:t>
            </a:r>
          </a:p>
          <a:p>
            <a:endParaRPr lang="en-GB" dirty="0"/>
          </a:p>
          <a:p>
            <a:r>
              <a:rPr lang="en-GB" dirty="0"/>
              <a:t>Also, in Part D, we provide guidance to the key policy hooks in English policy (25 Year Environment Plan, NPPF and PPG) and Planning Policy Wales and Technical Advice Notes. </a:t>
            </a:r>
          </a:p>
        </p:txBody>
      </p:sp>
      <p:sp>
        <p:nvSpPr>
          <p:cNvPr id="4" name="Slide Number Placeholder 3"/>
          <p:cNvSpPr>
            <a:spLocks noGrp="1"/>
          </p:cNvSpPr>
          <p:nvPr>
            <p:ph type="sldNum" sz="quarter" idx="5"/>
          </p:nvPr>
        </p:nvSpPr>
        <p:spPr/>
        <p:txBody>
          <a:bodyPr/>
          <a:lstStyle/>
          <a:p>
            <a:fld id="{70528C24-E819-4A0A-A100-43271EBA026C}" type="slidenum">
              <a:rPr lang="en-GB" smtClean="0"/>
              <a:t>15</a:t>
            </a:fld>
            <a:endParaRPr lang="en-GB" dirty="0"/>
          </a:p>
        </p:txBody>
      </p:sp>
    </p:spTree>
    <p:extLst>
      <p:ext uri="{BB962C8B-B14F-4D97-AF65-F5344CB8AC3E}">
        <p14:creationId xmlns:p14="http://schemas.microsoft.com/office/powerpoint/2010/main" val="3852849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the request of the Project Steering Group, we provided examples of what we regarded as good examples of clear ‘technical asks’ in local plan policies.</a:t>
            </a:r>
          </a:p>
          <a:p>
            <a:r>
              <a:rPr lang="en-GB" dirty="0"/>
              <a:t>We reproduce these case studies with some commentary on why we consider they are good practice.</a:t>
            </a:r>
          </a:p>
          <a:p>
            <a:r>
              <a:rPr lang="en-GB" dirty="0"/>
              <a:t>We couldn’t find clear technical asks for all outcomes, but we did for sustainable drainage, water efficiency, water quality and biodiversity (including ecosystem services)</a:t>
            </a:r>
          </a:p>
        </p:txBody>
      </p:sp>
      <p:sp>
        <p:nvSpPr>
          <p:cNvPr id="4" name="Slide Number Placeholder 3"/>
          <p:cNvSpPr>
            <a:spLocks noGrp="1"/>
          </p:cNvSpPr>
          <p:nvPr>
            <p:ph type="sldNum" sz="quarter" idx="5"/>
          </p:nvPr>
        </p:nvSpPr>
        <p:spPr/>
        <p:txBody>
          <a:bodyPr/>
          <a:lstStyle/>
          <a:p>
            <a:fld id="{70528C24-E819-4A0A-A100-43271EBA026C}" type="slidenum">
              <a:rPr lang="en-GB" smtClean="0"/>
              <a:t>16</a:t>
            </a:fld>
            <a:endParaRPr lang="en-GB" dirty="0"/>
          </a:p>
        </p:txBody>
      </p:sp>
    </p:spTree>
    <p:extLst>
      <p:ext uri="{BB962C8B-B14F-4D97-AF65-F5344CB8AC3E}">
        <p14:creationId xmlns:p14="http://schemas.microsoft.com/office/powerpoint/2010/main" val="23801357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Part C of the guidance contains the 15 case studies of local plans which we believe are good practice in </a:t>
            </a:r>
            <a:r>
              <a:rPr lang="en-GB" dirty="0" err="1"/>
              <a:t>promtioing</a:t>
            </a:r>
            <a:r>
              <a:rPr lang="en-GB" dirty="0"/>
              <a:t> better water management through planning.</a:t>
            </a:r>
          </a:p>
          <a:p>
            <a:r>
              <a:rPr lang="en-GB" dirty="0"/>
              <a:t>They emerged through our initial survey, from the PSG and from our own research.</a:t>
            </a:r>
          </a:p>
          <a:p>
            <a:r>
              <a:rPr lang="en-GB" dirty="0"/>
              <a:t>We aimed to get a spread across England and Wales (although we didn’t find any in Wales) and have a range of urban, suburban and rural plans</a:t>
            </a:r>
          </a:p>
          <a:p>
            <a:r>
              <a:rPr lang="en-GB" dirty="0"/>
              <a:t>Different levels of local government</a:t>
            </a:r>
          </a:p>
          <a:p>
            <a:r>
              <a:rPr lang="en-GB" dirty="0"/>
              <a:t>Later on in the process we identified some emerging policies that we thought demonstrated good practice and we included these with links as well.</a:t>
            </a:r>
          </a:p>
          <a:p>
            <a:r>
              <a:rPr lang="en-GB" dirty="0"/>
              <a:t>The Local Plans are also summarised in Part A, section 5.</a:t>
            </a:r>
          </a:p>
          <a:p>
            <a:endParaRPr lang="en-GB" dirty="0"/>
          </a:p>
        </p:txBody>
      </p:sp>
      <p:sp>
        <p:nvSpPr>
          <p:cNvPr id="4" name="Slide Number Placeholder 3"/>
          <p:cNvSpPr>
            <a:spLocks noGrp="1"/>
          </p:cNvSpPr>
          <p:nvPr>
            <p:ph type="sldNum" sz="quarter" idx="5"/>
          </p:nvPr>
        </p:nvSpPr>
        <p:spPr/>
        <p:txBody>
          <a:bodyPr/>
          <a:lstStyle/>
          <a:p>
            <a:fld id="{70528C24-E819-4A0A-A100-43271EBA026C}" type="slidenum">
              <a:rPr lang="en-GB" smtClean="0"/>
              <a:t>17</a:t>
            </a:fld>
            <a:endParaRPr lang="en-GB" dirty="0"/>
          </a:p>
        </p:txBody>
      </p:sp>
    </p:spTree>
    <p:extLst>
      <p:ext uri="{BB962C8B-B14F-4D97-AF65-F5344CB8AC3E}">
        <p14:creationId xmlns:p14="http://schemas.microsoft.com/office/powerpoint/2010/main" val="3639810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Part C of the guidance contains the case study local policies.</a:t>
            </a:r>
          </a:p>
          <a:p>
            <a:r>
              <a:rPr lang="en-GB" dirty="0"/>
              <a:t>Each are in the same template so they are easily accessible for readers.</a:t>
            </a:r>
          </a:p>
          <a:p>
            <a:r>
              <a:rPr lang="en-GB" dirty="0"/>
              <a:t>They list the relevant plan and policy or policies</a:t>
            </a:r>
          </a:p>
          <a:p>
            <a:r>
              <a:rPr lang="en-GB" dirty="0"/>
              <a:t>Summarise the issues the policies are addressing</a:t>
            </a:r>
          </a:p>
          <a:p>
            <a:r>
              <a:rPr lang="en-GB" dirty="0"/>
              <a:t>Outline particular local challenges </a:t>
            </a:r>
            <a:r>
              <a:rPr lang="en-GB"/>
              <a:t>or opportunities</a:t>
            </a:r>
            <a:endParaRPr lang="en-GB" dirty="0"/>
          </a:p>
          <a:p>
            <a:r>
              <a:rPr lang="en-GB" dirty="0"/>
              <a:t>Identify and explain the Critical Success Factors to getting the policy in the plan and the intended better water management Outcomes </a:t>
            </a:r>
          </a:p>
          <a:p>
            <a:r>
              <a:rPr lang="en-GB" dirty="0"/>
              <a:t>Contain links for further information.</a:t>
            </a:r>
          </a:p>
          <a:p>
            <a:endParaRPr lang="en-GB" dirty="0"/>
          </a:p>
          <a:p>
            <a:r>
              <a:rPr lang="en-GB" dirty="0"/>
              <a:t>We were able to identify 8 local plans where the policy had influenced one of the physical projects on the ground. In some cases, a project had influenced the development of a project e.g. Croydon. – reverse golden thread.</a:t>
            </a:r>
          </a:p>
          <a:p>
            <a:endParaRPr lang="en-GB" dirty="0"/>
          </a:p>
        </p:txBody>
      </p:sp>
      <p:sp>
        <p:nvSpPr>
          <p:cNvPr id="4" name="Slide Number Placeholder 3"/>
          <p:cNvSpPr>
            <a:spLocks noGrp="1"/>
          </p:cNvSpPr>
          <p:nvPr>
            <p:ph type="sldNum" sz="quarter" idx="5"/>
          </p:nvPr>
        </p:nvSpPr>
        <p:spPr/>
        <p:txBody>
          <a:bodyPr/>
          <a:lstStyle/>
          <a:p>
            <a:fld id="{70528C24-E819-4A0A-A100-43271EBA026C}" type="slidenum">
              <a:rPr lang="en-GB" smtClean="0"/>
              <a:t>18</a:t>
            </a:fld>
            <a:endParaRPr lang="en-GB" dirty="0"/>
          </a:p>
        </p:txBody>
      </p:sp>
    </p:spTree>
    <p:extLst>
      <p:ext uri="{BB962C8B-B14F-4D97-AF65-F5344CB8AC3E}">
        <p14:creationId xmlns:p14="http://schemas.microsoft.com/office/powerpoint/2010/main" val="19458961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8688" y="757238"/>
            <a:ext cx="4970462" cy="3729037"/>
          </a:xfrm>
        </p:spPr>
      </p:sp>
      <p:sp>
        <p:nvSpPr>
          <p:cNvPr id="3" name="Notes Placeholder 2"/>
          <p:cNvSpPr>
            <a:spLocks noGrp="1"/>
          </p:cNvSpPr>
          <p:nvPr>
            <p:ph type="body" idx="1"/>
          </p:nvPr>
        </p:nvSpPr>
        <p:spPr/>
        <p:txBody>
          <a:bodyPr/>
          <a:lstStyle/>
          <a:p>
            <a:r>
              <a:rPr lang="en-GB" dirty="0"/>
              <a:t>Part </a:t>
            </a:r>
            <a:r>
              <a:rPr lang="en-GB" dirty="0" smtClean="0"/>
              <a:t>B </a:t>
            </a:r>
            <a:r>
              <a:rPr lang="en-GB" dirty="0"/>
              <a:t>of the guidance contains the </a:t>
            </a:r>
            <a:r>
              <a:rPr lang="en-GB" dirty="0" smtClean="0"/>
              <a:t>physical case studies, examples of what can be achieved on the ground if the principles in this guidance are followed.</a:t>
            </a:r>
            <a:endParaRPr lang="en-GB" dirty="0"/>
          </a:p>
          <a:p>
            <a:r>
              <a:rPr lang="en-GB" dirty="0"/>
              <a:t>Each </a:t>
            </a:r>
            <a:r>
              <a:rPr lang="en-GB" dirty="0" smtClean="0"/>
              <a:t>is set out in the same format, with illustrations, so </a:t>
            </a:r>
            <a:r>
              <a:rPr lang="en-GB" dirty="0"/>
              <a:t>they are easily accessible for readers.</a:t>
            </a:r>
          </a:p>
          <a:p>
            <a:endParaRPr lang="en-GB" dirty="0" smtClean="0"/>
          </a:p>
          <a:p>
            <a:r>
              <a:rPr lang="en-GB" dirty="0" smtClean="0"/>
              <a:t>They set out:</a:t>
            </a:r>
          </a:p>
          <a:p>
            <a:r>
              <a:rPr lang="en-GB" dirty="0" smtClean="0"/>
              <a:t>What was done;</a:t>
            </a:r>
          </a:p>
          <a:p>
            <a:r>
              <a:rPr lang="en-GB" dirty="0" smtClean="0"/>
              <a:t>The outcomes that were achieved, and how the CSFs contributed;</a:t>
            </a:r>
          </a:p>
          <a:p>
            <a:r>
              <a:rPr lang="en-GB" dirty="0" smtClean="0"/>
              <a:t>Hoe the development relates to planning policy;</a:t>
            </a:r>
          </a:p>
          <a:p>
            <a:r>
              <a:rPr lang="en-GB" dirty="0" smtClean="0"/>
              <a:t>The organisations that were involved, and;</a:t>
            </a:r>
          </a:p>
          <a:p>
            <a:r>
              <a:rPr lang="en-GB" dirty="0" smtClean="0"/>
              <a:t>References and links to further information.</a:t>
            </a:r>
            <a:endParaRPr lang="en-GB" dirty="0"/>
          </a:p>
          <a:p>
            <a:endParaRPr lang="en-GB" dirty="0"/>
          </a:p>
          <a:p>
            <a:r>
              <a:rPr lang="en-GB" dirty="0" smtClean="0"/>
              <a:t>In 9 of the 12 case studies planning policy supporting IWM </a:t>
            </a:r>
            <a:r>
              <a:rPr lang="en-GB" dirty="0"/>
              <a:t>had influenced </a:t>
            </a:r>
            <a:r>
              <a:rPr lang="en-GB" dirty="0" smtClean="0"/>
              <a:t>the development – the golden thread. </a:t>
            </a:r>
            <a:r>
              <a:rPr lang="en-GB" dirty="0"/>
              <a:t>In </a:t>
            </a:r>
            <a:r>
              <a:rPr lang="en-GB" dirty="0" smtClean="0"/>
              <a:t>two cases</a:t>
            </a:r>
            <a:r>
              <a:rPr lang="en-GB" dirty="0"/>
              <a:t>, </a:t>
            </a:r>
            <a:r>
              <a:rPr lang="en-GB" dirty="0" smtClean="0"/>
              <a:t>the </a:t>
            </a:r>
            <a:r>
              <a:rPr lang="en-GB" dirty="0"/>
              <a:t>project had influenced the development of </a:t>
            </a:r>
            <a:r>
              <a:rPr lang="en-GB" dirty="0" smtClean="0"/>
              <a:t>IWM-supporting planning policy </a:t>
            </a:r>
            <a:r>
              <a:rPr lang="en-GB" dirty="0"/>
              <a:t>e.g. </a:t>
            </a:r>
            <a:r>
              <a:rPr lang="en-GB" dirty="0" smtClean="0"/>
              <a:t>Croydon and Sheffield - a </a:t>
            </a:r>
            <a:r>
              <a:rPr lang="en-GB" dirty="0"/>
              <a:t>reverse golden thread</a:t>
            </a:r>
            <a:r>
              <a:rPr lang="en-GB" dirty="0" smtClean="0"/>
              <a:t>. The one case study with no link to IWM supporting planning policy shows what can be achieved through constructive partnership with the LLFA/LPA</a:t>
            </a:r>
            <a:endParaRPr lang="en-GB" dirty="0"/>
          </a:p>
        </p:txBody>
      </p:sp>
      <p:sp>
        <p:nvSpPr>
          <p:cNvPr id="4" name="Slide Number Placeholder 3"/>
          <p:cNvSpPr>
            <a:spLocks noGrp="1"/>
          </p:cNvSpPr>
          <p:nvPr>
            <p:ph type="sldNum" sz="quarter" idx="5"/>
          </p:nvPr>
        </p:nvSpPr>
        <p:spPr/>
        <p:txBody>
          <a:bodyPr/>
          <a:lstStyle/>
          <a:p>
            <a:fld id="{70528C24-E819-4A0A-A100-43271EBA026C}" type="slidenum">
              <a:rPr lang="en-GB" smtClean="0"/>
              <a:t>19</a:t>
            </a:fld>
            <a:endParaRPr lang="en-GB" dirty="0"/>
          </a:p>
        </p:txBody>
      </p:sp>
    </p:spTree>
    <p:extLst>
      <p:ext uri="{BB962C8B-B14F-4D97-AF65-F5344CB8AC3E}">
        <p14:creationId xmlns:p14="http://schemas.microsoft.com/office/powerpoint/2010/main" val="19458961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3633788" cy="2725737"/>
          </a:xfrm>
        </p:spPr>
      </p:sp>
      <p:sp>
        <p:nvSpPr>
          <p:cNvPr id="3" name="Notes Placeholder 2"/>
          <p:cNvSpPr>
            <a:spLocks noGrp="1"/>
          </p:cNvSpPr>
          <p:nvPr>
            <p:ph type="body" idx="1"/>
          </p:nvPr>
        </p:nvSpPr>
        <p:spPr>
          <a:xfrm>
            <a:off x="680562" y="3536930"/>
            <a:ext cx="5444490" cy="5661364"/>
          </a:xfrm>
        </p:spPr>
        <p:txBody>
          <a:bodyPr/>
          <a:lstStyle/>
          <a:p>
            <a:r>
              <a:rPr lang="en-GB" sz="1200" kern="1200" dirty="0">
                <a:solidFill>
                  <a:schemeClr val="tx1"/>
                </a:solidFill>
                <a:effectLst/>
                <a:latin typeface="+mn-lt"/>
                <a:ea typeface="+mn-ea"/>
                <a:cs typeface="+mn-cs"/>
              </a:rPr>
              <a:t>This case study illustrates the Golden Thread in </a:t>
            </a:r>
            <a:r>
              <a:rPr lang="en-GB" sz="1200" kern="1200">
                <a:solidFill>
                  <a:schemeClr val="tx1"/>
                </a:solidFill>
                <a:effectLst/>
                <a:latin typeface="+mn-lt"/>
                <a:ea typeface="+mn-ea"/>
                <a:cs typeface="+mn-cs"/>
              </a:rPr>
              <a:t>operation and </a:t>
            </a:r>
            <a:r>
              <a:rPr lang="en-GB" sz="1200" kern="1200" dirty="0">
                <a:solidFill>
                  <a:schemeClr val="tx1"/>
                </a:solidFill>
                <a:effectLst/>
                <a:latin typeface="+mn-lt"/>
                <a:ea typeface="+mn-ea"/>
                <a:cs typeface="+mn-cs"/>
              </a:rPr>
              <a:t>how applying the CSFs leads to good </a:t>
            </a:r>
            <a:r>
              <a:rPr lang="en-GB" sz="1200" kern="1200">
                <a:solidFill>
                  <a:schemeClr val="tx1"/>
                </a:solidFill>
                <a:effectLst/>
                <a:latin typeface="+mn-lt"/>
                <a:ea typeface="+mn-ea"/>
                <a:cs typeface="+mn-cs"/>
              </a:rPr>
              <a:t>outcomes and </a:t>
            </a:r>
            <a:r>
              <a:rPr lang="en-GB" sz="1200" kern="1200" dirty="0">
                <a:solidFill>
                  <a:schemeClr val="tx1"/>
                </a:solidFill>
                <a:effectLst/>
                <a:latin typeface="+mn-lt"/>
                <a:ea typeface="+mn-ea"/>
                <a:cs typeface="+mn-cs"/>
              </a:rPr>
              <a:t>multiple benefits. </a:t>
            </a:r>
            <a:endParaRPr lang="en-GB" sz="1000" dirty="0">
              <a:effectLst/>
            </a:endParaRPr>
          </a:p>
          <a:p>
            <a:r>
              <a:rPr lang="en-GB" sz="1200" kern="1200" dirty="0">
                <a:solidFill>
                  <a:schemeClr val="tx1"/>
                </a:solidFill>
                <a:effectLst/>
                <a:latin typeface="+mn-lt"/>
                <a:ea typeface="+mn-ea"/>
                <a:cs typeface="+mn-cs"/>
              </a:rPr>
              <a:t> </a:t>
            </a:r>
            <a:endParaRPr lang="en-GB" sz="1000" dirty="0">
              <a:effectLst/>
            </a:endParaRPr>
          </a:p>
          <a:p>
            <a:r>
              <a:rPr lang="en-GB" sz="1200" kern="1200" dirty="0">
                <a:solidFill>
                  <a:schemeClr val="tx1"/>
                </a:solidFill>
                <a:effectLst/>
                <a:latin typeface="+mn-lt"/>
                <a:ea typeface="+mn-ea"/>
                <a:cs typeface="+mn-cs"/>
              </a:rPr>
              <a:t>Cambridge is located within an area of water stress (East Anglia has the lowest rainfall in the </a:t>
            </a:r>
            <a:r>
              <a:rPr lang="en-GB" sz="1200" kern="1200">
                <a:solidFill>
                  <a:schemeClr val="tx1"/>
                </a:solidFill>
                <a:effectLst/>
                <a:latin typeface="+mn-lt"/>
                <a:ea typeface="+mn-ea"/>
                <a:cs typeface="+mn-cs"/>
              </a:rPr>
              <a:t>country and </a:t>
            </a:r>
            <a:r>
              <a:rPr lang="en-GB" sz="1200" kern="1200" dirty="0">
                <a:solidFill>
                  <a:schemeClr val="tx1"/>
                </a:solidFill>
                <a:effectLst/>
                <a:latin typeface="+mn-lt"/>
                <a:ea typeface="+mn-ea"/>
                <a:cs typeface="+mn-cs"/>
              </a:rPr>
              <a:t>is described officially as semi-arid</a:t>
            </a:r>
            <a:r>
              <a:rPr lang="en-GB" sz="1200" kern="1200">
                <a:solidFill>
                  <a:schemeClr val="tx1"/>
                </a:solidFill>
                <a:effectLst/>
                <a:latin typeface="+mn-lt"/>
                <a:ea typeface="+mn-ea"/>
                <a:cs typeface="+mn-cs"/>
              </a:rPr>
              <a:t>) and </a:t>
            </a:r>
            <a:r>
              <a:rPr lang="en-GB" sz="1200" kern="1200" dirty="0">
                <a:solidFill>
                  <a:schemeClr val="tx1"/>
                </a:solidFill>
                <a:effectLst/>
                <a:latin typeface="+mn-lt"/>
                <a:ea typeface="+mn-ea"/>
                <a:cs typeface="+mn-cs"/>
              </a:rPr>
              <a:t>is also at high risk of surface water flooding. The local communities downstream regularly suffered flooding from two different brooks so there was no capacity within existing watercourses to accommodate additional surface water from new development. Cambridge planning policy requires sustainable </a:t>
            </a:r>
            <a:r>
              <a:rPr lang="en-GB" sz="1200" kern="1200">
                <a:solidFill>
                  <a:schemeClr val="tx1"/>
                </a:solidFill>
                <a:effectLst/>
                <a:latin typeface="+mn-lt"/>
                <a:ea typeface="+mn-ea"/>
                <a:cs typeface="+mn-cs"/>
              </a:rPr>
              <a:t>drainage and </a:t>
            </a:r>
            <a:r>
              <a:rPr lang="en-GB" sz="1200" kern="1200" dirty="0">
                <a:solidFill>
                  <a:schemeClr val="tx1"/>
                </a:solidFill>
                <a:effectLst/>
                <a:latin typeface="+mn-lt"/>
                <a:ea typeface="+mn-ea"/>
                <a:cs typeface="+mn-cs"/>
              </a:rPr>
              <a:t>sets </a:t>
            </a:r>
            <a:r>
              <a:rPr lang="en-GB" sz="1200" kern="1200">
                <a:solidFill>
                  <a:schemeClr val="tx1"/>
                </a:solidFill>
                <a:effectLst/>
                <a:latin typeface="+mn-lt"/>
                <a:ea typeface="+mn-ea"/>
                <a:cs typeface="+mn-cs"/>
              </a:rPr>
              <a:t>stringent standards </a:t>
            </a:r>
            <a:r>
              <a:rPr lang="en-GB" sz="1200" kern="1200" dirty="0">
                <a:solidFill>
                  <a:schemeClr val="tx1"/>
                </a:solidFill>
                <a:effectLst/>
                <a:latin typeface="+mn-lt"/>
                <a:ea typeface="+mn-ea"/>
                <a:cs typeface="+mn-cs"/>
              </a:rPr>
              <a:t>for water use.</a:t>
            </a:r>
            <a:endParaRPr lang="en-GB" sz="1000" dirty="0">
              <a:effectLst/>
            </a:endParaRPr>
          </a:p>
          <a:p>
            <a:r>
              <a:rPr lang="en-GB" sz="1200" kern="1200" dirty="0">
                <a:solidFill>
                  <a:schemeClr val="tx1"/>
                </a:solidFill>
                <a:effectLst/>
                <a:latin typeface="+mn-lt"/>
                <a:ea typeface="+mn-ea"/>
                <a:cs typeface="+mn-cs"/>
              </a:rPr>
              <a:t> </a:t>
            </a:r>
            <a:endParaRPr lang="en-GB" sz="1000" dirty="0">
              <a:effectLst/>
            </a:endParaRPr>
          </a:p>
          <a:p>
            <a:r>
              <a:rPr lang="en-GB" sz="1200" kern="1200" dirty="0">
                <a:solidFill>
                  <a:schemeClr val="tx1"/>
                </a:solidFill>
                <a:effectLst/>
                <a:latin typeface="+mn-lt"/>
                <a:ea typeface="+mn-ea"/>
                <a:cs typeface="+mn-cs"/>
              </a:rPr>
              <a:t>The North West Cambridge project is a 150 hectare development with a comprehensive integrated water management system reducing off-site flows to below greenfield runoff rates</a:t>
            </a:r>
            <a:r>
              <a:rPr lang="en-GB" sz="1200" kern="1200">
                <a:solidFill>
                  <a:schemeClr val="tx1"/>
                </a:solidFill>
                <a:effectLst/>
                <a:latin typeface="+mn-lt"/>
                <a:ea typeface="+mn-ea"/>
                <a:cs typeface="+mn-cs"/>
              </a:rPr>
              <a:t>, and </a:t>
            </a:r>
            <a:r>
              <a:rPr lang="en-GB" sz="1200" kern="1200" dirty="0">
                <a:solidFill>
                  <a:schemeClr val="tx1"/>
                </a:solidFill>
                <a:effectLst/>
                <a:latin typeface="+mn-lt"/>
                <a:ea typeface="+mn-ea"/>
                <a:cs typeface="+mn-cs"/>
              </a:rPr>
              <a:t>the largest water recycling system in the country, capturing up to 45% of rainwater to reduce potable </a:t>
            </a:r>
            <a:r>
              <a:rPr lang="en-GB" sz="1200" kern="1200">
                <a:solidFill>
                  <a:schemeClr val="tx1"/>
                </a:solidFill>
                <a:effectLst/>
                <a:latin typeface="+mn-lt"/>
                <a:ea typeface="+mn-ea"/>
                <a:cs typeface="+mn-cs"/>
              </a:rPr>
              <a:t>water demand.</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particular:</a:t>
            </a:r>
          </a:p>
          <a:p>
            <a:endParaRPr lang="en-GB" sz="1200" kern="1200" dirty="0">
              <a:solidFill>
                <a:schemeClr val="tx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srgbClr val="669900"/>
                </a:solidFill>
                <a:effectLst/>
                <a:uLnTx/>
                <a:uFillTx/>
                <a:latin typeface="Calibri" panose="020F0502020204030204" pitchFamily="34" charset="0"/>
                <a:ea typeface="+mn-ea"/>
                <a:cs typeface="Calibri" panose="020F0502020204030204" pitchFamily="34" charset="0"/>
              </a:rPr>
              <a:t>It will deliver 3,000 </a:t>
            </a:r>
            <a:r>
              <a:rPr kumimoji="0" lang="en-GB" sz="1400" b="0" i="0" u="none" strike="noStrike" kern="1200" cap="none" spc="0" normalizeH="0" baseline="0" noProof="0">
                <a:ln>
                  <a:noFill/>
                </a:ln>
                <a:solidFill>
                  <a:srgbClr val="669900"/>
                </a:solidFill>
                <a:effectLst/>
                <a:uLnTx/>
                <a:uFillTx/>
                <a:latin typeface="Calibri" panose="020F0502020204030204" pitchFamily="34" charset="0"/>
                <a:ea typeface="+mn-ea"/>
                <a:cs typeface="Calibri" panose="020F0502020204030204" pitchFamily="34" charset="0"/>
              </a:rPr>
              <a:t>homes and </a:t>
            </a:r>
            <a:r>
              <a:rPr kumimoji="0" lang="en-GB" sz="1400" b="0" i="0" u="none" strike="noStrike" kern="1200" cap="none" spc="0" normalizeH="0" baseline="0" noProof="0" dirty="0">
                <a:ln>
                  <a:noFill/>
                </a:ln>
                <a:solidFill>
                  <a:srgbClr val="669900"/>
                </a:solidFill>
                <a:effectLst/>
                <a:uLnTx/>
                <a:uFillTx/>
                <a:latin typeface="Calibri" panose="020F0502020204030204" pitchFamily="34" charset="0"/>
                <a:ea typeface="+mn-ea"/>
                <a:cs typeface="Calibri" panose="020F0502020204030204" pitchFamily="34" charset="0"/>
              </a:rPr>
              <a:t>100,000m</a:t>
            </a:r>
            <a:r>
              <a:rPr kumimoji="0" lang="en-GB" sz="1400" b="0" i="0" u="none" strike="noStrike" kern="1200" cap="none" spc="0" normalizeH="0" baseline="30000" noProof="0" dirty="0">
                <a:ln>
                  <a:noFill/>
                </a:ln>
                <a:solidFill>
                  <a:srgbClr val="669900"/>
                </a:solidFill>
                <a:effectLst/>
                <a:uLnTx/>
                <a:uFillTx/>
                <a:latin typeface="Calibri" panose="020F0502020204030204" pitchFamily="34" charset="0"/>
                <a:ea typeface="+mn-ea"/>
                <a:cs typeface="Calibri" panose="020F0502020204030204" pitchFamily="34" charset="0"/>
              </a:rPr>
              <a:t>2</a:t>
            </a:r>
            <a:r>
              <a:rPr kumimoji="0" lang="en-GB" sz="1400" b="0" i="0" u="none" strike="noStrike" kern="1200" cap="none" spc="0" normalizeH="0" baseline="0" noProof="0" dirty="0">
                <a:ln>
                  <a:noFill/>
                </a:ln>
                <a:solidFill>
                  <a:srgbClr val="669900"/>
                </a:solidFill>
                <a:effectLst/>
                <a:uLnTx/>
                <a:uFillTx/>
                <a:latin typeface="Calibri" panose="020F0502020204030204" pitchFamily="34" charset="0"/>
                <a:ea typeface="+mn-ea"/>
                <a:cs typeface="Calibri" panose="020F0502020204030204" pitchFamily="34" charset="0"/>
              </a:rPr>
              <a:t> of other uses </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srgbClr val="669900"/>
                </a:solidFill>
                <a:effectLst/>
                <a:uLnTx/>
                <a:uFillTx/>
                <a:latin typeface="Calibri" panose="020F0502020204030204" pitchFamily="34" charset="0"/>
                <a:ea typeface="+mn-ea"/>
                <a:cs typeface="Calibri" panose="020F0502020204030204" pitchFamily="34" charset="0"/>
              </a:rPr>
              <a:t>The IWM is driven by local plan policy</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srgbClr val="669900"/>
                </a:solidFill>
                <a:effectLst/>
                <a:uLnTx/>
                <a:uFillTx/>
                <a:latin typeface="Calibri" panose="020F0502020204030204" pitchFamily="34" charset="0"/>
                <a:ea typeface="+mn-ea"/>
                <a:cs typeface="Calibri" panose="020F0502020204030204" pitchFamily="34" charset="0"/>
              </a:rPr>
              <a:t>It incorporates a site wide IWM system </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srgbClr val="669900"/>
                </a:solidFill>
                <a:effectLst/>
                <a:uLnTx/>
                <a:uFillTx/>
                <a:latin typeface="Calibri" panose="020F0502020204030204" pitchFamily="34" charset="0"/>
                <a:ea typeface="+mn-ea"/>
                <a:cs typeface="Calibri" panose="020F0502020204030204" pitchFamily="34" charset="0"/>
              </a:rPr>
              <a:t>Swales, </a:t>
            </a:r>
            <a:r>
              <a:rPr kumimoji="0" lang="en-GB" sz="1400" b="0" i="0" u="none" strike="noStrike" kern="1200" cap="none" spc="0" normalizeH="0" baseline="0" noProof="0">
                <a:ln>
                  <a:noFill/>
                </a:ln>
                <a:solidFill>
                  <a:srgbClr val="669900"/>
                </a:solidFill>
                <a:effectLst/>
                <a:uLnTx/>
                <a:uFillTx/>
                <a:latin typeface="Calibri" panose="020F0502020204030204" pitchFamily="34" charset="0"/>
                <a:ea typeface="+mn-ea"/>
                <a:cs typeface="Calibri" panose="020F0502020204030204" pitchFamily="34" charset="0"/>
              </a:rPr>
              <a:t>blue and </a:t>
            </a:r>
            <a:r>
              <a:rPr kumimoji="0" lang="en-GB" sz="1400" b="0" i="0" u="none" strike="noStrike" kern="1200" cap="none" spc="0" normalizeH="0" baseline="0" noProof="0" dirty="0">
                <a:ln>
                  <a:noFill/>
                </a:ln>
                <a:solidFill>
                  <a:srgbClr val="669900"/>
                </a:solidFill>
                <a:effectLst/>
                <a:uLnTx/>
                <a:uFillTx/>
                <a:latin typeface="Calibri" panose="020F0502020204030204" pitchFamily="34" charset="0"/>
                <a:ea typeface="+mn-ea"/>
                <a:cs typeface="Calibri" panose="020F0502020204030204" pitchFamily="34" charset="0"/>
              </a:rPr>
              <a:t>brown </a:t>
            </a:r>
            <a:r>
              <a:rPr kumimoji="0" lang="en-GB" sz="1400" b="0" i="0" u="none" strike="noStrike" kern="1200" cap="none" spc="0" normalizeH="0" baseline="0" noProof="0">
                <a:ln>
                  <a:noFill/>
                </a:ln>
                <a:solidFill>
                  <a:srgbClr val="669900"/>
                </a:solidFill>
                <a:effectLst/>
                <a:uLnTx/>
                <a:uFillTx/>
                <a:latin typeface="Calibri" panose="020F0502020204030204" pitchFamily="34" charset="0"/>
                <a:ea typeface="+mn-ea"/>
                <a:cs typeface="Calibri" panose="020F0502020204030204" pitchFamily="34" charset="0"/>
              </a:rPr>
              <a:t>roofs and </a:t>
            </a:r>
            <a:r>
              <a:rPr kumimoji="0" lang="en-GB" sz="1400" b="0" i="0" u="none" strike="noStrike" kern="1200" cap="none" spc="0" normalizeH="0" baseline="0" noProof="0" dirty="0">
                <a:ln>
                  <a:noFill/>
                </a:ln>
                <a:solidFill>
                  <a:srgbClr val="669900"/>
                </a:solidFill>
                <a:effectLst/>
                <a:uLnTx/>
                <a:uFillTx/>
                <a:latin typeface="Calibri" panose="020F0502020204030204" pitchFamily="34" charset="0"/>
                <a:ea typeface="+mn-ea"/>
                <a:cs typeface="Calibri" panose="020F0502020204030204" pitchFamily="34" charset="0"/>
              </a:rPr>
              <a:t>green corridors manage water through the site into man-made lagoons</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srgbClr val="669900"/>
                </a:solidFill>
                <a:effectLst/>
                <a:uLnTx/>
                <a:uFillTx/>
                <a:latin typeface="Calibri" panose="020F0502020204030204" pitchFamily="34" charset="0"/>
                <a:ea typeface="+mn-ea"/>
                <a:cs typeface="Calibri" panose="020F0502020204030204" pitchFamily="34" charset="0"/>
              </a:rPr>
              <a:t>Treated rainwater is pumped back into the homes </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srgbClr val="669900"/>
                </a:solidFill>
                <a:effectLst/>
                <a:uLnTx/>
                <a:uFillTx/>
                <a:latin typeface="Calibri" panose="020F0502020204030204" pitchFamily="34" charset="0"/>
                <a:ea typeface="+mn-ea"/>
                <a:cs typeface="Calibri" panose="020F0502020204030204" pitchFamily="34" charset="0"/>
              </a:rPr>
              <a:t>It will be largest rainwater harvesting system in the country</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GB" sz="1400" b="0" i="0" u="none" strike="noStrike" kern="1200" cap="none" spc="0" normalizeH="0" baseline="0" noProof="0">
                <a:ln>
                  <a:noFill/>
                </a:ln>
                <a:solidFill>
                  <a:srgbClr val="669900"/>
                </a:solidFill>
                <a:effectLst/>
                <a:uLnTx/>
                <a:uFillTx/>
                <a:latin typeface="Calibri" panose="020F0502020204030204" pitchFamily="34" charset="0"/>
                <a:ea typeface="+mn-ea"/>
                <a:cs typeface="Calibri" panose="020F0502020204030204" pitchFamily="34" charset="0"/>
              </a:rPr>
              <a:t>Flow and </a:t>
            </a:r>
            <a:r>
              <a:rPr kumimoji="0" lang="en-GB" sz="1400" b="0" i="0" u="none" strike="noStrike" kern="1200" cap="none" spc="0" normalizeH="0" baseline="0" noProof="0" dirty="0">
                <a:ln>
                  <a:noFill/>
                </a:ln>
                <a:solidFill>
                  <a:srgbClr val="669900"/>
                </a:solidFill>
                <a:effectLst/>
                <a:uLnTx/>
                <a:uFillTx/>
                <a:latin typeface="Calibri" panose="020F0502020204030204" pitchFamily="34" charset="0"/>
                <a:ea typeface="+mn-ea"/>
                <a:cs typeface="Calibri" panose="020F0502020204030204" pitchFamily="34" charset="0"/>
              </a:rPr>
              <a:t>volume discharged will not exceed greenfield runoff rates </a:t>
            </a:r>
            <a:endParaRPr kumimoji="0" lang="en-GB" sz="1400" b="0" i="0" u="none" strike="noStrike" kern="1200" cap="none" spc="0" normalizeH="0" baseline="0" noProof="0" dirty="0">
              <a:ln>
                <a:noFill/>
              </a:ln>
              <a:solidFill>
                <a:srgbClr val="000000"/>
              </a:solidFill>
              <a:effectLst/>
              <a:uLnTx/>
              <a:uFillTx/>
              <a:latin typeface="Tahoma"/>
              <a:ea typeface="+mn-ea"/>
              <a:cs typeface="+mn-cs"/>
            </a:endParaRPr>
          </a:p>
          <a:p>
            <a:endParaRPr lang="en-GB" sz="1000" dirty="0">
              <a:latin typeface="Times New Roman" panose="02020603050405020304" pitchFamily="18" charset="0"/>
              <a:cs typeface="Times New Roman" panose="02020603050405020304" pitchFamily="18" charset="0"/>
            </a:endParaRPr>
          </a:p>
          <a:p>
            <a:endParaRPr lang="en-GB" sz="1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AD6B784-BD91-4F89-9F11-1EABDE216E00}"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1423001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with most CIRIA projects. This project was collaboratively funded by these organisations.</a:t>
            </a:r>
          </a:p>
          <a:p>
            <a:endParaRPr lang="en-GB" dirty="0"/>
          </a:p>
          <a:p>
            <a:r>
              <a:rPr lang="en-GB" dirty="0"/>
              <a:t>The outputs were guided by a Project Steering Group that included x organisations , that represented the funders, the target audiences, relevant institutions and stakeholders.</a:t>
            </a:r>
          </a:p>
          <a:p>
            <a:endParaRPr lang="en-GB" dirty="0"/>
          </a:p>
          <a:p>
            <a:r>
              <a:rPr lang="en-GB" dirty="0"/>
              <a:t>As indicated at the beginning of the presentation the outputs have also been endorsed by the Catchment Based Approach (</a:t>
            </a:r>
            <a:r>
              <a:rPr lang="en-GB" dirty="0" err="1"/>
              <a:t>CaBA</a:t>
            </a:r>
            <a:r>
              <a:rPr lang="en-GB" dirty="0"/>
              <a:t>), Chartered Institution of Water and Environmental Management (CIWEM), the Royal Town and Planning Institute (RTPI) and Town and Country Planning Association (TCPA)</a:t>
            </a:r>
          </a:p>
        </p:txBody>
      </p:sp>
      <p:sp>
        <p:nvSpPr>
          <p:cNvPr id="4" name="Slide Number Placeholder 3"/>
          <p:cNvSpPr>
            <a:spLocks noGrp="1"/>
          </p:cNvSpPr>
          <p:nvPr>
            <p:ph type="sldNum" sz="quarter" idx="5"/>
          </p:nvPr>
        </p:nvSpPr>
        <p:spPr/>
        <p:txBody>
          <a:bodyPr/>
          <a:lstStyle/>
          <a:p>
            <a:fld id="{70528C24-E819-4A0A-A100-43271EBA026C}" type="slidenum">
              <a:rPr lang="en-GB" smtClean="0"/>
              <a:t>3</a:t>
            </a:fld>
            <a:endParaRPr lang="en-GB" dirty="0"/>
          </a:p>
        </p:txBody>
      </p:sp>
    </p:spTree>
    <p:extLst>
      <p:ext uri="{BB962C8B-B14F-4D97-AF65-F5344CB8AC3E}">
        <p14:creationId xmlns:p14="http://schemas.microsoft.com/office/powerpoint/2010/main" val="40405073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6700" y="450850"/>
            <a:ext cx="3625850" cy="2720975"/>
          </a:xfrm>
        </p:spPr>
      </p:sp>
      <p:sp>
        <p:nvSpPr>
          <p:cNvPr id="3" name="Notes Placeholder 2"/>
          <p:cNvSpPr>
            <a:spLocks noGrp="1"/>
          </p:cNvSpPr>
          <p:nvPr>
            <p:ph type="body" idx="1"/>
          </p:nvPr>
        </p:nvSpPr>
        <p:spPr>
          <a:xfrm>
            <a:off x="680562" y="3823956"/>
            <a:ext cx="5444490" cy="5374339"/>
          </a:xfrm>
        </p:spPr>
        <p:txBody>
          <a:bodyPr/>
          <a:lstStyle/>
          <a:p>
            <a:r>
              <a:rPr lang="en-GB" sz="1400" dirty="0">
                <a:latin typeface="Arial" pitchFamily="34" charset="0"/>
                <a:cs typeface="Arial" pitchFamily="34" charset="0"/>
              </a:rPr>
              <a:t>North West Cambridge demonstrates the application of all the Critical Success factors for IWM:</a:t>
            </a:r>
          </a:p>
          <a:p>
            <a:endParaRPr lang="en-GB" sz="1400" dirty="0">
              <a:latin typeface="Arial" pitchFamily="34" charset="0"/>
              <a:cs typeface="Arial" pitchFamily="34" charset="0"/>
            </a:endParaRPr>
          </a:p>
          <a:p>
            <a:pPr marL="285750" indent="-285750">
              <a:buFont typeface="Wingdings" panose="05000000000000000000" pitchFamily="2" charset="2"/>
              <a:buChar char="Ø"/>
            </a:pPr>
            <a:r>
              <a:rPr lang="en-GB" sz="1400" dirty="0">
                <a:solidFill>
                  <a:srgbClr val="669900"/>
                </a:solidFill>
                <a:latin typeface="Calibri" panose="020F0502020204030204" pitchFamily="34" charset="0"/>
                <a:cs typeface="Calibri" panose="020F0502020204030204" pitchFamily="34" charset="0"/>
              </a:rPr>
              <a:t>Understanding IWM</a:t>
            </a:r>
          </a:p>
          <a:p>
            <a:pPr marL="285750" indent="-285750">
              <a:buFont typeface="Wingdings" panose="05000000000000000000" pitchFamily="2" charset="2"/>
              <a:buChar char="Ø"/>
            </a:pPr>
            <a:r>
              <a:rPr lang="en-GB" sz="1400" dirty="0">
                <a:solidFill>
                  <a:srgbClr val="669900"/>
                </a:solidFill>
                <a:latin typeface="Calibri" panose="020F0502020204030204" pitchFamily="34" charset="0"/>
                <a:cs typeface="Calibri" panose="020F0502020204030204" pitchFamily="34" charset="0"/>
              </a:rPr>
              <a:t>Supportive local policy</a:t>
            </a:r>
          </a:p>
          <a:p>
            <a:pPr marL="285750" indent="-285750">
              <a:buFont typeface="Wingdings" panose="05000000000000000000" pitchFamily="2" charset="2"/>
              <a:buChar char="Ø"/>
            </a:pPr>
            <a:r>
              <a:rPr lang="en-GB" sz="1400" dirty="0">
                <a:solidFill>
                  <a:srgbClr val="669900"/>
                </a:solidFill>
                <a:latin typeface="Calibri" panose="020F0502020204030204" pitchFamily="34" charset="0"/>
                <a:cs typeface="Calibri" panose="020F0502020204030204" pitchFamily="34" charset="0"/>
              </a:rPr>
              <a:t>Early engagement</a:t>
            </a:r>
          </a:p>
          <a:p>
            <a:pPr marL="285750" indent="-285750">
              <a:buFont typeface="Wingdings" panose="05000000000000000000" pitchFamily="2" charset="2"/>
              <a:buChar char="Ø"/>
            </a:pPr>
            <a:r>
              <a:rPr lang="en-GB" sz="1400" dirty="0">
                <a:solidFill>
                  <a:srgbClr val="669900"/>
                </a:solidFill>
                <a:latin typeface="Calibri" panose="020F0502020204030204" pitchFamily="34" charset="0"/>
                <a:cs typeface="Calibri" panose="020F0502020204030204" pitchFamily="34" charset="0"/>
              </a:rPr>
              <a:t>Partnerships</a:t>
            </a:r>
          </a:p>
          <a:p>
            <a:pPr marL="285750" indent="-285750">
              <a:buFont typeface="Wingdings" panose="05000000000000000000" pitchFamily="2" charset="2"/>
              <a:buChar char="Ø"/>
            </a:pPr>
            <a:r>
              <a:rPr lang="en-GB" sz="1400" dirty="0">
                <a:solidFill>
                  <a:srgbClr val="669900"/>
                </a:solidFill>
                <a:latin typeface="Calibri" panose="020F0502020204030204" pitchFamily="34" charset="0"/>
                <a:cs typeface="Calibri" panose="020F0502020204030204" pitchFamily="34" charset="0"/>
              </a:rPr>
              <a:t>Good management</a:t>
            </a:r>
          </a:p>
          <a:p>
            <a:endParaRPr lang="en-GB" sz="1400" dirty="0">
              <a:latin typeface="Arial" pitchFamily="34" charset="0"/>
              <a:cs typeface="Arial" pitchFamily="34" charset="0"/>
            </a:endParaRPr>
          </a:p>
          <a:p>
            <a:r>
              <a:rPr lang="en-GB" sz="1400" dirty="0">
                <a:latin typeface="Arial" pitchFamily="34" charset="0"/>
                <a:cs typeface="Arial" pitchFamily="34" charset="0"/>
              </a:rPr>
              <a:t>It delivers the full range of IWM outcomes:</a:t>
            </a:r>
          </a:p>
          <a:p>
            <a:endParaRPr lang="en-GB" sz="1400" dirty="0">
              <a:latin typeface="Arial" pitchFamily="34" charset="0"/>
              <a:cs typeface="Arial" pitchFamily="34" charset="0"/>
            </a:endParaRPr>
          </a:p>
          <a:p>
            <a:pPr marL="171450" indent="-171450">
              <a:buFont typeface="Wingdings" panose="05000000000000000000" pitchFamily="2" charset="2"/>
              <a:buChar char="Ø"/>
            </a:pPr>
            <a:r>
              <a:rPr lang="en-GB" sz="1400" dirty="0">
                <a:solidFill>
                  <a:srgbClr val="669900"/>
                </a:solidFill>
                <a:latin typeface="Calibri" panose="020F0502020204030204" pitchFamily="34" charset="0"/>
                <a:cs typeface="Calibri" panose="020F0502020204030204" pitchFamily="34" charset="0"/>
              </a:rPr>
              <a:t>Reduced risk from flooding</a:t>
            </a:r>
          </a:p>
          <a:p>
            <a:pPr marL="171450" indent="-171450">
              <a:buFont typeface="Wingdings" panose="05000000000000000000" pitchFamily="2" charset="2"/>
              <a:buChar char="Ø"/>
            </a:pPr>
            <a:r>
              <a:rPr lang="en-GB" sz="1400" dirty="0">
                <a:solidFill>
                  <a:srgbClr val="669900"/>
                </a:solidFill>
                <a:latin typeface="Calibri" panose="020F0502020204030204" pitchFamily="34" charset="0"/>
                <a:cs typeface="Calibri" panose="020F0502020204030204" pitchFamily="34" charset="0"/>
              </a:rPr>
              <a:t>Increased water efficiency and reduced water stress</a:t>
            </a:r>
          </a:p>
          <a:p>
            <a:pPr marL="171450" indent="-171450">
              <a:buFont typeface="Wingdings" panose="05000000000000000000" pitchFamily="2" charset="2"/>
              <a:buChar char="Ø"/>
            </a:pPr>
            <a:r>
              <a:rPr lang="en-GB" sz="1400" dirty="0">
                <a:solidFill>
                  <a:srgbClr val="669900"/>
                </a:solidFill>
                <a:latin typeface="Calibri" panose="020F0502020204030204" pitchFamily="34" charset="0"/>
                <a:cs typeface="Calibri" panose="020F0502020204030204" pitchFamily="34" charset="0"/>
              </a:rPr>
              <a:t>Clean and good quality water environment</a:t>
            </a:r>
          </a:p>
          <a:p>
            <a:pPr marL="171450" indent="-171450">
              <a:buFont typeface="Wingdings" panose="05000000000000000000" pitchFamily="2" charset="2"/>
              <a:buChar char="Ø"/>
            </a:pPr>
            <a:r>
              <a:rPr lang="en-GB" sz="1400" dirty="0">
                <a:solidFill>
                  <a:srgbClr val="669900"/>
                </a:solidFill>
                <a:latin typeface="Calibri" panose="020F0502020204030204" pitchFamily="34" charset="0"/>
                <a:cs typeface="Calibri" panose="020F0502020204030204" pitchFamily="34" charset="0"/>
              </a:rPr>
              <a:t>Enabling new housing</a:t>
            </a:r>
          </a:p>
          <a:p>
            <a:pPr marL="171450" indent="-171450">
              <a:buFont typeface="Wingdings" panose="05000000000000000000" pitchFamily="2" charset="2"/>
              <a:buChar char="Ø"/>
            </a:pPr>
            <a:r>
              <a:rPr lang="en-GB" sz="1400" dirty="0">
                <a:solidFill>
                  <a:srgbClr val="669900"/>
                </a:solidFill>
                <a:latin typeface="Calibri" panose="020F0502020204030204" pitchFamily="34" charset="0"/>
                <a:cs typeface="Calibri" panose="020F0502020204030204" pitchFamily="34" charset="0"/>
              </a:rPr>
              <a:t>Facilitating economic growth and regeneration</a:t>
            </a:r>
          </a:p>
          <a:p>
            <a:pPr marL="171450" indent="-171450">
              <a:buFont typeface="Wingdings" panose="05000000000000000000" pitchFamily="2" charset="2"/>
              <a:buChar char="Ø"/>
            </a:pPr>
            <a:r>
              <a:rPr lang="en-GB" sz="1400" dirty="0">
                <a:solidFill>
                  <a:srgbClr val="669900"/>
                </a:solidFill>
                <a:latin typeface="Calibri" panose="020F0502020204030204" pitchFamily="34" charset="0"/>
                <a:cs typeface="Calibri" panose="020F0502020204030204" pitchFamily="34" charset="0"/>
              </a:rPr>
              <a:t>Enhanced biodiversity</a:t>
            </a:r>
          </a:p>
          <a:p>
            <a:pPr marL="171450" indent="-171450">
              <a:buFont typeface="Wingdings" panose="05000000000000000000" pitchFamily="2" charset="2"/>
              <a:buChar char="Ø"/>
            </a:pPr>
            <a:r>
              <a:rPr lang="en-GB" sz="1400" dirty="0">
                <a:solidFill>
                  <a:srgbClr val="669900"/>
                </a:solidFill>
                <a:latin typeface="Calibri" panose="020F0502020204030204" pitchFamily="34" charset="0"/>
                <a:cs typeface="Calibri" panose="020F0502020204030204" pitchFamily="34" charset="0"/>
              </a:rPr>
              <a:t>Better blue/green infrastructure</a:t>
            </a:r>
          </a:p>
          <a:p>
            <a:pPr marL="171450" indent="-171450">
              <a:buFont typeface="Wingdings" panose="05000000000000000000" pitchFamily="2" charset="2"/>
              <a:buChar char="Ø"/>
            </a:pPr>
            <a:r>
              <a:rPr lang="en-GB" sz="1400" dirty="0">
                <a:solidFill>
                  <a:srgbClr val="669900"/>
                </a:solidFill>
                <a:latin typeface="Calibri" panose="020F0502020204030204" pitchFamily="34" charset="0"/>
                <a:cs typeface="Calibri" panose="020F0502020204030204" pitchFamily="34" charset="0"/>
              </a:rPr>
              <a:t>Improved public spaces and places, and wellbeing</a:t>
            </a:r>
          </a:p>
          <a:p>
            <a:pPr marL="171450" indent="-171450">
              <a:buFont typeface="Wingdings" panose="05000000000000000000" pitchFamily="2" charset="2"/>
              <a:buChar char="Ø"/>
            </a:pPr>
            <a:r>
              <a:rPr lang="en-GB" sz="1400" dirty="0">
                <a:solidFill>
                  <a:srgbClr val="669900"/>
                </a:solidFill>
                <a:latin typeface="Calibri" panose="020F0502020204030204" pitchFamily="34" charset="0"/>
                <a:cs typeface="Calibri" panose="020F0502020204030204" pitchFamily="34" charset="0"/>
              </a:rPr>
              <a:t>Mitigating and adapting to climate change</a:t>
            </a:r>
          </a:p>
          <a:p>
            <a:pPr marL="171450" indent="-171450">
              <a:buFont typeface="Wingdings" panose="05000000000000000000" pitchFamily="2" charset="2"/>
              <a:buChar char="Ø"/>
            </a:pPr>
            <a:r>
              <a:rPr lang="en-GB" sz="1400" dirty="0">
                <a:solidFill>
                  <a:srgbClr val="669900"/>
                </a:solidFill>
                <a:latin typeface="Calibri" panose="020F0502020204030204" pitchFamily="34" charset="0"/>
                <a:cs typeface="Calibri" panose="020F0502020204030204" pitchFamily="34" charset="0"/>
              </a:rPr>
              <a:t>Using resources more sustainably and efficiently</a:t>
            </a:r>
          </a:p>
          <a:p>
            <a:endParaRPr lang="en-GB" sz="1400" dirty="0">
              <a:latin typeface="Arial" pitchFamily="34" charset="0"/>
              <a:cs typeface="Arial" pitchFamily="34" charset="0"/>
            </a:endParaRPr>
          </a:p>
          <a:p>
            <a:r>
              <a:rPr lang="en-GB" sz="1400" dirty="0">
                <a:latin typeface="Arial" pitchFamily="34" charset="0"/>
                <a:cs typeface="Arial" pitchFamily="34" charset="0"/>
              </a:rPr>
              <a:t>In</a:t>
            </a:r>
            <a:r>
              <a:rPr lang="en-GB" sz="1400" baseline="0" dirty="0">
                <a:latin typeface="Arial" pitchFamily="34" charset="0"/>
                <a:cs typeface="Arial" pitchFamily="34" charset="0"/>
              </a:rPr>
              <a:t> particular:</a:t>
            </a:r>
          </a:p>
          <a:p>
            <a:endParaRPr lang="en-GB" sz="1400" baseline="0" dirty="0">
              <a:latin typeface="Arial" pitchFamily="34" charset="0"/>
              <a:cs typeface="Arial" pitchFamily="34" charset="0"/>
            </a:endParaRPr>
          </a:p>
          <a:p>
            <a:pPr>
              <a:spcBef>
                <a:spcPts val="0"/>
              </a:spcBef>
              <a:spcAft>
                <a:spcPts val="1200"/>
              </a:spcAft>
              <a:buFont typeface="Wingdings" panose="05000000000000000000" pitchFamily="2" charset="2"/>
              <a:buChar char="Ø"/>
              <a:tabLst>
                <a:tab pos="269875" algn="l"/>
                <a:tab pos="450215" algn="l"/>
                <a:tab pos="630555" algn="l"/>
                <a:tab pos="997585" algn="l"/>
              </a:tabLst>
            </a:pPr>
            <a:r>
              <a:rPr lang="en-GB" sz="1400" dirty="0">
                <a:solidFill>
                  <a:srgbClr val="669900"/>
                </a:solidFill>
                <a:latin typeface="Calibri" panose="020F0502020204030204" pitchFamily="34" charset="0"/>
                <a:ea typeface="Times New Roman"/>
                <a:cs typeface="Calibri" panose="020F0502020204030204" pitchFamily="34" charset="0"/>
              </a:rPr>
              <a:t> It will capture 25-45% of rainwater for recycling.</a:t>
            </a:r>
          </a:p>
          <a:p>
            <a:pPr>
              <a:spcBef>
                <a:spcPts val="0"/>
              </a:spcBef>
              <a:spcAft>
                <a:spcPts val="1200"/>
              </a:spcAft>
              <a:buFont typeface="Wingdings" panose="05000000000000000000" pitchFamily="2" charset="2"/>
              <a:buChar char="Ø"/>
              <a:tabLst>
                <a:tab pos="269875" algn="l"/>
                <a:tab pos="450215" algn="l"/>
                <a:tab pos="630555" algn="l"/>
                <a:tab pos="997585" algn="l"/>
              </a:tabLst>
            </a:pPr>
            <a:r>
              <a:rPr lang="en-GB" sz="1400" dirty="0">
                <a:solidFill>
                  <a:srgbClr val="669900"/>
                </a:solidFill>
                <a:latin typeface="Calibri" panose="020F0502020204030204" pitchFamily="34" charset="0"/>
                <a:ea typeface="Times New Roman"/>
                <a:cs typeface="Calibri" panose="020F0502020204030204" pitchFamily="34" charset="0"/>
              </a:rPr>
              <a:t> The water recycling scheme will cut water consumption to 80 litres per person per day (compared to Cambridge average of 150 litres </a:t>
            </a:r>
            <a:r>
              <a:rPr lang="en-GB" sz="1400" dirty="0" err="1">
                <a:solidFill>
                  <a:srgbClr val="669900"/>
                </a:solidFill>
                <a:latin typeface="Calibri" panose="020F0502020204030204" pitchFamily="34" charset="0"/>
                <a:ea typeface="Times New Roman"/>
                <a:cs typeface="Calibri" panose="020F0502020204030204" pitchFamily="34" charset="0"/>
              </a:rPr>
              <a:t>ppd</a:t>
            </a:r>
            <a:r>
              <a:rPr lang="en-GB" sz="1400" dirty="0">
                <a:solidFill>
                  <a:srgbClr val="669900"/>
                </a:solidFill>
                <a:latin typeface="Calibri" panose="020F0502020204030204" pitchFamily="34" charset="0"/>
                <a:ea typeface="Times New Roman"/>
                <a:cs typeface="Calibri" panose="020F0502020204030204" pitchFamily="34" charset="0"/>
              </a:rPr>
              <a:t>).</a:t>
            </a:r>
          </a:p>
          <a:p>
            <a:pPr>
              <a:spcBef>
                <a:spcPts val="0"/>
              </a:spcBef>
              <a:spcAft>
                <a:spcPts val="1200"/>
              </a:spcAft>
              <a:buFont typeface="Wingdings" panose="05000000000000000000" pitchFamily="2" charset="2"/>
              <a:buChar char="Ø"/>
              <a:tabLst>
                <a:tab pos="269875" algn="l"/>
                <a:tab pos="450215" algn="l"/>
                <a:tab pos="630555" algn="l"/>
                <a:tab pos="997585" algn="l"/>
              </a:tabLst>
            </a:pPr>
            <a:r>
              <a:rPr lang="en-GB" sz="1400" dirty="0">
                <a:solidFill>
                  <a:srgbClr val="669900"/>
                </a:solidFill>
                <a:latin typeface="Calibri" panose="020F0502020204030204" pitchFamily="34" charset="0"/>
                <a:ea typeface="Times New Roman"/>
                <a:cs typeface="Calibri" panose="020F0502020204030204" pitchFamily="34" charset="0"/>
              </a:rPr>
              <a:t> The rainwater harvesting system will reduce mains water consumption across the site by over 45%, a daily saving of approximately 595,000 litres – the equivalent of 8,500 baths of water</a:t>
            </a:r>
          </a:p>
          <a:p>
            <a:pPr>
              <a:spcBef>
                <a:spcPts val="0"/>
              </a:spcBef>
              <a:spcAft>
                <a:spcPts val="1200"/>
              </a:spcAft>
              <a:buFont typeface="Wingdings" panose="05000000000000000000" pitchFamily="2" charset="2"/>
              <a:buChar char="Ø"/>
              <a:tabLst>
                <a:tab pos="269875" algn="l"/>
                <a:tab pos="450215" algn="l"/>
                <a:tab pos="630555" algn="l"/>
                <a:tab pos="997585" algn="l"/>
              </a:tabLst>
            </a:pPr>
            <a:r>
              <a:rPr lang="en-GB" sz="1400" dirty="0">
                <a:solidFill>
                  <a:srgbClr val="669900"/>
                </a:solidFill>
                <a:latin typeface="Calibri" panose="020F0502020204030204" pitchFamily="34" charset="0"/>
                <a:ea typeface="Times New Roman"/>
                <a:cs typeface="Calibri" panose="020F0502020204030204" pitchFamily="34" charset="0"/>
              </a:rPr>
              <a:t> It will enable a discount on customer bills by charging different tariffs for potable and non-potable sources.</a:t>
            </a:r>
          </a:p>
          <a:p>
            <a:pPr>
              <a:spcBef>
                <a:spcPts val="0"/>
              </a:spcBef>
              <a:spcAft>
                <a:spcPts val="1200"/>
              </a:spcAft>
              <a:buFont typeface="Wingdings" panose="05000000000000000000" pitchFamily="2" charset="2"/>
              <a:buChar char="Ø"/>
              <a:tabLst>
                <a:tab pos="269875" algn="l"/>
                <a:tab pos="450215" algn="l"/>
                <a:tab pos="630555" algn="l"/>
                <a:tab pos="997585" algn="l"/>
              </a:tabLst>
            </a:pPr>
            <a:r>
              <a:rPr lang="en-GB" sz="1400" dirty="0">
                <a:solidFill>
                  <a:srgbClr val="669900"/>
                </a:solidFill>
                <a:latin typeface="Calibri" panose="020F0502020204030204" pitchFamily="34" charset="0"/>
                <a:ea typeface="Times New Roman"/>
                <a:cs typeface="Calibri" panose="020F0502020204030204" pitchFamily="34" charset="0"/>
              </a:rPr>
              <a:t> It’s consequence will be less water in local watercourses and reduced risk of downstream flooding.</a:t>
            </a:r>
          </a:p>
          <a:p>
            <a:pPr>
              <a:spcBef>
                <a:spcPts val="0"/>
              </a:spcBef>
              <a:spcAft>
                <a:spcPts val="1200"/>
              </a:spcAft>
              <a:buFont typeface="Wingdings" panose="05000000000000000000" pitchFamily="2" charset="2"/>
              <a:buChar char="Ø"/>
              <a:tabLst>
                <a:tab pos="269875" algn="l"/>
                <a:tab pos="450215" algn="l"/>
                <a:tab pos="630555" algn="l"/>
                <a:tab pos="997585" algn="l"/>
              </a:tabLst>
            </a:pPr>
            <a:r>
              <a:rPr lang="en-GB" sz="1400" dirty="0">
                <a:solidFill>
                  <a:srgbClr val="669900"/>
                </a:solidFill>
                <a:latin typeface="Calibri" panose="020F0502020204030204" pitchFamily="34" charset="0"/>
                <a:ea typeface="Times New Roman"/>
                <a:cs typeface="Calibri" panose="020F0502020204030204" pitchFamily="34" charset="0"/>
              </a:rPr>
              <a:t> The cleansed water that</a:t>
            </a:r>
            <a:r>
              <a:rPr lang="en-GB" sz="1400" baseline="0" dirty="0">
                <a:solidFill>
                  <a:srgbClr val="669900"/>
                </a:solidFill>
                <a:latin typeface="Calibri" panose="020F0502020204030204" pitchFamily="34" charset="0"/>
                <a:ea typeface="Times New Roman"/>
                <a:cs typeface="Calibri" panose="020F0502020204030204" pitchFamily="34" charset="0"/>
              </a:rPr>
              <a:t> is </a:t>
            </a:r>
            <a:r>
              <a:rPr lang="en-GB" sz="1400" dirty="0">
                <a:solidFill>
                  <a:srgbClr val="669900"/>
                </a:solidFill>
                <a:latin typeface="Calibri" panose="020F0502020204030204" pitchFamily="34" charset="0"/>
                <a:ea typeface="Times New Roman"/>
                <a:cs typeface="Calibri" panose="020F0502020204030204" pitchFamily="34" charset="0"/>
              </a:rPr>
              <a:t>discharged from</a:t>
            </a:r>
            <a:r>
              <a:rPr lang="en-GB" sz="1400" baseline="0" dirty="0">
                <a:solidFill>
                  <a:srgbClr val="669900"/>
                </a:solidFill>
                <a:latin typeface="Calibri" panose="020F0502020204030204" pitchFamily="34" charset="0"/>
                <a:ea typeface="Times New Roman"/>
                <a:cs typeface="Calibri" panose="020F0502020204030204" pitchFamily="34" charset="0"/>
              </a:rPr>
              <a:t> the development </a:t>
            </a:r>
            <a:r>
              <a:rPr lang="en-GB" sz="1400" dirty="0">
                <a:solidFill>
                  <a:srgbClr val="669900"/>
                </a:solidFill>
                <a:latin typeface="Calibri" panose="020F0502020204030204" pitchFamily="34" charset="0"/>
                <a:ea typeface="Times New Roman"/>
                <a:cs typeface="Calibri" panose="020F0502020204030204" pitchFamily="34" charset="0"/>
              </a:rPr>
              <a:t>reduces the risk of contaminating sensitive water courses.</a:t>
            </a:r>
          </a:p>
          <a:p>
            <a:endParaRPr lang="en-GB"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BAD6B784-BD91-4F89-9F11-1EABDE216E00}" type="slidenum">
              <a:rPr lang="en-GB" smtClean="0">
                <a:solidFill>
                  <a:prstClr val="black"/>
                </a:solidFill>
              </a:rPr>
              <a:pPr/>
              <a:t>21</a:t>
            </a:fld>
            <a:endParaRPr lang="en-GB" dirty="0">
              <a:solidFill>
                <a:prstClr val="black"/>
              </a:solidFill>
            </a:endParaRPr>
          </a:p>
        </p:txBody>
      </p:sp>
    </p:spTree>
    <p:extLst>
      <p:ext uri="{BB962C8B-B14F-4D97-AF65-F5344CB8AC3E}">
        <p14:creationId xmlns:p14="http://schemas.microsoft.com/office/powerpoint/2010/main" val="4741944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sum up:</a:t>
            </a:r>
          </a:p>
          <a:p>
            <a:endParaRPr lang="en-GB" dirty="0"/>
          </a:p>
          <a:p>
            <a:r>
              <a:rPr lang="en-GB" dirty="0"/>
              <a:t>To make IWM happen:</a:t>
            </a:r>
          </a:p>
          <a:p>
            <a:pPr>
              <a:spcAft>
                <a:spcPts val="1200"/>
              </a:spcAft>
              <a:buFont typeface="Wingdings" panose="05000000000000000000" pitchFamily="2" charset="2"/>
              <a:buChar char="Ø"/>
            </a:pPr>
            <a:endParaRPr lang="en-GB" sz="1200" dirty="0">
              <a:solidFill>
                <a:srgbClr val="669900"/>
              </a:solidFill>
            </a:endParaRPr>
          </a:p>
          <a:p>
            <a:pPr>
              <a:spcAft>
                <a:spcPts val="1200"/>
              </a:spcAft>
              <a:buFont typeface="Wingdings" panose="05000000000000000000" pitchFamily="2" charset="2"/>
              <a:buChar char="Ø"/>
            </a:pPr>
            <a:r>
              <a:rPr lang="en-GB" sz="1200" dirty="0">
                <a:solidFill>
                  <a:srgbClr val="669900"/>
                </a:solidFill>
              </a:rPr>
              <a:t> Partnerships are crucial</a:t>
            </a:r>
          </a:p>
          <a:p>
            <a:pPr>
              <a:spcAft>
                <a:spcPts val="1200"/>
              </a:spcAft>
              <a:buFont typeface="Wingdings" panose="05000000000000000000" pitchFamily="2" charset="2"/>
              <a:buChar char="Ø"/>
            </a:pPr>
            <a:r>
              <a:rPr lang="en-GB" sz="1200" dirty="0">
                <a:solidFill>
                  <a:srgbClr val="669900"/>
                </a:solidFill>
              </a:rPr>
              <a:t> Community engagement is essential</a:t>
            </a:r>
          </a:p>
          <a:p>
            <a:pPr>
              <a:spcAft>
                <a:spcPts val="1200"/>
              </a:spcAft>
              <a:buFont typeface="Wingdings" panose="05000000000000000000" pitchFamily="2" charset="2"/>
              <a:buChar char="Ø"/>
            </a:pPr>
            <a:r>
              <a:rPr lang="en-GB" sz="1200" dirty="0">
                <a:solidFill>
                  <a:srgbClr val="669900"/>
                </a:solidFill>
              </a:rPr>
              <a:t> Local Plans are key</a:t>
            </a:r>
          </a:p>
          <a:p>
            <a:pPr>
              <a:spcAft>
                <a:spcPts val="1200"/>
              </a:spcAft>
              <a:buFont typeface="Wingdings" panose="05000000000000000000" pitchFamily="2" charset="2"/>
              <a:buChar char="Ø"/>
            </a:pPr>
            <a:r>
              <a:rPr lang="en-GB" sz="1200" dirty="0">
                <a:solidFill>
                  <a:srgbClr val="669900"/>
                </a:solidFill>
              </a:rPr>
              <a:t> Legislation has a role, but</a:t>
            </a:r>
          </a:p>
          <a:p>
            <a:pPr>
              <a:spcAft>
                <a:spcPts val="1200"/>
              </a:spcAft>
              <a:buFont typeface="Wingdings" panose="05000000000000000000" pitchFamily="2" charset="2"/>
              <a:buChar char="Ø"/>
            </a:pPr>
            <a:r>
              <a:rPr lang="en-GB" sz="1200" dirty="0">
                <a:solidFill>
                  <a:srgbClr val="669900"/>
                </a:solidFill>
              </a:rPr>
              <a:t> Changing mind-sets is more important</a:t>
            </a:r>
          </a:p>
          <a:p>
            <a:pPr>
              <a:spcAft>
                <a:spcPts val="1200"/>
              </a:spcAft>
              <a:buFont typeface="Wingdings" panose="05000000000000000000" pitchFamily="2" charset="2"/>
              <a:buChar char="Ø"/>
            </a:pPr>
            <a:endParaRPr lang="en-GB" sz="1200" dirty="0">
              <a:solidFill>
                <a:srgbClr val="669900"/>
              </a:solidFill>
            </a:endParaRPr>
          </a:p>
          <a:p>
            <a:pPr>
              <a:spcAft>
                <a:spcPts val="1200"/>
              </a:spcAft>
              <a:buFont typeface="Wingdings" panose="05000000000000000000" pitchFamily="2" charset="2"/>
              <a:buNone/>
            </a:pPr>
            <a:r>
              <a:rPr lang="en-GB" sz="1200" dirty="0">
                <a:solidFill>
                  <a:srgbClr val="669900"/>
                </a:solidFill>
              </a:rPr>
              <a:t>The key message is:</a:t>
            </a:r>
          </a:p>
          <a:p>
            <a:pPr>
              <a:spcAft>
                <a:spcPts val="1200"/>
              </a:spcAft>
              <a:buFont typeface="Wingdings" panose="05000000000000000000" pitchFamily="2" charset="2"/>
              <a:buNone/>
            </a:pPr>
            <a:endParaRPr lang="en-GB" sz="1200" dirty="0">
              <a:solidFill>
                <a:srgbClr val="669900"/>
              </a:solidFill>
            </a:endParaRPr>
          </a:p>
          <a:p>
            <a:pPr marL="0" marR="0" indent="0" algn="l" defTabSz="914400" rtl="0" eaLnBrk="1" fontAlgn="auto" latinLnBrk="0" hangingPunct="1">
              <a:lnSpc>
                <a:spcPct val="100000"/>
              </a:lnSpc>
              <a:spcBef>
                <a:spcPts val="0"/>
              </a:spcBef>
              <a:spcAft>
                <a:spcPts val="1200"/>
              </a:spcAft>
              <a:buClrTx/>
              <a:buSzTx/>
              <a:buFont typeface="Wingdings" panose="05000000000000000000" pitchFamily="2" charset="2"/>
              <a:buNone/>
              <a:tabLst/>
              <a:defRPr/>
            </a:pPr>
            <a:r>
              <a:rPr lang="en-GB" sz="1200" dirty="0">
                <a:solidFill>
                  <a:srgbClr val="669900"/>
                </a:solidFill>
                <a:latin typeface="Calibri" panose="020F0502020204030204" pitchFamily="34" charset="0"/>
                <a:cs typeface="Calibri" panose="020F0502020204030204" pitchFamily="34" charset="0"/>
              </a:rPr>
              <a:t>You can’t make them do it, but you can make them want to do it</a:t>
            </a:r>
          </a:p>
          <a:p>
            <a:pPr>
              <a:spcAft>
                <a:spcPts val="1200"/>
              </a:spcAft>
              <a:buFont typeface="Wingdings" panose="05000000000000000000" pitchFamily="2" charset="2"/>
              <a:buNone/>
            </a:pPr>
            <a:endParaRPr lang="en-GB" sz="1200" dirty="0">
              <a:solidFill>
                <a:srgbClr val="669900"/>
              </a:solidFill>
            </a:endParaRPr>
          </a:p>
          <a:p>
            <a:endParaRPr lang="en-GB" dirty="0"/>
          </a:p>
          <a:p>
            <a:endParaRPr lang="en-GB" dirty="0"/>
          </a:p>
        </p:txBody>
      </p:sp>
      <p:sp>
        <p:nvSpPr>
          <p:cNvPr id="4" name="Slide Number Placeholder 3"/>
          <p:cNvSpPr>
            <a:spLocks noGrp="1"/>
          </p:cNvSpPr>
          <p:nvPr>
            <p:ph type="sldNum" sz="quarter" idx="10"/>
          </p:nvPr>
        </p:nvSpPr>
        <p:spPr/>
        <p:txBody>
          <a:bodyPr/>
          <a:lstStyle/>
          <a:p>
            <a:fld id="{BAD6B784-BD91-4F89-9F11-1EABDE216E00}" type="slidenum">
              <a:rPr lang="en-GB" smtClean="0"/>
              <a:t>22</a:t>
            </a:fld>
            <a:endParaRPr lang="en-GB"/>
          </a:p>
        </p:txBody>
      </p:sp>
    </p:spTree>
    <p:extLst>
      <p:ext uri="{BB962C8B-B14F-4D97-AF65-F5344CB8AC3E}">
        <p14:creationId xmlns:p14="http://schemas.microsoft.com/office/powerpoint/2010/main" val="3196327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340"/>
            <a:r>
              <a:rPr lang="en-GB" dirty="0">
                <a:effectLst/>
                <a:latin typeface="+mn-lt"/>
              </a:rPr>
              <a:t>Integrated Water Management (IWM) is a concept that brings together a range of interventions to make the most of opportunities to improve people’s lives whilst also </a:t>
            </a:r>
            <a:r>
              <a:rPr lang="en-GB">
                <a:effectLst/>
                <a:latin typeface="+mn-lt"/>
              </a:rPr>
              <a:t>avoiding and </a:t>
            </a:r>
            <a:r>
              <a:rPr lang="en-GB" dirty="0">
                <a:effectLst/>
                <a:latin typeface="+mn-lt"/>
              </a:rPr>
              <a:t>mitigating the risks from too little or too much water</a:t>
            </a:r>
            <a:r>
              <a:rPr lang="en-GB">
                <a:effectLst/>
                <a:latin typeface="+mn-lt"/>
              </a:rPr>
              <a:t>, and </a:t>
            </a:r>
            <a:r>
              <a:rPr lang="en-GB" dirty="0">
                <a:effectLst/>
                <a:latin typeface="+mn-lt"/>
              </a:rPr>
              <a:t>water pollution.</a:t>
            </a:r>
            <a:endParaRPr lang="en-GB" dirty="0">
              <a:effectLst/>
            </a:endParaRPr>
          </a:p>
          <a:p>
            <a:pPr marL="180340"/>
            <a:r>
              <a:rPr lang="en-GB" dirty="0">
                <a:effectLst/>
                <a:latin typeface="+mn-lt"/>
              </a:rPr>
              <a:t> </a:t>
            </a:r>
            <a:endParaRPr lang="en-GB" dirty="0">
              <a:effectLst/>
            </a:endParaRPr>
          </a:p>
          <a:p>
            <a:pPr marL="180340"/>
            <a:r>
              <a:rPr lang="en-GB" dirty="0">
                <a:effectLst/>
                <a:latin typeface="+mn-lt"/>
              </a:rPr>
              <a:t>This is the definition we have adopted.</a:t>
            </a:r>
            <a:endParaRPr lang="en-GB" dirty="0">
              <a:effectLst/>
            </a:endParaRPr>
          </a:p>
          <a:p>
            <a:endParaRPr lang="en-GB" dirty="0"/>
          </a:p>
        </p:txBody>
      </p:sp>
      <p:sp>
        <p:nvSpPr>
          <p:cNvPr id="4" name="Slide Number Placeholder 3"/>
          <p:cNvSpPr>
            <a:spLocks noGrp="1"/>
          </p:cNvSpPr>
          <p:nvPr>
            <p:ph type="sldNum" sz="quarter" idx="10"/>
          </p:nvPr>
        </p:nvSpPr>
        <p:spPr/>
        <p:txBody>
          <a:bodyPr/>
          <a:lstStyle/>
          <a:p>
            <a:fld id="{70528C24-E819-4A0A-A100-43271EBA026C}" type="slidenum">
              <a:rPr lang="en-GB" smtClean="0"/>
              <a:t>4</a:t>
            </a:fld>
            <a:endParaRPr lang="en-GB" dirty="0"/>
          </a:p>
        </p:txBody>
      </p:sp>
    </p:spTree>
    <p:extLst>
      <p:ext uri="{BB962C8B-B14F-4D97-AF65-F5344CB8AC3E}">
        <p14:creationId xmlns:p14="http://schemas.microsoft.com/office/powerpoint/2010/main" val="3545134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340"/>
            <a:r>
              <a:rPr lang="en-GB" dirty="0">
                <a:effectLst/>
                <a:latin typeface="+mn-lt"/>
              </a:rPr>
              <a:t>This diagram shows how IWM is driven by urban planning, facilitated through urban design, is a key part of place making</a:t>
            </a:r>
            <a:r>
              <a:rPr lang="en-GB">
                <a:effectLst/>
                <a:latin typeface="+mn-lt"/>
              </a:rPr>
              <a:t>, and improves landscape</a:t>
            </a:r>
            <a:r>
              <a:rPr lang="en-GB" dirty="0">
                <a:effectLst/>
                <a:latin typeface="+mn-lt"/>
              </a:rPr>
              <a:t>, to create truly sustainable development.  </a:t>
            </a:r>
          </a:p>
          <a:p>
            <a:pPr marL="180340"/>
            <a:endParaRPr lang="en-GB" dirty="0">
              <a:effectLst/>
              <a:latin typeface="+mn-lt"/>
            </a:endParaRPr>
          </a:p>
          <a:p>
            <a:pPr marL="180340"/>
            <a:r>
              <a:rPr lang="en-GB" dirty="0">
                <a:effectLst/>
                <a:latin typeface="+mn-lt"/>
              </a:rPr>
              <a:t>It shows the good outcomes that can be delivered through IWM.</a:t>
            </a:r>
            <a:endParaRPr lang="en-GB" dirty="0">
              <a:effectLst/>
            </a:endParaRPr>
          </a:p>
          <a:p>
            <a:pPr marL="180340"/>
            <a:r>
              <a:rPr lang="en-GB" dirty="0">
                <a:effectLst/>
                <a:latin typeface="+mn-lt"/>
              </a:rPr>
              <a:t> </a:t>
            </a:r>
            <a:endParaRPr lang="en-GB" dirty="0">
              <a:effectLst/>
            </a:endParaRPr>
          </a:p>
          <a:p>
            <a:r>
              <a:rPr lang="en-GB" sz="1000" dirty="0">
                <a:effectLst/>
                <a:latin typeface="+mn-lt"/>
                <a:ea typeface="Calibri"/>
              </a:rPr>
              <a:t>By bringing together water supply, surface </a:t>
            </a:r>
            <a:r>
              <a:rPr lang="en-GB" sz="1000">
                <a:effectLst/>
                <a:latin typeface="+mn-lt"/>
                <a:ea typeface="Calibri"/>
              </a:rPr>
              <a:t>water and </a:t>
            </a:r>
            <a:r>
              <a:rPr lang="en-GB" sz="1000" dirty="0">
                <a:effectLst/>
                <a:latin typeface="+mn-lt"/>
                <a:ea typeface="Calibri"/>
              </a:rPr>
              <a:t>flood risk management</a:t>
            </a:r>
            <a:r>
              <a:rPr lang="en-GB" sz="1000">
                <a:effectLst/>
                <a:latin typeface="+mn-lt"/>
                <a:ea typeface="Calibri"/>
              </a:rPr>
              <a:t>, and </a:t>
            </a:r>
            <a:r>
              <a:rPr lang="en-GB" sz="1000" dirty="0">
                <a:effectLst/>
                <a:latin typeface="+mn-lt"/>
                <a:ea typeface="Calibri"/>
              </a:rPr>
              <a:t>wastewater disposal, IWM realises benefits for each sector in an </a:t>
            </a:r>
            <a:r>
              <a:rPr lang="en-GB" sz="1000">
                <a:effectLst/>
                <a:latin typeface="+mn-lt"/>
                <a:ea typeface="Calibri"/>
              </a:rPr>
              <a:t>integrated and </a:t>
            </a:r>
            <a:r>
              <a:rPr lang="en-GB" sz="1000" dirty="0">
                <a:effectLst/>
                <a:latin typeface="+mn-lt"/>
                <a:ea typeface="Calibri"/>
              </a:rPr>
              <a:t>more effective way. </a:t>
            </a:r>
            <a:endParaRPr lang="en-GB" dirty="0"/>
          </a:p>
        </p:txBody>
      </p:sp>
      <p:sp>
        <p:nvSpPr>
          <p:cNvPr id="4" name="Slide Number Placeholder 3"/>
          <p:cNvSpPr>
            <a:spLocks noGrp="1"/>
          </p:cNvSpPr>
          <p:nvPr>
            <p:ph type="sldNum" sz="quarter" idx="10"/>
          </p:nvPr>
        </p:nvSpPr>
        <p:spPr/>
        <p:txBody>
          <a:bodyPr/>
          <a:lstStyle/>
          <a:p>
            <a:fld id="{70528C24-E819-4A0A-A100-43271EBA026C}" type="slidenum">
              <a:rPr lang="en-GB" smtClean="0"/>
              <a:t>5</a:t>
            </a:fld>
            <a:endParaRPr lang="en-GB" dirty="0"/>
          </a:p>
        </p:txBody>
      </p:sp>
    </p:spTree>
    <p:extLst>
      <p:ext uri="{BB962C8B-B14F-4D97-AF65-F5344CB8AC3E}">
        <p14:creationId xmlns:p14="http://schemas.microsoft.com/office/powerpoint/2010/main" val="2464700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340"/>
            <a:r>
              <a:rPr lang="en-GB" dirty="0">
                <a:effectLst/>
                <a:latin typeface="+mn-lt"/>
              </a:rPr>
              <a:t>1.</a:t>
            </a:r>
            <a:r>
              <a:rPr lang="en-GB" baseline="0" dirty="0">
                <a:effectLst/>
                <a:latin typeface="+mn-lt"/>
              </a:rPr>
              <a:t> </a:t>
            </a:r>
            <a:r>
              <a:rPr lang="en-GB" b="1" dirty="0">
                <a:effectLst/>
                <a:latin typeface="+mn-lt"/>
              </a:rPr>
              <a:t>Reduce risk of flooding</a:t>
            </a:r>
            <a:r>
              <a:rPr lang="en-GB" dirty="0">
                <a:effectLst/>
                <a:latin typeface="+mn-lt"/>
              </a:rPr>
              <a:t> from a range of sources at a range of scales, </a:t>
            </a:r>
            <a:r>
              <a:rPr lang="en-GB">
                <a:effectLst/>
                <a:latin typeface="+mn-lt"/>
              </a:rPr>
              <a:t>from landscape </a:t>
            </a:r>
            <a:r>
              <a:rPr lang="en-GB" dirty="0">
                <a:effectLst/>
                <a:latin typeface="+mn-lt"/>
              </a:rPr>
              <a:t>scale natural flood management reducing the risk of river flooding to SuDS </a:t>
            </a:r>
            <a:r>
              <a:rPr lang="en-GB">
                <a:effectLst/>
                <a:latin typeface="+mn-lt"/>
              </a:rPr>
              <a:t>reducing and </a:t>
            </a:r>
            <a:r>
              <a:rPr lang="en-GB" dirty="0">
                <a:effectLst/>
                <a:latin typeface="+mn-lt"/>
              </a:rPr>
              <a:t>attenuating runoff to reduce the risk of local flooding. </a:t>
            </a:r>
            <a:endParaRPr lang="en-GB" dirty="0">
              <a:effectLst/>
            </a:endParaRPr>
          </a:p>
          <a:p>
            <a:pPr marL="180340"/>
            <a:r>
              <a:rPr lang="en-GB" dirty="0">
                <a:effectLst/>
                <a:latin typeface="+mn-lt"/>
              </a:rPr>
              <a:t> </a:t>
            </a:r>
            <a:endParaRPr lang="en-GB" dirty="0">
              <a:effectLst/>
            </a:endParaRPr>
          </a:p>
          <a:p>
            <a:pPr marL="180340"/>
            <a:r>
              <a:rPr lang="en-GB" dirty="0">
                <a:effectLst/>
                <a:latin typeface="+mn-lt"/>
              </a:rPr>
              <a:t>2.</a:t>
            </a:r>
            <a:r>
              <a:rPr lang="en-GB" baseline="0" dirty="0">
                <a:effectLst/>
                <a:latin typeface="+mn-lt"/>
              </a:rPr>
              <a:t> </a:t>
            </a:r>
            <a:r>
              <a:rPr lang="en-GB" b="1" dirty="0">
                <a:effectLst/>
                <a:latin typeface="+mn-lt"/>
              </a:rPr>
              <a:t>Increased water </a:t>
            </a:r>
            <a:r>
              <a:rPr lang="en-GB" b="1">
                <a:effectLst/>
                <a:latin typeface="+mn-lt"/>
              </a:rPr>
              <a:t>efficiency and </a:t>
            </a:r>
            <a:r>
              <a:rPr lang="en-GB" b="1" dirty="0">
                <a:effectLst/>
                <a:latin typeface="+mn-lt"/>
              </a:rPr>
              <a:t>reduced water stress</a:t>
            </a:r>
            <a:r>
              <a:rPr lang="en-GB" dirty="0">
                <a:effectLst/>
                <a:latin typeface="+mn-lt"/>
              </a:rPr>
              <a:t>: Approaches to reduce potable water use including rainwater </a:t>
            </a:r>
            <a:r>
              <a:rPr lang="en-GB">
                <a:effectLst/>
                <a:latin typeface="+mn-lt"/>
              </a:rPr>
              <a:t>harvesting and </a:t>
            </a:r>
            <a:r>
              <a:rPr lang="en-GB" dirty="0">
                <a:effectLst/>
                <a:latin typeface="+mn-lt"/>
              </a:rPr>
              <a:t>use, </a:t>
            </a:r>
            <a:r>
              <a:rPr lang="en-GB">
                <a:effectLst/>
                <a:latin typeface="+mn-lt"/>
              </a:rPr>
              <a:t>greywater and </a:t>
            </a:r>
            <a:r>
              <a:rPr lang="en-GB" dirty="0">
                <a:effectLst/>
                <a:latin typeface="+mn-lt"/>
              </a:rPr>
              <a:t>wastewater recycling/reuse can </a:t>
            </a:r>
            <a:r>
              <a:rPr lang="en-GB">
                <a:effectLst/>
                <a:latin typeface="+mn-lt"/>
              </a:rPr>
              <a:t>reduce demand </a:t>
            </a:r>
            <a:r>
              <a:rPr lang="en-GB" dirty="0">
                <a:effectLst/>
                <a:latin typeface="+mn-lt"/>
              </a:rPr>
              <a:t>on the public water supply.  If this is linked to water efficiency measures in buildings, the savings can be significant.</a:t>
            </a:r>
            <a:endParaRPr lang="en-GB" dirty="0">
              <a:effectLst/>
            </a:endParaRPr>
          </a:p>
          <a:p>
            <a:pPr marL="180340"/>
            <a:r>
              <a:rPr lang="en-GB" dirty="0">
                <a:effectLst/>
                <a:latin typeface="+mn-lt"/>
              </a:rPr>
              <a:t> </a:t>
            </a:r>
            <a:endParaRPr lang="en-GB" dirty="0">
              <a:effectLst/>
            </a:endParaRPr>
          </a:p>
          <a:p>
            <a:pPr marL="180340"/>
            <a:r>
              <a:rPr lang="en-GB" dirty="0">
                <a:effectLst/>
                <a:latin typeface="+mn-lt"/>
              </a:rPr>
              <a:t>3.</a:t>
            </a:r>
            <a:r>
              <a:rPr lang="en-GB" baseline="0" dirty="0">
                <a:effectLst/>
                <a:latin typeface="+mn-lt"/>
              </a:rPr>
              <a:t> </a:t>
            </a:r>
            <a:r>
              <a:rPr lang="en-GB" b="1">
                <a:effectLst/>
                <a:latin typeface="+mn-lt"/>
              </a:rPr>
              <a:t>Clean and </a:t>
            </a:r>
            <a:r>
              <a:rPr lang="en-GB" b="1" dirty="0">
                <a:effectLst/>
                <a:latin typeface="+mn-lt"/>
              </a:rPr>
              <a:t>good quality water environment</a:t>
            </a:r>
            <a:r>
              <a:rPr lang="en-GB" dirty="0">
                <a:effectLst/>
                <a:latin typeface="+mn-lt"/>
              </a:rPr>
              <a:t>: Reduce or remove pollution from surface water</a:t>
            </a:r>
            <a:r>
              <a:rPr lang="en-GB">
                <a:effectLst/>
                <a:latin typeface="+mn-lt"/>
              </a:rPr>
              <a:t>, and </a:t>
            </a:r>
            <a:r>
              <a:rPr lang="en-GB" dirty="0">
                <a:effectLst/>
                <a:latin typeface="+mn-lt"/>
              </a:rPr>
              <a:t>provide a more </a:t>
            </a:r>
            <a:r>
              <a:rPr lang="en-GB">
                <a:effectLst/>
                <a:latin typeface="+mn-lt"/>
              </a:rPr>
              <a:t>natural and </a:t>
            </a:r>
            <a:r>
              <a:rPr lang="en-GB" dirty="0">
                <a:effectLst/>
                <a:latin typeface="+mn-lt"/>
              </a:rPr>
              <a:t>biodiverse water environment.</a:t>
            </a:r>
            <a:endParaRPr lang="en-GB" dirty="0">
              <a:effectLst/>
            </a:endParaRPr>
          </a:p>
          <a:p>
            <a:pPr marL="180340"/>
            <a:r>
              <a:rPr lang="en-GB" dirty="0">
                <a:effectLst/>
                <a:latin typeface="+mn-lt"/>
              </a:rPr>
              <a:t> </a:t>
            </a:r>
            <a:endParaRPr lang="en-GB" dirty="0">
              <a:effectLst/>
            </a:endParaRPr>
          </a:p>
          <a:p>
            <a:pPr marL="180340"/>
            <a:r>
              <a:rPr lang="en-GB" dirty="0">
                <a:effectLst/>
                <a:latin typeface="+mn-lt"/>
              </a:rPr>
              <a:t>4.</a:t>
            </a:r>
            <a:r>
              <a:rPr lang="en-GB" baseline="0" dirty="0">
                <a:effectLst/>
                <a:latin typeface="+mn-lt"/>
              </a:rPr>
              <a:t> </a:t>
            </a:r>
            <a:r>
              <a:rPr lang="en-GB" b="1" dirty="0">
                <a:effectLst/>
                <a:latin typeface="+mn-lt"/>
              </a:rPr>
              <a:t>Enabling new housing</a:t>
            </a:r>
            <a:r>
              <a:rPr lang="en-GB" dirty="0">
                <a:effectLst/>
                <a:latin typeface="+mn-lt"/>
              </a:rPr>
              <a:t>: Providing water </a:t>
            </a:r>
            <a:r>
              <a:rPr lang="en-GB">
                <a:effectLst/>
                <a:latin typeface="+mn-lt"/>
              </a:rPr>
              <a:t>management and </a:t>
            </a:r>
            <a:r>
              <a:rPr lang="en-GB" dirty="0">
                <a:effectLst/>
                <a:latin typeface="+mn-lt"/>
              </a:rPr>
              <a:t>efficiency solutions to challenges such as flood risk; availability of water, lack of drainage </a:t>
            </a:r>
            <a:r>
              <a:rPr lang="en-GB">
                <a:effectLst/>
                <a:latin typeface="+mn-lt"/>
              </a:rPr>
              <a:t>capacity and </a:t>
            </a:r>
            <a:r>
              <a:rPr lang="en-GB" dirty="0">
                <a:effectLst/>
                <a:latin typeface="+mn-lt"/>
              </a:rPr>
              <a:t>poor urban environment.</a:t>
            </a:r>
            <a:endParaRPr lang="en-GB" dirty="0">
              <a:effectLst/>
            </a:endParaRPr>
          </a:p>
          <a:p>
            <a:pPr marL="180340"/>
            <a:r>
              <a:rPr lang="en-GB" dirty="0">
                <a:effectLst/>
                <a:latin typeface="+mn-lt"/>
              </a:rPr>
              <a:t> </a:t>
            </a:r>
            <a:endParaRPr lang="en-GB" dirty="0">
              <a:effectLst/>
            </a:endParaRPr>
          </a:p>
          <a:p>
            <a:pPr marL="180340"/>
            <a:r>
              <a:rPr lang="en-GB" dirty="0">
                <a:effectLst/>
                <a:latin typeface="+mn-lt"/>
              </a:rPr>
              <a:t>5.</a:t>
            </a:r>
            <a:r>
              <a:rPr lang="en-GB" b="1" dirty="0">
                <a:effectLst/>
                <a:latin typeface="+mn-lt"/>
              </a:rPr>
              <a:t> Facilitating economic </a:t>
            </a:r>
            <a:r>
              <a:rPr lang="en-GB" b="1">
                <a:effectLst/>
                <a:latin typeface="+mn-lt"/>
              </a:rPr>
              <a:t>growth and </a:t>
            </a:r>
            <a:r>
              <a:rPr lang="en-GB" b="1" dirty="0">
                <a:effectLst/>
                <a:latin typeface="+mn-lt"/>
              </a:rPr>
              <a:t>regeneration</a:t>
            </a:r>
            <a:r>
              <a:rPr lang="en-GB" dirty="0">
                <a:effectLst/>
                <a:latin typeface="+mn-lt"/>
              </a:rPr>
              <a:t>: Improving urban </a:t>
            </a:r>
            <a:r>
              <a:rPr lang="en-GB">
                <a:effectLst/>
                <a:latin typeface="+mn-lt"/>
              </a:rPr>
              <a:t>environments and </a:t>
            </a:r>
            <a:r>
              <a:rPr lang="en-GB" dirty="0">
                <a:effectLst/>
                <a:latin typeface="+mn-lt"/>
              </a:rPr>
              <a:t>enabling sustainable redevelopment.</a:t>
            </a:r>
          </a:p>
          <a:p>
            <a:pPr marL="180340"/>
            <a:endParaRPr lang="en-GB" dirty="0">
              <a:effectLst/>
              <a:latin typeface="+mn-lt"/>
            </a:endParaRPr>
          </a:p>
          <a:p>
            <a:pPr marL="180340"/>
            <a:r>
              <a:rPr lang="en-GB" dirty="0">
                <a:effectLst/>
                <a:latin typeface="+mn-lt"/>
              </a:rPr>
              <a:t>6. </a:t>
            </a:r>
            <a:r>
              <a:rPr lang="en-GB" b="1" dirty="0">
                <a:effectLst/>
                <a:latin typeface="+mn-lt"/>
              </a:rPr>
              <a:t>Enhanced biodiversity</a:t>
            </a:r>
            <a:r>
              <a:rPr lang="en-GB" dirty="0">
                <a:effectLst/>
                <a:latin typeface="+mn-lt"/>
              </a:rPr>
              <a:t>: IWM interventions can provide a more natural environment, introducing a range of </a:t>
            </a:r>
            <a:r>
              <a:rPr lang="en-GB">
                <a:effectLst/>
                <a:latin typeface="+mn-lt"/>
              </a:rPr>
              <a:t>habitats and </a:t>
            </a:r>
            <a:r>
              <a:rPr lang="en-GB" dirty="0">
                <a:effectLst/>
                <a:latin typeface="+mn-lt"/>
              </a:rPr>
              <a:t>species </a:t>
            </a:r>
            <a:r>
              <a:rPr lang="en-GB">
                <a:effectLst/>
                <a:latin typeface="+mn-lt"/>
              </a:rPr>
              <a:t>from wetlands </a:t>
            </a:r>
            <a:r>
              <a:rPr lang="en-GB" dirty="0">
                <a:effectLst/>
                <a:latin typeface="+mn-lt"/>
              </a:rPr>
              <a:t>to wildflower meadow at a range of scales, often in otherwise biodiversity-poor urban areas.</a:t>
            </a:r>
            <a:endParaRPr lang="en-GB" dirty="0">
              <a:effectLst/>
            </a:endParaRPr>
          </a:p>
          <a:p>
            <a:pPr marL="180340"/>
            <a:r>
              <a:rPr lang="en-GB" dirty="0">
                <a:effectLst/>
                <a:latin typeface="+mn-lt"/>
              </a:rPr>
              <a:t> </a:t>
            </a:r>
            <a:endParaRPr lang="en-GB" dirty="0">
              <a:effectLst/>
            </a:endParaRPr>
          </a:p>
          <a:p>
            <a:pPr marL="180340"/>
            <a:r>
              <a:rPr lang="en-GB" dirty="0">
                <a:effectLst/>
                <a:latin typeface="+mn-lt"/>
              </a:rPr>
              <a:t>7.</a:t>
            </a:r>
            <a:r>
              <a:rPr lang="en-GB" baseline="0" dirty="0">
                <a:effectLst/>
                <a:latin typeface="+mn-lt"/>
              </a:rPr>
              <a:t> </a:t>
            </a:r>
            <a:r>
              <a:rPr lang="en-GB" b="1" dirty="0">
                <a:effectLst/>
                <a:latin typeface="+mn-lt"/>
              </a:rPr>
              <a:t>Better blue/green infrastructure</a:t>
            </a:r>
            <a:r>
              <a:rPr lang="en-GB" dirty="0">
                <a:effectLst/>
                <a:latin typeface="+mn-lt"/>
              </a:rPr>
              <a:t>: Providing </a:t>
            </a:r>
            <a:r>
              <a:rPr lang="en-GB">
                <a:effectLst/>
                <a:latin typeface="+mn-lt"/>
              </a:rPr>
              <a:t>functional and </a:t>
            </a:r>
            <a:r>
              <a:rPr lang="en-GB" dirty="0">
                <a:effectLst/>
                <a:latin typeface="+mn-lt"/>
              </a:rPr>
              <a:t>connected greenspace which deliver multiple benefits,  connecting urban places for water, </a:t>
            </a:r>
            <a:r>
              <a:rPr lang="en-GB">
                <a:effectLst/>
                <a:latin typeface="+mn-lt"/>
              </a:rPr>
              <a:t>wildlife and </a:t>
            </a:r>
            <a:r>
              <a:rPr lang="en-GB" dirty="0">
                <a:effectLst/>
                <a:latin typeface="+mn-lt"/>
              </a:rPr>
              <a:t>people. </a:t>
            </a:r>
            <a:endParaRPr lang="en-GB" dirty="0">
              <a:effectLst/>
            </a:endParaRPr>
          </a:p>
          <a:p>
            <a:pPr marL="180340"/>
            <a:r>
              <a:rPr lang="en-GB" dirty="0">
                <a:effectLst/>
                <a:latin typeface="+mn-lt"/>
              </a:rPr>
              <a:t> </a:t>
            </a:r>
            <a:endParaRPr lang="en-GB" dirty="0">
              <a:effectLst/>
            </a:endParaRPr>
          </a:p>
          <a:p>
            <a:pPr marL="180340"/>
            <a:r>
              <a:rPr lang="en-GB" dirty="0">
                <a:effectLst/>
                <a:latin typeface="+mn-lt"/>
              </a:rPr>
              <a:t>8.</a:t>
            </a:r>
            <a:r>
              <a:rPr lang="en-GB" baseline="0" dirty="0">
                <a:effectLst/>
                <a:latin typeface="+mn-lt"/>
              </a:rPr>
              <a:t> </a:t>
            </a:r>
            <a:r>
              <a:rPr lang="en-GB" b="1" dirty="0">
                <a:effectLst/>
                <a:latin typeface="+mn-lt"/>
              </a:rPr>
              <a:t>Improved accessible public </a:t>
            </a:r>
            <a:r>
              <a:rPr lang="en-GB" b="1">
                <a:effectLst/>
                <a:latin typeface="+mn-lt"/>
              </a:rPr>
              <a:t>spaces and </a:t>
            </a:r>
            <a:r>
              <a:rPr lang="en-GB" b="1" dirty="0">
                <a:effectLst/>
                <a:latin typeface="+mn-lt"/>
              </a:rPr>
              <a:t>places</a:t>
            </a:r>
            <a:r>
              <a:rPr lang="en-GB" b="1">
                <a:effectLst/>
                <a:latin typeface="+mn-lt"/>
              </a:rPr>
              <a:t>, and </a:t>
            </a:r>
            <a:r>
              <a:rPr lang="en-GB" b="1" dirty="0">
                <a:effectLst/>
                <a:latin typeface="+mn-lt"/>
              </a:rPr>
              <a:t>wellbeing</a:t>
            </a:r>
            <a:r>
              <a:rPr lang="en-GB" dirty="0">
                <a:effectLst/>
                <a:latin typeface="+mn-lt"/>
              </a:rPr>
              <a:t>: Providing good quality open space which, as well as manging water, is accessible, creates more liveable </a:t>
            </a:r>
            <a:r>
              <a:rPr lang="en-GB">
                <a:effectLst/>
                <a:latin typeface="+mn-lt"/>
              </a:rPr>
              <a:t>places and </a:t>
            </a:r>
            <a:r>
              <a:rPr lang="en-GB" dirty="0">
                <a:effectLst/>
                <a:latin typeface="+mn-lt"/>
              </a:rPr>
              <a:t>promotes </a:t>
            </a:r>
            <a:r>
              <a:rPr lang="en-GB">
                <a:effectLst/>
                <a:latin typeface="+mn-lt"/>
              </a:rPr>
              <a:t>health and </a:t>
            </a:r>
            <a:r>
              <a:rPr lang="en-GB" dirty="0">
                <a:effectLst/>
                <a:latin typeface="+mn-lt"/>
              </a:rPr>
              <a:t>wellbeing. </a:t>
            </a:r>
            <a:endParaRPr lang="en-GB" dirty="0">
              <a:effectLst/>
            </a:endParaRPr>
          </a:p>
          <a:p>
            <a:pPr marL="180340"/>
            <a:r>
              <a:rPr lang="en-GB" dirty="0">
                <a:effectLst/>
                <a:latin typeface="+mn-lt"/>
              </a:rPr>
              <a:t> </a:t>
            </a:r>
            <a:endParaRPr lang="en-GB" dirty="0">
              <a:effectLst/>
            </a:endParaRPr>
          </a:p>
          <a:p>
            <a:pPr marL="180340"/>
            <a:r>
              <a:rPr lang="en-GB" dirty="0">
                <a:effectLst/>
                <a:latin typeface="+mn-lt"/>
              </a:rPr>
              <a:t>9.</a:t>
            </a:r>
            <a:r>
              <a:rPr lang="en-GB" baseline="0" dirty="0">
                <a:effectLst/>
                <a:latin typeface="+mn-lt"/>
              </a:rPr>
              <a:t> </a:t>
            </a:r>
            <a:r>
              <a:rPr lang="en-GB" b="1">
                <a:effectLst/>
                <a:latin typeface="+mn-lt"/>
              </a:rPr>
              <a:t>Mitigating and </a:t>
            </a:r>
            <a:r>
              <a:rPr lang="en-GB" b="1" dirty="0">
                <a:effectLst/>
                <a:latin typeface="+mn-lt"/>
              </a:rPr>
              <a:t>adapting to climate change</a:t>
            </a:r>
            <a:r>
              <a:rPr lang="en-GB" dirty="0">
                <a:effectLst/>
                <a:latin typeface="+mn-lt"/>
              </a:rPr>
              <a:t>: Providing urban greenspace at a range of scales make urban areas more resilient by reducing the urban </a:t>
            </a:r>
            <a:r>
              <a:rPr lang="en-GB">
                <a:effectLst/>
                <a:latin typeface="+mn-lt"/>
              </a:rPr>
              <a:t>heat island </a:t>
            </a:r>
            <a:r>
              <a:rPr lang="en-GB" dirty="0">
                <a:effectLst/>
                <a:latin typeface="+mn-lt"/>
              </a:rPr>
              <a:t>effect, reducing energy consumption, making better use of water</a:t>
            </a:r>
            <a:r>
              <a:rPr lang="en-GB">
                <a:effectLst/>
                <a:latin typeface="+mn-lt"/>
              </a:rPr>
              <a:t>, and </a:t>
            </a:r>
            <a:r>
              <a:rPr lang="en-GB" dirty="0">
                <a:effectLst/>
                <a:latin typeface="+mn-lt"/>
              </a:rPr>
              <a:t>enabling our </a:t>
            </a:r>
            <a:r>
              <a:rPr lang="en-GB">
                <a:effectLst/>
                <a:latin typeface="+mn-lt"/>
              </a:rPr>
              <a:t>towns and </a:t>
            </a:r>
            <a:r>
              <a:rPr lang="en-GB" dirty="0">
                <a:effectLst/>
                <a:latin typeface="+mn-lt"/>
              </a:rPr>
              <a:t>cities to better cope with more extreme weather events.</a:t>
            </a:r>
            <a:endParaRPr lang="en-GB" dirty="0">
              <a:effectLst/>
            </a:endParaRPr>
          </a:p>
          <a:p>
            <a:pPr marL="180340"/>
            <a:r>
              <a:rPr lang="en-GB" dirty="0">
                <a:effectLst/>
                <a:latin typeface="+mn-lt"/>
              </a:rPr>
              <a:t> </a:t>
            </a:r>
            <a:endParaRPr lang="en-GB" dirty="0">
              <a:effectLst/>
            </a:endParaRPr>
          </a:p>
          <a:p>
            <a:pPr marL="180340"/>
            <a:r>
              <a:rPr lang="en-GB" dirty="0">
                <a:effectLst/>
                <a:latin typeface="+mn-lt"/>
              </a:rPr>
              <a:t>10.</a:t>
            </a:r>
            <a:r>
              <a:rPr lang="en-GB" baseline="0" dirty="0">
                <a:effectLst/>
                <a:latin typeface="+mn-lt"/>
              </a:rPr>
              <a:t> </a:t>
            </a:r>
            <a:r>
              <a:rPr lang="en-GB" b="1" dirty="0">
                <a:effectLst/>
                <a:latin typeface="+mn-lt"/>
              </a:rPr>
              <a:t>Using resources more </a:t>
            </a:r>
            <a:r>
              <a:rPr lang="en-GB" b="1">
                <a:effectLst/>
                <a:latin typeface="+mn-lt"/>
              </a:rPr>
              <a:t>sustainably and </a:t>
            </a:r>
            <a:r>
              <a:rPr lang="en-GB" b="1" dirty="0">
                <a:effectLst/>
                <a:latin typeface="+mn-lt"/>
              </a:rPr>
              <a:t>effectively</a:t>
            </a:r>
            <a:r>
              <a:rPr lang="en-GB" dirty="0">
                <a:effectLst/>
                <a:latin typeface="+mn-lt"/>
              </a:rPr>
              <a:t>: Cost </a:t>
            </a:r>
            <a:r>
              <a:rPr lang="en-GB">
                <a:effectLst/>
                <a:latin typeface="+mn-lt"/>
              </a:rPr>
              <a:t>savings and </a:t>
            </a:r>
            <a:r>
              <a:rPr lang="en-GB" dirty="0">
                <a:effectLst/>
                <a:latin typeface="+mn-lt"/>
              </a:rPr>
              <a:t>efficiencies, particularly through partnership working delivering multiple benefits, makes schemes affordable</a:t>
            </a:r>
            <a:r>
              <a:rPr lang="en-GB">
                <a:effectLst/>
                <a:latin typeface="+mn-lt"/>
              </a:rPr>
              <a:t>, and </a:t>
            </a:r>
            <a:r>
              <a:rPr lang="en-GB" dirty="0">
                <a:effectLst/>
                <a:latin typeface="+mn-lt"/>
              </a:rPr>
              <a:t>more can be done for less.</a:t>
            </a:r>
            <a:endParaRPr lang="en-GB" dirty="0">
              <a:effectLst/>
            </a:endParaRPr>
          </a:p>
          <a:p>
            <a:pPr marL="180340"/>
            <a:endParaRPr lang="en-GB" dirty="0">
              <a:effectLst/>
            </a:endParaRPr>
          </a:p>
          <a:p>
            <a:pPr marL="180340"/>
            <a:r>
              <a:rPr lang="en-GB" dirty="0">
                <a:effectLst/>
                <a:latin typeface="+mn-lt"/>
              </a:rPr>
              <a:t> </a:t>
            </a:r>
            <a:endParaRPr lang="en-GB" dirty="0">
              <a:effectLst/>
            </a:endParaRPr>
          </a:p>
        </p:txBody>
      </p:sp>
      <p:sp>
        <p:nvSpPr>
          <p:cNvPr id="4" name="Slide Number Placeholder 3"/>
          <p:cNvSpPr>
            <a:spLocks noGrp="1"/>
          </p:cNvSpPr>
          <p:nvPr>
            <p:ph type="sldNum" sz="quarter" idx="10"/>
          </p:nvPr>
        </p:nvSpPr>
        <p:spPr/>
        <p:txBody>
          <a:bodyPr/>
          <a:lstStyle/>
          <a:p>
            <a:fld id="{70528C24-E819-4A0A-A100-43271EBA026C}" type="slidenum">
              <a:rPr lang="en-GB" smtClean="0"/>
              <a:t>6</a:t>
            </a:fld>
            <a:endParaRPr lang="en-GB" dirty="0"/>
          </a:p>
        </p:txBody>
      </p:sp>
    </p:spTree>
    <p:extLst>
      <p:ext uri="{BB962C8B-B14F-4D97-AF65-F5344CB8AC3E}">
        <p14:creationId xmlns:p14="http://schemas.microsoft.com/office/powerpoint/2010/main" val="3859077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spcAft>
                <a:spcPts val="0"/>
              </a:spcAft>
              <a:buFont typeface="Symbol"/>
              <a:buChar char=""/>
            </a:pPr>
            <a:r>
              <a:rPr lang="en-GB" sz="1200" dirty="0">
                <a:effectLst/>
                <a:latin typeface="+mn-lt"/>
                <a:ea typeface="Calibri"/>
              </a:rPr>
              <a:t>Extended periods of extreme rainfall are already seven times more likely than in pre-industrial times.</a:t>
            </a:r>
            <a:endParaRPr lang="en-GB" sz="1200" dirty="0">
              <a:effectLst/>
              <a:latin typeface="Arial"/>
              <a:ea typeface="Calibri"/>
            </a:endParaRPr>
          </a:p>
          <a:p>
            <a:pPr marL="342900" lvl="0" indent="-342900">
              <a:spcAft>
                <a:spcPts val="0"/>
              </a:spcAft>
              <a:buFont typeface="Symbol"/>
              <a:buChar char=""/>
            </a:pPr>
            <a:r>
              <a:rPr lang="en-GB" sz="1200" dirty="0">
                <a:effectLst/>
                <a:latin typeface="+mn-lt"/>
                <a:ea typeface="Calibri"/>
              </a:rPr>
              <a:t>More than 5.2 million people in the UK </a:t>
            </a:r>
            <a:r>
              <a:rPr lang="en-GB" sz="1200">
                <a:effectLst/>
                <a:latin typeface="+mn-lt"/>
                <a:ea typeface="Calibri"/>
              </a:rPr>
              <a:t>live and </a:t>
            </a:r>
            <a:r>
              <a:rPr lang="en-GB" sz="1200" dirty="0">
                <a:effectLst/>
                <a:latin typeface="+mn-lt"/>
                <a:ea typeface="Calibri"/>
              </a:rPr>
              <a:t>work in 2.7 million properties that are at risk of flooding from rivers or the sea, 3 million are also at risk of surface water flooding</a:t>
            </a:r>
            <a:r>
              <a:rPr lang="en-GB" sz="1200">
                <a:effectLst/>
                <a:latin typeface="+mn-lt"/>
                <a:ea typeface="Calibri"/>
              </a:rPr>
              <a:t>, and </a:t>
            </a:r>
            <a:r>
              <a:rPr lang="en-GB" sz="1200" dirty="0">
                <a:effectLst/>
                <a:latin typeface="+mn-lt"/>
                <a:ea typeface="Calibri"/>
              </a:rPr>
              <a:t>200,000 are at risk of groundwater flooding. </a:t>
            </a:r>
            <a:endParaRPr lang="en-GB" sz="1200" dirty="0">
              <a:effectLst/>
              <a:latin typeface="Arial"/>
              <a:ea typeface="Calibri"/>
            </a:endParaRPr>
          </a:p>
          <a:p>
            <a:pPr marL="342900" lvl="0" indent="-342900">
              <a:spcAft>
                <a:spcPts val="1000"/>
              </a:spcAft>
              <a:buFont typeface="Symbol"/>
              <a:buChar char=""/>
            </a:pPr>
            <a:r>
              <a:rPr lang="en-GB" sz="1200" dirty="0">
                <a:effectLst/>
                <a:latin typeface="+mn-lt"/>
                <a:ea typeface="Calibri"/>
              </a:rPr>
              <a:t>Only 10% of floodplains continue to provide their natural flood attenuation function. 42% of floodplains </a:t>
            </a:r>
            <a:r>
              <a:rPr lang="en-GB" sz="1200">
                <a:effectLst/>
                <a:latin typeface="+mn-lt"/>
                <a:ea typeface="Calibri"/>
              </a:rPr>
              <a:t>in England and </a:t>
            </a:r>
            <a:r>
              <a:rPr lang="en-GB" sz="1200" dirty="0">
                <a:effectLst/>
                <a:latin typeface="+mn-lt"/>
                <a:ea typeface="Calibri"/>
              </a:rPr>
              <a:t>Wales are separated from their rivers, largely by engineering. Part of this problem arises from granting of planning permission for housebuilding – residential development of floodplains has grown by 1.2% since 2011, 0.5% faster than other areas.</a:t>
            </a:r>
            <a:endParaRPr lang="en-GB" sz="1200" dirty="0">
              <a:effectLst/>
              <a:latin typeface="Arial"/>
              <a:ea typeface="Calibri"/>
            </a:endParaRPr>
          </a:p>
          <a:p>
            <a:pPr marL="180340"/>
            <a:endParaRPr lang="en-GB" dirty="0">
              <a:effectLst/>
              <a:latin typeface="+mn-lt"/>
            </a:endParaRPr>
          </a:p>
          <a:p>
            <a:pPr marL="180340"/>
            <a:r>
              <a:rPr lang="en-GB" dirty="0">
                <a:effectLst/>
                <a:latin typeface="+mn-lt"/>
              </a:rPr>
              <a:t>Water management is a vital aspect of good town planning.  Planning for water provides opportunities to design our </a:t>
            </a:r>
            <a:r>
              <a:rPr lang="en-GB">
                <a:effectLst/>
                <a:latin typeface="+mn-lt"/>
              </a:rPr>
              <a:t>towns and </a:t>
            </a:r>
            <a:r>
              <a:rPr lang="en-GB" dirty="0">
                <a:effectLst/>
                <a:latin typeface="+mn-lt"/>
              </a:rPr>
              <a:t>cities to be greener, healthier, more attractive, more </a:t>
            </a:r>
            <a:r>
              <a:rPr lang="en-GB">
                <a:effectLst/>
                <a:latin typeface="+mn-lt"/>
              </a:rPr>
              <a:t>biodiverse and </a:t>
            </a:r>
            <a:r>
              <a:rPr lang="en-GB" dirty="0">
                <a:effectLst/>
                <a:latin typeface="+mn-lt"/>
              </a:rPr>
              <a:t>more resilient to climate change. Development can have significant impacts on water </a:t>
            </a:r>
            <a:r>
              <a:rPr lang="en-GB">
                <a:effectLst/>
                <a:latin typeface="+mn-lt"/>
              </a:rPr>
              <a:t>use and </a:t>
            </a:r>
            <a:r>
              <a:rPr lang="en-GB" dirty="0">
                <a:effectLst/>
                <a:latin typeface="+mn-lt"/>
              </a:rPr>
              <a:t>water network capacity affecting water resources, wastewater </a:t>
            </a:r>
            <a:r>
              <a:rPr lang="en-GB">
                <a:effectLst/>
                <a:latin typeface="+mn-lt"/>
              </a:rPr>
              <a:t>disposal and </a:t>
            </a:r>
            <a:r>
              <a:rPr lang="en-GB" dirty="0">
                <a:effectLst/>
                <a:latin typeface="+mn-lt"/>
              </a:rPr>
              <a:t>flood risk.</a:t>
            </a:r>
            <a:endParaRPr lang="en-GB" dirty="0">
              <a:effectLst/>
            </a:endParaRPr>
          </a:p>
          <a:p>
            <a:endParaRPr lang="en-GB" dirty="0"/>
          </a:p>
        </p:txBody>
      </p:sp>
      <p:sp>
        <p:nvSpPr>
          <p:cNvPr id="4" name="Slide Number Placeholder 3"/>
          <p:cNvSpPr>
            <a:spLocks noGrp="1"/>
          </p:cNvSpPr>
          <p:nvPr>
            <p:ph type="sldNum" sz="quarter" idx="10"/>
          </p:nvPr>
        </p:nvSpPr>
        <p:spPr/>
        <p:txBody>
          <a:bodyPr/>
          <a:lstStyle/>
          <a:p>
            <a:fld id="{BAD6B784-BD91-4F89-9F11-1EABDE216E00}"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126032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Planning can create</a:t>
            </a:r>
            <a:r>
              <a:rPr lang="en-GB" sz="1200" b="1" kern="1200" dirty="0">
                <a:solidFill>
                  <a:schemeClr val="tx1"/>
                </a:solidFill>
                <a:effectLst/>
                <a:latin typeface="+mn-lt"/>
                <a:ea typeface="+mn-ea"/>
                <a:cs typeface="+mn-cs"/>
              </a:rPr>
              <a:t> Blue/green infrastructure</a:t>
            </a:r>
            <a:r>
              <a:rPr lang="en-GB" sz="1200" kern="1200" dirty="0">
                <a:solidFill>
                  <a:schemeClr val="tx1"/>
                </a:solidFill>
                <a:effectLst/>
                <a:latin typeface="+mn-lt"/>
                <a:ea typeface="+mn-ea"/>
                <a:cs typeface="+mn-cs"/>
              </a:rPr>
              <a:t>, the network of </a:t>
            </a:r>
            <a:r>
              <a:rPr lang="en-GB" sz="1200" kern="1200">
                <a:solidFill>
                  <a:schemeClr val="tx1"/>
                </a:solidFill>
                <a:effectLst/>
                <a:latin typeface="+mn-lt"/>
                <a:ea typeface="+mn-ea"/>
                <a:cs typeface="+mn-cs"/>
              </a:rPr>
              <a:t>greenspace and </a:t>
            </a:r>
            <a:r>
              <a:rPr lang="en-GB" sz="1200" kern="1200" dirty="0">
                <a:solidFill>
                  <a:schemeClr val="tx1"/>
                </a:solidFill>
                <a:effectLst/>
                <a:latin typeface="+mn-lt"/>
                <a:ea typeface="+mn-ea"/>
                <a:cs typeface="+mn-cs"/>
              </a:rPr>
              <a:t>water that </a:t>
            </a:r>
            <a:r>
              <a:rPr lang="en-GB" sz="1200" kern="1200">
                <a:solidFill>
                  <a:schemeClr val="tx1"/>
                </a:solidFill>
                <a:effectLst/>
                <a:latin typeface="+mn-lt"/>
                <a:ea typeface="+mn-ea"/>
                <a:cs typeface="+mn-cs"/>
              </a:rPr>
              <a:t>permeates and </a:t>
            </a:r>
            <a:r>
              <a:rPr lang="en-GB" sz="1200" kern="1200" dirty="0">
                <a:solidFill>
                  <a:schemeClr val="tx1"/>
                </a:solidFill>
                <a:effectLst/>
                <a:latin typeface="+mn-lt"/>
                <a:ea typeface="+mn-ea"/>
                <a:cs typeface="+mn-cs"/>
              </a:rPr>
              <a:t>connects the urban fabric to provide the elements of </a:t>
            </a:r>
            <a:r>
              <a:rPr lang="en-GB" sz="1200" kern="1200">
                <a:solidFill>
                  <a:schemeClr val="tx1"/>
                </a:solidFill>
                <a:effectLst/>
                <a:latin typeface="+mn-lt"/>
                <a:ea typeface="+mn-ea"/>
                <a:cs typeface="+mn-cs"/>
              </a:rPr>
              <a:t>IWM and </a:t>
            </a:r>
            <a:r>
              <a:rPr lang="en-GB" sz="1200" kern="1200" dirty="0">
                <a:solidFill>
                  <a:schemeClr val="tx1"/>
                </a:solidFill>
                <a:effectLst/>
                <a:latin typeface="+mn-lt"/>
                <a:ea typeface="+mn-ea"/>
                <a:cs typeface="+mn-cs"/>
              </a:rPr>
              <a:t>deliver the multiple benefits that it provides.</a:t>
            </a:r>
            <a:endParaRPr lang="en-GB" dirty="0">
              <a:effectLst/>
            </a:endParaRPr>
          </a:p>
          <a:p>
            <a:r>
              <a:rPr lang="en-GB" sz="1200" kern="1200" dirty="0">
                <a:solidFill>
                  <a:schemeClr val="tx1"/>
                </a:solidFill>
                <a:effectLst/>
                <a:latin typeface="+mn-lt"/>
                <a:ea typeface="+mn-ea"/>
                <a:cs typeface="+mn-cs"/>
              </a:rPr>
              <a:t> </a:t>
            </a:r>
            <a:endParaRPr lang="en-GB" dirty="0">
              <a:effectLst/>
            </a:endParaRPr>
          </a:p>
          <a:p>
            <a:r>
              <a:rPr lang="en-GB" sz="1200" kern="1200" dirty="0">
                <a:solidFill>
                  <a:schemeClr val="tx1"/>
                </a:solidFill>
                <a:effectLst/>
                <a:latin typeface="+mn-lt"/>
                <a:ea typeface="+mn-ea"/>
                <a:cs typeface="+mn-cs"/>
              </a:rPr>
              <a:t>Planning can </a:t>
            </a:r>
            <a:r>
              <a:rPr lang="en-GB" sz="1200" kern="1200">
                <a:solidFill>
                  <a:schemeClr val="tx1"/>
                </a:solidFill>
                <a:effectLst/>
                <a:latin typeface="+mn-lt"/>
                <a:ea typeface="+mn-ea"/>
                <a:cs typeface="+mn-cs"/>
              </a:rPr>
              <a:t>require and </a:t>
            </a:r>
            <a:r>
              <a:rPr lang="en-GB" sz="1200" kern="1200" dirty="0">
                <a:solidFill>
                  <a:schemeClr val="tx1"/>
                </a:solidFill>
                <a:effectLst/>
                <a:latin typeface="+mn-lt"/>
                <a:ea typeface="+mn-ea"/>
                <a:cs typeface="+mn-cs"/>
              </a:rPr>
              <a:t>facilitate </a:t>
            </a:r>
            <a:r>
              <a:rPr lang="en-GB" sz="1200" b="1" kern="1200" dirty="0">
                <a:solidFill>
                  <a:schemeClr val="tx1"/>
                </a:solidFill>
                <a:effectLst/>
                <a:latin typeface="+mn-lt"/>
                <a:ea typeface="+mn-ea"/>
                <a:cs typeface="+mn-cs"/>
              </a:rPr>
              <a:t>Sustainable drainage systems</a:t>
            </a:r>
            <a:r>
              <a:rPr lang="en-GB" sz="1200" kern="1200" dirty="0">
                <a:solidFill>
                  <a:schemeClr val="tx1"/>
                </a:solidFill>
                <a:effectLst/>
                <a:latin typeface="+mn-lt"/>
                <a:ea typeface="+mn-ea"/>
                <a:cs typeface="+mn-cs"/>
              </a:rPr>
              <a:t> to manage surface </a:t>
            </a:r>
            <a:r>
              <a:rPr lang="en-GB" sz="1200" kern="1200">
                <a:solidFill>
                  <a:schemeClr val="tx1"/>
                </a:solidFill>
                <a:effectLst/>
                <a:latin typeface="+mn-lt"/>
                <a:ea typeface="+mn-ea"/>
                <a:cs typeface="+mn-cs"/>
              </a:rPr>
              <a:t>water and </a:t>
            </a:r>
            <a:r>
              <a:rPr lang="en-GB" sz="1200" kern="1200" dirty="0">
                <a:solidFill>
                  <a:schemeClr val="tx1"/>
                </a:solidFill>
                <a:effectLst/>
                <a:latin typeface="+mn-lt"/>
                <a:ea typeface="+mn-ea"/>
                <a:cs typeface="+mn-cs"/>
              </a:rPr>
              <a:t>collect rainwater for reuse.</a:t>
            </a:r>
            <a:endParaRPr lang="en-GB" dirty="0">
              <a:effectLst/>
            </a:endParaRPr>
          </a:p>
          <a:p>
            <a:r>
              <a:rPr lang="en-GB" sz="1200" kern="1200" dirty="0">
                <a:solidFill>
                  <a:schemeClr val="tx1"/>
                </a:solidFill>
                <a:effectLst/>
                <a:latin typeface="+mn-lt"/>
                <a:ea typeface="+mn-ea"/>
                <a:cs typeface="+mn-cs"/>
              </a:rPr>
              <a:t> </a:t>
            </a:r>
            <a:endParaRPr lang="en-GB" dirty="0">
              <a:effectLst/>
            </a:endParaRPr>
          </a:p>
          <a:p>
            <a:r>
              <a:rPr lang="en-GB" sz="1200" kern="1200" dirty="0">
                <a:solidFill>
                  <a:schemeClr val="tx1"/>
                </a:solidFill>
                <a:effectLst/>
                <a:latin typeface="+mn-lt"/>
                <a:ea typeface="+mn-ea"/>
                <a:cs typeface="+mn-cs"/>
              </a:rPr>
              <a:t>If planning incorporates IWM interventions as part of </a:t>
            </a:r>
            <a:r>
              <a:rPr lang="en-GB" sz="1200" b="1" kern="1200" dirty="0">
                <a:solidFill>
                  <a:schemeClr val="tx1"/>
                </a:solidFill>
                <a:effectLst/>
                <a:latin typeface="+mn-lt"/>
                <a:ea typeface="+mn-ea"/>
                <a:cs typeface="+mn-cs"/>
              </a:rPr>
              <a:t>Urban </a:t>
            </a:r>
            <a:r>
              <a:rPr lang="en-GB" sz="1200" b="1" kern="1200">
                <a:solidFill>
                  <a:schemeClr val="tx1"/>
                </a:solidFill>
                <a:effectLst/>
                <a:latin typeface="+mn-lt"/>
                <a:ea typeface="+mn-ea"/>
                <a:cs typeface="+mn-cs"/>
              </a:rPr>
              <a:t>design and </a:t>
            </a:r>
            <a:r>
              <a:rPr lang="en-GB" sz="1200" b="1" kern="1200" dirty="0">
                <a:solidFill>
                  <a:schemeClr val="tx1"/>
                </a:solidFill>
                <a:effectLst/>
                <a:latin typeface="+mn-lt"/>
                <a:ea typeface="+mn-ea"/>
                <a:cs typeface="+mn-cs"/>
              </a:rPr>
              <a:t>place-making </a:t>
            </a:r>
            <a:r>
              <a:rPr lang="en-GB" sz="1200" kern="1200" dirty="0">
                <a:solidFill>
                  <a:schemeClr val="tx1"/>
                </a:solidFill>
                <a:effectLst/>
                <a:latin typeface="+mn-lt"/>
                <a:ea typeface="+mn-ea"/>
                <a:cs typeface="+mn-cs"/>
              </a:rPr>
              <a:t>it will provide good quality open space which, as well as manging water, is </a:t>
            </a:r>
            <a:r>
              <a:rPr lang="en-GB" sz="1200" kern="1200">
                <a:solidFill>
                  <a:schemeClr val="tx1"/>
                </a:solidFill>
                <a:effectLst/>
                <a:latin typeface="+mn-lt"/>
                <a:ea typeface="+mn-ea"/>
                <a:cs typeface="+mn-cs"/>
              </a:rPr>
              <a:t>accessible and </a:t>
            </a:r>
            <a:r>
              <a:rPr lang="en-GB" sz="1200" kern="1200" dirty="0">
                <a:solidFill>
                  <a:schemeClr val="tx1"/>
                </a:solidFill>
                <a:effectLst/>
                <a:latin typeface="+mn-lt"/>
                <a:ea typeface="+mn-ea"/>
                <a:cs typeface="+mn-cs"/>
              </a:rPr>
              <a:t>creates more liveable places. This in turn attracts </a:t>
            </a:r>
            <a:r>
              <a:rPr lang="en-GB" sz="1200" kern="1200">
                <a:solidFill>
                  <a:schemeClr val="tx1"/>
                </a:solidFill>
                <a:effectLst/>
                <a:latin typeface="+mn-lt"/>
                <a:ea typeface="+mn-ea"/>
                <a:cs typeface="+mn-cs"/>
              </a:rPr>
              <a:t>business and </a:t>
            </a:r>
            <a:r>
              <a:rPr lang="en-GB" sz="1200" kern="1200" dirty="0">
                <a:solidFill>
                  <a:schemeClr val="tx1"/>
                </a:solidFill>
                <a:effectLst/>
                <a:latin typeface="+mn-lt"/>
                <a:ea typeface="+mn-ea"/>
                <a:cs typeface="+mn-cs"/>
              </a:rPr>
              <a:t>promotes economic growth.</a:t>
            </a:r>
            <a:endParaRPr lang="en-GB" dirty="0">
              <a:effectLst/>
            </a:endParaRPr>
          </a:p>
          <a:p>
            <a:r>
              <a:rPr lang="en-GB" sz="1200" kern="1200" dirty="0">
                <a:solidFill>
                  <a:schemeClr val="tx1"/>
                </a:solidFill>
                <a:effectLst/>
                <a:latin typeface="+mn-lt"/>
                <a:ea typeface="+mn-ea"/>
                <a:cs typeface="+mn-cs"/>
              </a:rPr>
              <a:t> </a:t>
            </a:r>
            <a:endParaRPr lang="en-GB" dirty="0">
              <a:effectLst/>
            </a:endParaRPr>
          </a:p>
          <a:p>
            <a:r>
              <a:rPr lang="en-GB" sz="1200" kern="1200" dirty="0">
                <a:solidFill>
                  <a:schemeClr val="tx1"/>
                </a:solidFill>
                <a:effectLst/>
                <a:latin typeface="+mn-lt"/>
                <a:ea typeface="+mn-ea"/>
                <a:cs typeface="+mn-cs"/>
              </a:rPr>
              <a:t>Planning can create opportunities for </a:t>
            </a:r>
            <a:r>
              <a:rPr lang="en-GB" sz="1200" b="1" kern="1200" dirty="0">
                <a:solidFill>
                  <a:schemeClr val="tx1"/>
                </a:solidFill>
                <a:effectLst/>
                <a:latin typeface="+mn-lt"/>
                <a:ea typeface="+mn-ea"/>
                <a:cs typeface="+mn-cs"/>
              </a:rPr>
              <a:t>Rainwater </a:t>
            </a:r>
            <a:r>
              <a:rPr lang="en-GB" sz="1200" b="1" kern="1200">
                <a:solidFill>
                  <a:schemeClr val="tx1"/>
                </a:solidFill>
                <a:effectLst/>
                <a:latin typeface="+mn-lt"/>
                <a:ea typeface="+mn-ea"/>
                <a:cs typeface="+mn-cs"/>
              </a:rPr>
              <a:t>harvesting and </a:t>
            </a:r>
            <a:r>
              <a:rPr lang="en-GB" sz="1200" b="1" kern="1200" dirty="0">
                <a:solidFill>
                  <a:schemeClr val="tx1"/>
                </a:solidFill>
                <a:effectLst/>
                <a:latin typeface="+mn-lt"/>
                <a:ea typeface="+mn-ea"/>
                <a:cs typeface="+mn-cs"/>
              </a:rPr>
              <a:t>re-use</a:t>
            </a:r>
            <a:r>
              <a:rPr lang="en-GB" sz="1200" kern="1200" dirty="0">
                <a:solidFill>
                  <a:schemeClr val="tx1"/>
                </a:solidFill>
                <a:effectLst/>
                <a:latin typeface="+mn-lt"/>
                <a:ea typeface="+mn-ea"/>
                <a:cs typeface="+mn-cs"/>
              </a:rPr>
              <a:t> to </a:t>
            </a:r>
            <a:r>
              <a:rPr lang="en-GB" sz="1200" kern="1200">
                <a:solidFill>
                  <a:schemeClr val="tx1"/>
                </a:solidFill>
                <a:effectLst/>
                <a:latin typeface="+mn-lt"/>
                <a:ea typeface="+mn-ea"/>
                <a:cs typeface="+mn-cs"/>
              </a:rPr>
              <a:t>reduce demand </a:t>
            </a:r>
            <a:r>
              <a:rPr lang="en-GB" sz="1200" kern="1200" dirty="0">
                <a:solidFill>
                  <a:schemeClr val="tx1"/>
                </a:solidFill>
                <a:effectLst/>
                <a:latin typeface="+mn-lt"/>
                <a:ea typeface="+mn-ea"/>
                <a:cs typeface="+mn-cs"/>
              </a:rPr>
              <a:t>for mains water.</a:t>
            </a:r>
            <a:endParaRPr lang="en-GB" dirty="0">
              <a:effectLst/>
            </a:endParaRPr>
          </a:p>
          <a:p>
            <a:r>
              <a:rPr lang="en-GB" sz="1200" kern="1200" dirty="0">
                <a:solidFill>
                  <a:schemeClr val="tx1"/>
                </a:solidFill>
                <a:effectLst/>
                <a:latin typeface="+mn-lt"/>
                <a:ea typeface="+mn-ea"/>
                <a:cs typeface="+mn-cs"/>
              </a:rPr>
              <a:t> </a:t>
            </a:r>
            <a:endParaRPr lang="en-GB" dirty="0">
              <a:effectLst/>
            </a:endParaRPr>
          </a:p>
          <a:p>
            <a:r>
              <a:rPr lang="en-GB" sz="1200" kern="1200" dirty="0">
                <a:solidFill>
                  <a:schemeClr val="tx1"/>
                </a:solidFill>
                <a:effectLst/>
                <a:latin typeface="+mn-lt"/>
                <a:ea typeface="+mn-ea"/>
                <a:cs typeface="+mn-cs"/>
              </a:rPr>
              <a:t>Incorporating IWM into the urban fabric creates </a:t>
            </a:r>
            <a:r>
              <a:rPr lang="en-GB" sz="1200" b="1" kern="1200" dirty="0">
                <a:solidFill>
                  <a:schemeClr val="tx1"/>
                </a:solidFill>
                <a:effectLst/>
                <a:latin typeface="+mn-lt"/>
                <a:ea typeface="+mn-ea"/>
                <a:cs typeface="+mn-cs"/>
              </a:rPr>
              <a:t>A more </a:t>
            </a:r>
            <a:r>
              <a:rPr lang="en-GB" sz="1200" b="1" kern="1200">
                <a:solidFill>
                  <a:schemeClr val="tx1"/>
                </a:solidFill>
                <a:effectLst/>
                <a:latin typeface="+mn-lt"/>
                <a:ea typeface="+mn-ea"/>
                <a:cs typeface="+mn-cs"/>
              </a:rPr>
              <a:t>pleasant and </a:t>
            </a:r>
            <a:r>
              <a:rPr lang="en-GB" sz="1200" b="1" kern="1200" dirty="0">
                <a:solidFill>
                  <a:schemeClr val="tx1"/>
                </a:solidFill>
                <a:effectLst/>
                <a:latin typeface="+mn-lt"/>
                <a:ea typeface="+mn-ea"/>
                <a:cs typeface="+mn-cs"/>
              </a:rPr>
              <a:t>healthy environment</a:t>
            </a:r>
            <a:r>
              <a:rPr lang="en-GB" sz="1200" kern="1200" dirty="0">
                <a:solidFill>
                  <a:schemeClr val="tx1"/>
                </a:solidFill>
                <a:effectLst/>
                <a:latin typeface="+mn-lt"/>
                <a:ea typeface="+mn-ea"/>
                <a:cs typeface="+mn-cs"/>
              </a:rPr>
              <a:t> - The IWM measures provide recreational </a:t>
            </a:r>
            <a:r>
              <a:rPr lang="en-GB" sz="1200" kern="1200">
                <a:solidFill>
                  <a:schemeClr val="tx1"/>
                </a:solidFill>
                <a:effectLst/>
                <a:latin typeface="+mn-lt"/>
                <a:ea typeface="+mn-ea"/>
                <a:cs typeface="+mn-cs"/>
              </a:rPr>
              <a:t>space and </a:t>
            </a:r>
            <a:r>
              <a:rPr lang="en-GB" sz="1200" kern="1200" dirty="0">
                <a:solidFill>
                  <a:schemeClr val="tx1"/>
                </a:solidFill>
                <a:effectLst/>
                <a:latin typeface="+mn-lt"/>
                <a:ea typeface="+mn-ea"/>
                <a:cs typeface="+mn-cs"/>
              </a:rPr>
              <a:t>an improved urban environment, promoting </a:t>
            </a:r>
            <a:r>
              <a:rPr lang="en-GB" sz="1200" kern="1200">
                <a:solidFill>
                  <a:schemeClr val="tx1"/>
                </a:solidFill>
                <a:effectLst/>
                <a:latin typeface="+mn-lt"/>
                <a:ea typeface="+mn-ea"/>
                <a:cs typeface="+mn-cs"/>
              </a:rPr>
              <a:t>wellbeing and  </a:t>
            </a:r>
            <a:r>
              <a:rPr lang="en-GB" sz="1200" kern="1200" dirty="0">
                <a:solidFill>
                  <a:schemeClr val="tx1"/>
                </a:solidFill>
                <a:effectLst/>
                <a:latin typeface="+mn-lt"/>
                <a:ea typeface="+mn-ea"/>
                <a:cs typeface="+mn-cs"/>
              </a:rPr>
              <a:t>improving biodiversity.</a:t>
            </a:r>
            <a:endParaRPr lang="en-GB" dirty="0">
              <a:effectLst/>
            </a:endParaRPr>
          </a:p>
          <a:p>
            <a:r>
              <a:rPr lang="en-GB" sz="1200" kern="1200" dirty="0">
                <a:solidFill>
                  <a:schemeClr val="tx1"/>
                </a:solidFill>
                <a:effectLst/>
                <a:latin typeface="+mn-lt"/>
                <a:ea typeface="+mn-ea"/>
                <a:cs typeface="+mn-cs"/>
              </a:rPr>
              <a:t> </a:t>
            </a:r>
            <a:endParaRPr lang="en-GB" dirty="0">
              <a:effectLst/>
            </a:endParaRPr>
          </a:p>
          <a:p>
            <a:endParaRPr lang="en-GB" dirty="0"/>
          </a:p>
        </p:txBody>
      </p:sp>
      <p:sp>
        <p:nvSpPr>
          <p:cNvPr id="4" name="Slide Number Placeholder 3"/>
          <p:cNvSpPr>
            <a:spLocks noGrp="1"/>
          </p:cNvSpPr>
          <p:nvPr>
            <p:ph type="sldNum" sz="quarter" idx="10"/>
          </p:nvPr>
        </p:nvSpPr>
        <p:spPr/>
        <p:txBody>
          <a:bodyPr/>
          <a:lstStyle/>
          <a:p>
            <a:fld id="{BAD6B784-BD91-4F89-9F11-1EABDE216E00}" type="slidenum">
              <a:rPr lang="en-GB" smtClean="0"/>
              <a:t>8</a:t>
            </a:fld>
            <a:endParaRPr lang="en-GB"/>
          </a:p>
        </p:txBody>
      </p:sp>
    </p:spTree>
    <p:extLst>
      <p:ext uri="{BB962C8B-B14F-4D97-AF65-F5344CB8AC3E}">
        <p14:creationId xmlns:p14="http://schemas.microsoft.com/office/powerpoint/2010/main" val="126032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ffectLst/>
                <a:latin typeface="+mn-lt"/>
              </a:rPr>
              <a:t>The project has identified the factors which are critical to the successful implementation of IWM.  These are shown on this slide:</a:t>
            </a:r>
            <a:endParaRPr lang="en-GB" dirty="0">
              <a:effectLst/>
            </a:endParaRPr>
          </a:p>
          <a:p>
            <a:endParaRPr lang="en-GB" dirty="0">
              <a:effectLst/>
              <a:latin typeface="+mn-lt"/>
            </a:endParaRPr>
          </a:p>
          <a:p>
            <a:r>
              <a:rPr lang="en-GB" dirty="0">
                <a:effectLst/>
                <a:latin typeface="+mn-lt"/>
              </a:rPr>
              <a:t>A</a:t>
            </a:r>
            <a:r>
              <a:rPr lang="en-GB">
                <a:effectLst/>
                <a:latin typeface="+mn-lt"/>
              </a:rPr>
              <a:t>.</a:t>
            </a:r>
            <a:r>
              <a:rPr lang="en-GB" baseline="0">
                <a:effectLst/>
                <a:latin typeface="+mn-lt"/>
              </a:rPr>
              <a:t>  </a:t>
            </a:r>
            <a:r>
              <a:rPr lang="en-GB">
                <a:effectLst/>
                <a:latin typeface="+mn-lt"/>
              </a:rPr>
              <a:t>Understanding </a:t>
            </a:r>
            <a:r>
              <a:rPr lang="en-GB" dirty="0">
                <a:effectLst/>
                <a:latin typeface="+mn-lt"/>
              </a:rPr>
              <a:t>IWM:</a:t>
            </a:r>
            <a:endParaRPr lang="en-GB" dirty="0">
              <a:effectLst/>
            </a:endParaRPr>
          </a:p>
          <a:p>
            <a:pPr marL="800100" lvl="1" indent="-342900">
              <a:spcAft>
                <a:spcPts val="0"/>
              </a:spcAft>
              <a:buFont typeface="Symbol"/>
              <a:buChar char=""/>
              <a:tabLst>
                <a:tab pos="630555" algn="l"/>
                <a:tab pos="900430" algn="l"/>
              </a:tabLst>
            </a:pPr>
            <a:r>
              <a:rPr lang="en-GB" dirty="0">
                <a:effectLst/>
                <a:latin typeface="+mn-lt"/>
              </a:rPr>
              <a:t>Knowing which IWM interventions are appropriate</a:t>
            </a:r>
            <a:endParaRPr lang="en-GB" dirty="0">
              <a:effectLst/>
            </a:endParaRPr>
          </a:p>
          <a:p>
            <a:pPr marL="800100" lvl="1" indent="-342900">
              <a:spcAft>
                <a:spcPts val="0"/>
              </a:spcAft>
              <a:buFont typeface="Symbol"/>
              <a:buChar char=""/>
              <a:tabLst>
                <a:tab pos="630555" algn="l"/>
                <a:tab pos="900430" algn="l"/>
              </a:tabLst>
            </a:pPr>
            <a:r>
              <a:rPr lang="en-GB" dirty="0">
                <a:effectLst/>
                <a:latin typeface="+mn-lt"/>
              </a:rPr>
              <a:t>Identifying IWM possibilities at an early stage</a:t>
            </a:r>
            <a:endParaRPr lang="en-GB" dirty="0">
              <a:effectLst/>
            </a:endParaRPr>
          </a:p>
          <a:p>
            <a:pPr marL="800100" lvl="1" indent="-342900">
              <a:spcAft>
                <a:spcPts val="0"/>
              </a:spcAft>
              <a:buFont typeface="Symbol"/>
              <a:buChar char=""/>
              <a:tabLst>
                <a:tab pos="630555" algn="l"/>
                <a:tab pos="900430" algn="l"/>
              </a:tabLst>
            </a:pPr>
            <a:r>
              <a:rPr lang="en-GB" dirty="0">
                <a:effectLst/>
                <a:latin typeface="+mn-lt"/>
              </a:rPr>
              <a:t>Showing that IWM is </a:t>
            </a:r>
            <a:r>
              <a:rPr lang="en-GB">
                <a:effectLst/>
                <a:latin typeface="+mn-lt"/>
              </a:rPr>
              <a:t>effective and </a:t>
            </a:r>
            <a:r>
              <a:rPr lang="en-GB" dirty="0">
                <a:effectLst/>
                <a:latin typeface="+mn-lt"/>
              </a:rPr>
              <a:t>efficient</a:t>
            </a:r>
            <a:endParaRPr lang="en-GB" dirty="0">
              <a:effectLst/>
            </a:endParaRPr>
          </a:p>
          <a:p>
            <a:pPr marL="800100" lvl="1" indent="-342900">
              <a:spcAft>
                <a:spcPts val="0"/>
              </a:spcAft>
              <a:buFont typeface="Symbol"/>
              <a:buChar char=""/>
              <a:tabLst>
                <a:tab pos="630555" algn="l"/>
                <a:tab pos="900430" algn="l"/>
              </a:tabLst>
            </a:pPr>
            <a:r>
              <a:rPr lang="en-GB" dirty="0">
                <a:effectLst/>
                <a:latin typeface="+mn-lt"/>
              </a:rPr>
              <a:t>Breaking down institutional </a:t>
            </a:r>
            <a:r>
              <a:rPr lang="en-GB">
                <a:effectLst/>
                <a:latin typeface="+mn-lt"/>
              </a:rPr>
              <a:t>barriers and </a:t>
            </a:r>
            <a:r>
              <a:rPr lang="en-GB" dirty="0">
                <a:effectLst/>
                <a:latin typeface="+mn-lt"/>
              </a:rPr>
              <a:t>changing mindsets</a:t>
            </a:r>
            <a:endParaRPr lang="en-GB" dirty="0">
              <a:effectLst/>
            </a:endParaRPr>
          </a:p>
          <a:p>
            <a:pPr marL="450215" indent="270510">
              <a:spcAft>
                <a:spcPts val="0"/>
              </a:spcAft>
              <a:tabLst>
                <a:tab pos="630555" algn="l"/>
                <a:tab pos="900430" algn="l"/>
              </a:tabLst>
            </a:pPr>
            <a:r>
              <a:rPr lang="en-GB" dirty="0">
                <a:effectLst/>
                <a:latin typeface="+mn-lt"/>
              </a:rPr>
              <a:t> </a:t>
            </a:r>
            <a:endParaRPr lang="en-GB" dirty="0">
              <a:effectLst/>
            </a:endParaRPr>
          </a:p>
          <a:p>
            <a:pPr indent="270510">
              <a:spcAft>
                <a:spcPts val="0"/>
              </a:spcAft>
              <a:tabLst>
                <a:tab pos="900430" algn="l"/>
              </a:tabLst>
            </a:pPr>
            <a:r>
              <a:rPr lang="en-GB" dirty="0">
                <a:effectLst/>
                <a:latin typeface="+mn-lt"/>
              </a:rPr>
              <a:t>B.</a:t>
            </a:r>
            <a:r>
              <a:rPr lang="en-GB" baseline="0" dirty="0">
                <a:effectLst/>
                <a:latin typeface="+mn-lt"/>
              </a:rPr>
              <a:t>  </a:t>
            </a:r>
            <a:r>
              <a:rPr lang="en-GB" dirty="0">
                <a:effectLst/>
                <a:latin typeface="+mn-lt"/>
              </a:rPr>
              <a:t>Supportive local policy:</a:t>
            </a:r>
            <a:endParaRPr lang="en-GB" dirty="0">
              <a:effectLst/>
            </a:endParaRPr>
          </a:p>
          <a:p>
            <a:pPr marL="800100" lvl="1" indent="-342900">
              <a:spcAft>
                <a:spcPts val="0"/>
              </a:spcAft>
              <a:buFont typeface="Symbol"/>
              <a:buChar char=""/>
              <a:tabLst>
                <a:tab pos="630555" algn="l"/>
                <a:tab pos="900430" algn="l"/>
              </a:tabLst>
            </a:pPr>
            <a:r>
              <a:rPr lang="en-GB">
                <a:effectLst/>
                <a:latin typeface="+mn-lt"/>
              </a:rPr>
              <a:t>Clear and understandable </a:t>
            </a:r>
            <a:r>
              <a:rPr lang="en-GB" dirty="0">
                <a:effectLst/>
                <a:latin typeface="+mn-lt"/>
              </a:rPr>
              <a:t>local plan policies</a:t>
            </a:r>
            <a:endParaRPr lang="en-GB" dirty="0">
              <a:effectLst/>
            </a:endParaRPr>
          </a:p>
          <a:p>
            <a:pPr marL="800100" lvl="1" indent="-342900">
              <a:spcAft>
                <a:spcPts val="0"/>
              </a:spcAft>
              <a:buFont typeface="Symbol"/>
              <a:buChar char=""/>
              <a:tabLst>
                <a:tab pos="630555" algn="l"/>
                <a:tab pos="900430" algn="l"/>
              </a:tabLst>
            </a:pPr>
            <a:r>
              <a:rPr lang="en-GB" dirty="0">
                <a:effectLst/>
                <a:latin typeface="+mn-lt"/>
              </a:rPr>
              <a:t>Clear, supportive </a:t>
            </a:r>
            <a:r>
              <a:rPr lang="en-GB">
                <a:effectLst/>
                <a:latin typeface="+mn-lt"/>
              </a:rPr>
              <a:t>plans and </a:t>
            </a:r>
            <a:r>
              <a:rPr lang="en-GB" dirty="0">
                <a:effectLst/>
                <a:latin typeface="+mn-lt"/>
              </a:rPr>
              <a:t>strategies from </a:t>
            </a:r>
            <a:r>
              <a:rPr lang="en-GB">
                <a:effectLst/>
                <a:latin typeface="+mn-lt"/>
              </a:rPr>
              <a:t>LLFA and </a:t>
            </a:r>
            <a:r>
              <a:rPr lang="en-GB" dirty="0">
                <a:effectLst/>
                <a:latin typeface="+mn-lt"/>
              </a:rPr>
              <a:t>water company</a:t>
            </a:r>
            <a:endParaRPr lang="en-GB" dirty="0">
              <a:effectLst/>
            </a:endParaRPr>
          </a:p>
          <a:p>
            <a:pPr marL="450215" indent="270510">
              <a:spcAft>
                <a:spcPts val="0"/>
              </a:spcAft>
              <a:tabLst>
                <a:tab pos="630555" algn="l"/>
                <a:tab pos="900430" algn="l"/>
              </a:tabLst>
            </a:pPr>
            <a:r>
              <a:rPr lang="en-GB" dirty="0">
                <a:effectLst/>
                <a:latin typeface="+mn-lt"/>
              </a:rPr>
              <a:t> </a:t>
            </a:r>
            <a:endParaRPr lang="en-GB" dirty="0">
              <a:effectLst/>
            </a:endParaRPr>
          </a:p>
          <a:p>
            <a:pPr indent="270510">
              <a:spcAft>
                <a:spcPts val="0"/>
              </a:spcAft>
              <a:tabLst>
                <a:tab pos="900430" algn="l"/>
              </a:tabLst>
            </a:pPr>
            <a:r>
              <a:rPr lang="en-GB" dirty="0">
                <a:effectLst/>
                <a:latin typeface="+mn-lt"/>
              </a:rPr>
              <a:t>C.</a:t>
            </a:r>
            <a:r>
              <a:rPr lang="en-GB" baseline="0" dirty="0">
                <a:effectLst/>
                <a:latin typeface="+mn-lt"/>
              </a:rPr>
              <a:t>  </a:t>
            </a:r>
            <a:r>
              <a:rPr lang="en-GB" dirty="0">
                <a:effectLst/>
                <a:latin typeface="+mn-lt"/>
              </a:rPr>
              <a:t>Early engagement:</a:t>
            </a:r>
            <a:endParaRPr lang="en-GB" dirty="0">
              <a:effectLst/>
            </a:endParaRPr>
          </a:p>
          <a:p>
            <a:pPr marL="800100" lvl="1" indent="-342900">
              <a:spcAft>
                <a:spcPts val="0"/>
              </a:spcAft>
              <a:buFont typeface="Symbol"/>
              <a:buChar char=""/>
              <a:tabLst>
                <a:tab pos="630555" algn="l"/>
                <a:tab pos="900430" algn="l"/>
              </a:tabLst>
            </a:pPr>
            <a:r>
              <a:rPr lang="en-GB" dirty="0">
                <a:effectLst/>
                <a:latin typeface="+mn-lt"/>
              </a:rPr>
              <a:t>With the water company, developers, </a:t>
            </a:r>
            <a:r>
              <a:rPr lang="en-GB">
                <a:effectLst/>
                <a:latin typeface="+mn-lt"/>
              </a:rPr>
              <a:t>LLFA and </a:t>
            </a:r>
            <a:r>
              <a:rPr lang="en-GB" dirty="0">
                <a:effectLst/>
                <a:latin typeface="+mn-lt"/>
              </a:rPr>
              <a:t>other areas of local government</a:t>
            </a:r>
            <a:endParaRPr lang="en-GB" dirty="0">
              <a:effectLst/>
            </a:endParaRPr>
          </a:p>
          <a:p>
            <a:pPr marL="800100" lvl="1" indent="-342900">
              <a:spcAft>
                <a:spcPts val="0"/>
              </a:spcAft>
              <a:buFont typeface="Symbol"/>
              <a:buChar char=""/>
              <a:tabLst>
                <a:tab pos="630555" algn="l"/>
                <a:tab pos="900430" algn="l"/>
              </a:tabLst>
            </a:pPr>
            <a:r>
              <a:rPr lang="en-GB" dirty="0">
                <a:effectLst/>
                <a:latin typeface="+mn-lt"/>
              </a:rPr>
              <a:t>With the local community</a:t>
            </a:r>
            <a:endParaRPr lang="en-GB" dirty="0">
              <a:effectLst/>
            </a:endParaRPr>
          </a:p>
          <a:p>
            <a:pPr marL="800100" lvl="1" indent="-342900">
              <a:spcAft>
                <a:spcPts val="0"/>
              </a:spcAft>
              <a:buFont typeface="Symbol"/>
              <a:buChar char=""/>
              <a:tabLst>
                <a:tab pos="630555" algn="l"/>
                <a:tab pos="900430" algn="l"/>
              </a:tabLst>
            </a:pPr>
            <a:r>
              <a:rPr lang="en-GB" dirty="0">
                <a:effectLst/>
                <a:latin typeface="+mn-lt"/>
              </a:rPr>
              <a:t>With the catchment </a:t>
            </a:r>
            <a:r>
              <a:rPr lang="en-GB">
                <a:effectLst/>
                <a:latin typeface="+mn-lt"/>
              </a:rPr>
              <a:t>partnership and </a:t>
            </a:r>
            <a:r>
              <a:rPr lang="en-GB" dirty="0">
                <a:effectLst/>
                <a:latin typeface="+mn-lt"/>
              </a:rPr>
              <a:t>other stakeholders</a:t>
            </a:r>
            <a:endParaRPr lang="en-GB" dirty="0">
              <a:effectLst/>
            </a:endParaRPr>
          </a:p>
          <a:p>
            <a:pPr marL="450215" indent="270510">
              <a:spcAft>
                <a:spcPts val="0"/>
              </a:spcAft>
              <a:tabLst>
                <a:tab pos="630555" algn="l"/>
                <a:tab pos="900430" algn="l"/>
              </a:tabLst>
            </a:pPr>
            <a:r>
              <a:rPr lang="en-GB" dirty="0">
                <a:effectLst/>
                <a:latin typeface="+mn-lt"/>
              </a:rPr>
              <a:t> </a:t>
            </a:r>
            <a:endParaRPr lang="en-GB" dirty="0">
              <a:effectLst/>
            </a:endParaRPr>
          </a:p>
          <a:p>
            <a:pPr indent="270510">
              <a:spcAft>
                <a:spcPts val="0"/>
              </a:spcAft>
              <a:tabLst>
                <a:tab pos="900430" algn="l"/>
              </a:tabLst>
            </a:pPr>
            <a:r>
              <a:rPr lang="en-GB" dirty="0">
                <a:effectLst/>
                <a:latin typeface="+mn-lt"/>
              </a:rPr>
              <a:t>D.</a:t>
            </a:r>
            <a:r>
              <a:rPr lang="en-GB" baseline="0" dirty="0">
                <a:effectLst/>
                <a:latin typeface="+mn-lt"/>
              </a:rPr>
              <a:t>  </a:t>
            </a:r>
            <a:r>
              <a:rPr lang="en-GB" dirty="0">
                <a:effectLst/>
                <a:latin typeface="+mn-lt"/>
              </a:rPr>
              <a:t>Partnerships:</a:t>
            </a:r>
            <a:endParaRPr lang="en-GB" dirty="0">
              <a:effectLst/>
            </a:endParaRPr>
          </a:p>
          <a:p>
            <a:pPr marL="800100" lvl="1" indent="-342900">
              <a:spcAft>
                <a:spcPts val="0"/>
              </a:spcAft>
              <a:buFont typeface="Symbol"/>
              <a:buChar char=""/>
              <a:tabLst>
                <a:tab pos="630555" algn="l"/>
                <a:tab pos="900430" algn="l"/>
              </a:tabLst>
            </a:pPr>
            <a:r>
              <a:rPr lang="en-GB" dirty="0">
                <a:effectLst/>
                <a:latin typeface="+mn-lt"/>
              </a:rPr>
              <a:t>Good links </a:t>
            </a:r>
            <a:r>
              <a:rPr lang="en-GB">
                <a:effectLst/>
                <a:latin typeface="+mn-lt"/>
              </a:rPr>
              <a:t>with (and </a:t>
            </a:r>
            <a:r>
              <a:rPr lang="en-GB" dirty="0">
                <a:effectLst/>
                <a:latin typeface="+mn-lt"/>
              </a:rPr>
              <a:t>between) LPAs, </a:t>
            </a:r>
            <a:r>
              <a:rPr lang="en-GB">
                <a:effectLst/>
                <a:latin typeface="+mn-lt"/>
              </a:rPr>
              <a:t>LLFAs and </a:t>
            </a:r>
            <a:r>
              <a:rPr lang="en-GB" dirty="0">
                <a:effectLst/>
                <a:latin typeface="+mn-lt"/>
              </a:rPr>
              <a:t>water companies</a:t>
            </a:r>
            <a:endParaRPr lang="en-GB" dirty="0">
              <a:effectLst/>
            </a:endParaRPr>
          </a:p>
          <a:p>
            <a:pPr marL="800100" lvl="1" indent="-342900">
              <a:spcAft>
                <a:spcPts val="0"/>
              </a:spcAft>
              <a:buFont typeface="Symbol"/>
              <a:buChar char=""/>
              <a:tabLst>
                <a:tab pos="630555" algn="l"/>
                <a:tab pos="900430" algn="l"/>
              </a:tabLst>
            </a:pPr>
            <a:r>
              <a:rPr lang="en-GB" dirty="0">
                <a:effectLst/>
                <a:latin typeface="+mn-lt"/>
              </a:rPr>
              <a:t>Catchment partnerships</a:t>
            </a:r>
            <a:endParaRPr lang="en-GB" dirty="0">
              <a:effectLst/>
            </a:endParaRPr>
          </a:p>
          <a:p>
            <a:pPr marL="800100" lvl="1" indent="-342900">
              <a:spcAft>
                <a:spcPts val="0"/>
              </a:spcAft>
              <a:buFont typeface="Symbol"/>
              <a:buChar char=""/>
              <a:tabLst>
                <a:tab pos="630555" algn="l"/>
                <a:tab pos="900430" algn="l"/>
              </a:tabLst>
            </a:pPr>
            <a:r>
              <a:rPr lang="en-GB" dirty="0">
                <a:effectLst/>
                <a:latin typeface="+mn-lt"/>
              </a:rPr>
              <a:t>An </a:t>
            </a:r>
            <a:r>
              <a:rPr lang="en-GB">
                <a:effectLst/>
                <a:latin typeface="+mn-lt"/>
              </a:rPr>
              <a:t>engaged and </a:t>
            </a:r>
            <a:r>
              <a:rPr lang="en-GB" dirty="0">
                <a:effectLst/>
                <a:latin typeface="+mn-lt"/>
              </a:rPr>
              <a:t>supportive local community</a:t>
            </a:r>
            <a:endParaRPr lang="en-GB" dirty="0">
              <a:effectLst/>
            </a:endParaRPr>
          </a:p>
          <a:p>
            <a:pPr marL="800100" lvl="1" indent="-342900">
              <a:spcAft>
                <a:spcPts val="0"/>
              </a:spcAft>
              <a:buFont typeface="Symbol"/>
              <a:buChar char=""/>
              <a:tabLst>
                <a:tab pos="630555" algn="l"/>
                <a:tab pos="900430" algn="l"/>
              </a:tabLst>
            </a:pPr>
            <a:r>
              <a:rPr lang="en-GB">
                <a:effectLst/>
                <a:latin typeface="+mn-lt"/>
              </a:rPr>
              <a:t>Understanding </a:t>
            </a:r>
            <a:r>
              <a:rPr lang="en-GB" dirty="0">
                <a:effectLst/>
                <a:latin typeface="+mn-lt"/>
              </a:rPr>
              <a:t>partners’ </a:t>
            </a:r>
            <a:r>
              <a:rPr lang="en-GB">
                <a:effectLst/>
                <a:latin typeface="+mn-lt"/>
              </a:rPr>
              <a:t>interests and </a:t>
            </a:r>
            <a:r>
              <a:rPr lang="en-GB" dirty="0">
                <a:effectLst/>
                <a:latin typeface="+mn-lt"/>
              </a:rPr>
              <a:t>drivers</a:t>
            </a:r>
            <a:endParaRPr lang="en-GB" dirty="0">
              <a:effectLst/>
            </a:endParaRPr>
          </a:p>
          <a:p>
            <a:pPr marL="450215" indent="270510">
              <a:spcAft>
                <a:spcPts val="0"/>
              </a:spcAft>
              <a:tabLst>
                <a:tab pos="630555" algn="l"/>
                <a:tab pos="900430" algn="l"/>
              </a:tabLst>
            </a:pPr>
            <a:r>
              <a:rPr lang="en-GB" dirty="0">
                <a:effectLst/>
                <a:latin typeface="+mn-lt"/>
              </a:rPr>
              <a:t> </a:t>
            </a:r>
            <a:endParaRPr lang="en-GB" dirty="0">
              <a:effectLst/>
            </a:endParaRPr>
          </a:p>
          <a:p>
            <a:pPr indent="270510">
              <a:spcAft>
                <a:spcPts val="0"/>
              </a:spcAft>
              <a:tabLst>
                <a:tab pos="900430" algn="l"/>
              </a:tabLst>
            </a:pPr>
            <a:r>
              <a:rPr lang="en-GB" dirty="0">
                <a:effectLst/>
                <a:latin typeface="+mn-lt"/>
              </a:rPr>
              <a:t>E.</a:t>
            </a:r>
            <a:r>
              <a:rPr lang="en-GB" baseline="0" dirty="0">
                <a:effectLst/>
                <a:latin typeface="+mn-lt"/>
              </a:rPr>
              <a:t>  </a:t>
            </a:r>
            <a:r>
              <a:rPr lang="en-GB" dirty="0">
                <a:effectLst/>
                <a:latin typeface="+mn-lt"/>
              </a:rPr>
              <a:t>Good management:</a:t>
            </a:r>
            <a:endParaRPr lang="en-GB" dirty="0">
              <a:effectLst/>
            </a:endParaRPr>
          </a:p>
          <a:p>
            <a:pPr marL="800100" lvl="1" indent="-342900">
              <a:spcAft>
                <a:spcPts val="0"/>
              </a:spcAft>
              <a:buFont typeface="Symbol"/>
              <a:buChar char=""/>
              <a:tabLst>
                <a:tab pos="630555" algn="l"/>
                <a:tab pos="900430" algn="l"/>
              </a:tabLst>
            </a:pPr>
            <a:r>
              <a:rPr lang="en-GB" dirty="0">
                <a:effectLst/>
                <a:latin typeface="+mn-lt"/>
              </a:rPr>
              <a:t>A strong champion</a:t>
            </a:r>
            <a:endParaRPr lang="en-GB" dirty="0">
              <a:effectLst/>
            </a:endParaRPr>
          </a:p>
          <a:p>
            <a:pPr marL="800100" lvl="1" indent="-342900">
              <a:spcAft>
                <a:spcPts val="0"/>
              </a:spcAft>
              <a:buFont typeface="Symbol"/>
              <a:buChar char=""/>
              <a:tabLst>
                <a:tab pos="630555" algn="l"/>
                <a:tab pos="900430" algn="l"/>
              </a:tabLst>
            </a:pPr>
            <a:r>
              <a:rPr lang="en-GB">
                <a:effectLst/>
                <a:latin typeface="+mn-lt"/>
              </a:rPr>
              <a:t>Early and </a:t>
            </a:r>
            <a:r>
              <a:rPr lang="en-GB" dirty="0">
                <a:effectLst/>
                <a:latin typeface="+mn-lt"/>
              </a:rPr>
              <a:t>clear identification of  long term management arrangements</a:t>
            </a:r>
            <a:endParaRPr lang="en-GB" dirty="0">
              <a:effectLst/>
            </a:endParaRPr>
          </a:p>
          <a:p>
            <a:pPr marL="800100" lvl="1" indent="-342900">
              <a:spcAft>
                <a:spcPts val="0"/>
              </a:spcAft>
              <a:buFont typeface="Symbol"/>
              <a:buChar char=""/>
              <a:tabLst>
                <a:tab pos="630555" algn="l"/>
                <a:tab pos="900430" algn="l"/>
              </a:tabLst>
            </a:pPr>
            <a:r>
              <a:rPr lang="en-GB" dirty="0">
                <a:effectLst/>
                <a:latin typeface="+mn-lt"/>
              </a:rPr>
              <a:t>Coordination of </a:t>
            </a:r>
            <a:r>
              <a:rPr lang="en-GB">
                <a:effectLst/>
                <a:latin typeface="+mn-lt"/>
              </a:rPr>
              <a:t>budgets and </a:t>
            </a:r>
            <a:r>
              <a:rPr lang="en-GB" dirty="0">
                <a:effectLst/>
                <a:latin typeface="+mn-lt"/>
              </a:rPr>
              <a:t>funding</a:t>
            </a:r>
            <a:endParaRPr lang="en-GB" dirty="0">
              <a:effectLst/>
            </a:endParaRPr>
          </a:p>
          <a:p>
            <a:pPr marL="800100" lvl="1" indent="-342900">
              <a:spcAft>
                <a:spcPts val="0"/>
              </a:spcAft>
              <a:buFont typeface="Symbol"/>
              <a:buChar char=""/>
              <a:tabLst>
                <a:tab pos="630555" algn="l"/>
                <a:tab pos="900430" algn="l"/>
              </a:tabLst>
            </a:pPr>
            <a:r>
              <a:rPr lang="en-GB" dirty="0">
                <a:effectLst/>
                <a:latin typeface="+mn-lt"/>
              </a:rPr>
              <a:t>Enforcement of conditions</a:t>
            </a:r>
            <a:endParaRPr lang="en-GB" dirty="0">
              <a:effectLst/>
            </a:endParaRPr>
          </a:p>
          <a:p>
            <a:endParaRPr lang="en-GB" dirty="0"/>
          </a:p>
        </p:txBody>
      </p:sp>
      <p:sp>
        <p:nvSpPr>
          <p:cNvPr id="4" name="Slide Number Placeholder 3"/>
          <p:cNvSpPr>
            <a:spLocks noGrp="1"/>
          </p:cNvSpPr>
          <p:nvPr>
            <p:ph type="sldNum" sz="quarter" idx="10"/>
          </p:nvPr>
        </p:nvSpPr>
        <p:spPr/>
        <p:txBody>
          <a:bodyPr/>
          <a:lstStyle/>
          <a:p>
            <a:fld id="{BAD6B784-BD91-4F89-9F11-1EABDE216E00}" type="slidenum">
              <a:rPr lang="en-GB" smtClean="0"/>
              <a:t>9</a:t>
            </a:fld>
            <a:endParaRPr lang="en-GB"/>
          </a:p>
        </p:txBody>
      </p:sp>
    </p:spTree>
    <p:extLst>
      <p:ext uri="{BB962C8B-B14F-4D97-AF65-F5344CB8AC3E}">
        <p14:creationId xmlns:p14="http://schemas.microsoft.com/office/powerpoint/2010/main" val="126032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mn-lt"/>
                <a:ea typeface="Calibri"/>
              </a:rPr>
              <a:t>The principle of the Golden Thread is very simple: identify the water-related opportunities and challenges for the community (e.g. environmental quality, water supply/quality; flood risk); identify the appropriate IWM response; put in place policies to enable IWM; and facilitate the partnerships to achieve the outcomes. </a:t>
            </a:r>
          </a:p>
          <a:p>
            <a:endParaRPr lang="en-GB" sz="1200" dirty="0">
              <a:effectLst/>
              <a:latin typeface="+mn-lt"/>
              <a:ea typeface="Calibri"/>
            </a:endParaRPr>
          </a:p>
          <a:p>
            <a:r>
              <a:rPr lang="en-GB" sz="1200" dirty="0">
                <a:effectLst/>
                <a:latin typeface="+mn-lt"/>
                <a:ea typeface="Calibri"/>
              </a:rPr>
              <a:t>Case studies and examples of good local planning policy show how policies and Critical Success Factors come together to help respond to the opportunities and challenges to deliver IWM outcomes.</a:t>
            </a:r>
            <a:endParaRPr lang="en-GB" dirty="0"/>
          </a:p>
        </p:txBody>
      </p:sp>
      <p:sp>
        <p:nvSpPr>
          <p:cNvPr id="4" name="Slide Number Placeholder 3"/>
          <p:cNvSpPr>
            <a:spLocks noGrp="1"/>
          </p:cNvSpPr>
          <p:nvPr>
            <p:ph type="sldNum" sz="quarter" idx="10"/>
          </p:nvPr>
        </p:nvSpPr>
        <p:spPr/>
        <p:txBody>
          <a:bodyPr/>
          <a:lstStyle/>
          <a:p>
            <a:fld id="{70528C24-E819-4A0A-A100-43271EBA026C}" type="slidenum">
              <a:rPr lang="en-GB" smtClean="0"/>
              <a:t>10</a:t>
            </a:fld>
            <a:endParaRPr lang="en-GB" dirty="0"/>
          </a:p>
        </p:txBody>
      </p:sp>
    </p:spTree>
    <p:extLst>
      <p:ext uri="{BB962C8B-B14F-4D97-AF65-F5344CB8AC3E}">
        <p14:creationId xmlns:p14="http://schemas.microsoft.com/office/powerpoint/2010/main" val="35703431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468313" y="2130425"/>
            <a:ext cx="7989887" cy="1470025"/>
          </a:xfrm>
        </p:spPr>
        <p:txBody>
          <a:bodyPr/>
          <a:lstStyle>
            <a:lvl1pPr>
              <a:defRPr>
                <a:latin typeface="Calibri" panose="020F0502020204030204" pitchFamily="34" charset="0"/>
                <a:cs typeface="Calibri" panose="020F0502020204030204" pitchFamily="34" charset="0"/>
              </a:defRPr>
            </a:lvl1pPr>
          </a:lstStyle>
          <a:p>
            <a:pPr lvl="0"/>
            <a:r>
              <a:rPr lang="en-US" altLang="en-US" noProof="0" dirty="0"/>
              <a:t>Click to edit Master title style</a:t>
            </a:r>
            <a:endParaRPr lang="en-GB" altLang="en-US" noProof="0" dirty="0"/>
          </a:p>
        </p:txBody>
      </p:sp>
      <p:sp>
        <p:nvSpPr>
          <p:cNvPr id="7171" name="Rectangle 3"/>
          <p:cNvSpPr>
            <a:spLocks noGrp="1" noChangeArrowheads="1"/>
          </p:cNvSpPr>
          <p:nvPr>
            <p:ph type="subTitle" idx="1"/>
          </p:nvPr>
        </p:nvSpPr>
        <p:spPr>
          <a:xfrm>
            <a:off x="468313" y="4394200"/>
            <a:ext cx="7304087" cy="1752600"/>
          </a:xfrm>
        </p:spPr>
        <p:txBody>
          <a:bodyPr/>
          <a:lstStyle>
            <a:lvl1pPr marL="0" indent="0">
              <a:buFontTx/>
              <a:buNone/>
              <a:defRPr>
                <a:latin typeface="Calibri" panose="020F0502020204030204" pitchFamily="34" charset="0"/>
                <a:cs typeface="Calibri" panose="020F0502020204030204" pitchFamily="34" charset="0"/>
              </a:defRPr>
            </a:lvl1pPr>
          </a:lstStyle>
          <a:p>
            <a:pPr lvl="0"/>
            <a:r>
              <a:rPr lang="en-US" altLang="en-US" noProof="0"/>
              <a:t>Click to edit Master subtitle style</a:t>
            </a:r>
            <a:endParaRPr lang="en-GB" altLang="en-US" noProof="0" dirty="0"/>
          </a:p>
        </p:txBody>
      </p:sp>
      <p:sp>
        <p:nvSpPr>
          <p:cNvPr id="7" name="Rectangle 6"/>
          <p:cNvSpPr>
            <a:spLocks noGrp="1" noChangeArrowheads="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pPr>
              <a:defRPr/>
            </a:pPr>
            <a:fld id="{2F07CA6C-D244-4880-9589-867B64BD6226}" type="slidenum">
              <a:rPr lang="en-GB" altLang="en-US" smtClean="0">
                <a:solidFill>
                  <a:srgbClr val="000000"/>
                </a:solidFill>
              </a:rPr>
              <a:pPr>
                <a:defRPr/>
              </a:pPr>
              <a:t>‹#›</a:t>
            </a:fld>
            <a:endParaRPr lang="en-GB" altLang="en-US" dirty="0">
              <a:solidFill>
                <a:srgbClr val="000000"/>
              </a:solidFill>
            </a:endParaRPr>
          </a:p>
        </p:txBody>
      </p:sp>
      <p:sp>
        <p:nvSpPr>
          <p:cNvPr id="11" name="Text Box 8"/>
          <p:cNvSpPr txBox="1">
            <a:spLocks noChangeArrowheads="1"/>
          </p:cNvSpPr>
          <p:nvPr userDrawn="1"/>
        </p:nvSpPr>
        <p:spPr bwMode="auto">
          <a:xfrm>
            <a:off x="475724" y="6237312"/>
            <a:ext cx="451961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GB" altLang="en-US" sz="2000" dirty="0">
                <a:solidFill>
                  <a:srgbClr val="669900"/>
                </a:solidFill>
                <a:latin typeface="Calibri" panose="020F0502020204030204" pitchFamily="34" charset="0"/>
                <a:cs typeface="Calibri" panose="020F0502020204030204" pitchFamily="34" charset="0"/>
              </a:rPr>
              <a:t>www.ciria.org | www.susdrain.org</a:t>
            </a:r>
          </a:p>
        </p:txBody>
      </p:sp>
      <p:pic>
        <p:nvPicPr>
          <p:cNvPr id="9"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882467" y="260648"/>
            <a:ext cx="792641" cy="783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0459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7425267" cy="758295"/>
          </a:xfrm>
        </p:spPr>
        <p:txBody>
          <a:bodyPr/>
          <a:lstStyle/>
          <a:p>
            <a:r>
              <a:rPr lang="en-US" dirty="0"/>
              <a:t>Click to edit Master title style</a:t>
            </a:r>
            <a:endParaRPr lang="en-GB" dirty="0"/>
          </a:p>
        </p:txBody>
      </p:sp>
      <p:sp>
        <p:nvSpPr>
          <p:cNvPr id="3" name="Content Placeholder 2"/>
          <p:cNvSpPr>
            <a:spLocks noGrp="1"/>
          </p:cNvSpPr>
          <p:nvPr>
            <p:ph idx="1"/>
          </p:nvPr>
        </p:nvSpPr>
        <p:spPr>
          <a:xfrm>
            <a:off x="457200" y="1405468"/>
            <a:ext cx="8218488" cy="4784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Rectangle 6"/>
          <p:cNvSpPr>
            <a:spLocks noGrp="1" noChangeArrowheads="1"/>
          </p:cNvSpPr>
          <p:nvPr>
            <p:ph type="sldNum" sz="quarter" idx="11"/>
          </p:nvPr>
        </p:nvSpPr>
        <p:spPr>
          <a:ln/>
        </p:spPr>
        <p:txBody>
          <a:bodyPr/>
          <a:lstStyle>
            <a:lvl1pPr>
              <a:defRPr/>
            </a:lvl1pPr>
          </a:lstStyle>
          <a:p>
            <a:pPr>
              <a:defRPr/>
            </a:pPr>
            <a:fld id="{A8A8A9D6-CFA6-4E73-B380-98D5547BE6B1}"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2801564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Calibri" panose="020F0502020204030204" pitchFamily="34" charset="0"/>
                <a:cs typeface="Calibri" panose="020F0502020204030204" pitchFamily="34" charset="0"/>
              </a:defRPr>
            </a:lvl1pPr>
          </a:lstStyle>
          <a:p>
            <a:r>
              <a:rPr lang="en-US"/>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Calibri" panose="020F0502020204030204" pitchFamily="34" charset="0"/>
                <a:cs typeface="Calibri" panose="020F050202020403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6"/>
          <p:cNvSpPr>
            <a:spLocks noGrp="1" noChangeArrowheads="1"/>
          </p:cNvSpPr>
          <p:nvPr>
            <p:ph type="sldNum" sz="quarter" idx="11"/>
          </p:nvPr>
        </p:nvSpPr>
        <p:spPr>
          <a:ln/>
        </p:spPr>
        <p:txBody>
          <a:bodyPr/>
          <a:lstStyle>
            <a:lvl1pPr>
              <a:defRPr>
                <a:latin typeface="Calibri" panose="020F0502020204030204" pitchFamily="34" charset="0"/>
                <a:cs typeface="Calibri" panose="020F0502020204030204" pitchFamily="34" charset="0"/>
              </a:defRPr>
            </a:lvl1pPr>
          </a:lstStyle>
          <a:p>
            <a:pPr>
              <a:defRPr/>
            </a:pPr>
            <a:fld id="{031DAE82-FC10-48C6-BA61-81CD294F9892}" type="slidenum">
              <a:rPr lang="en-GB" altLang="en-US" smtClean="0">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1870139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7425267" cy="749829"/>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endParaRPr lang="en-GB" dirty="0"/>
          </a:p>
        </p:txBody>
      </p:sp>
      <p:sp>
        <p:nvSpPr>
          <p:cNvPr id="3" name="Content Placeholder 2"/>
          <p:cNvSpPr>
            <a:spLocks noGrp="1"/>
          </p:cNvSpPr>
          <p:nvPr>
            <p:ph sz="half" idx="1"/>
          </p:nvPr>
        </p:nvSpPr>
        <p:spPr>
          <a:xfrm>
            <a:off x="457200" y="1663700"/>
            <a:ext cx="4038600" cy="4525963"/>
          </a:xfrm>
        </p:spPr>
        <p:txBody>
          <a:bodyPr/>
          <a:lstStyle>
            <a:lvl1pPr>
              <a:defRPr sz="2800">
                <a:latin typeface="Calibri" panose="020F0502020204030204" pitchFamily="34" charset="0"/>
                <a:cs typeface="Calibri" panose="020F0502020204030204" pitchFamily="34" charset="0"/>
              </a:defRPr>
            </a:lvl1pPr>
            <a:lvl2pPr marL="742950" indent="-285750">
              <a:buFont typeface="Courier New" panose="02070309020205020404" pitchFamily="49" charset="0"/>
              <a:buChar char="o"/>
              <a:defRPr sz="2400">
                <a:latin typeface="Calibri" panose="020F0502020204030204" pitchFamily="34" charset="0"/>
                <a:cs typeface="Calibri" panose="020F0502020204030204" pitchFamily="34" charset="0"/>
              </a:defRPr>
            </a:lvl2pPr>
            <a:lvl3pPr marL="1143000" indent="-228600">
              <a:buFont typeface="Arial" panose="020B0604020202020204" pitchFamily="34" charset="0"/>
              <a:buChar char="‒"/>
              <a:defRPr sz="20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663700"/>
            <a:ext cx="4038600" cy="4525963"/>
          </a:xfrm>
        </p:spPr>
        <p:txBody>
          <a:bodyPr/>
          <a:lstStyle>
            <a:lvl1pPr>
              <a:defRPr sz="2800">
                <a:latin typeface="Calibri" panose="020F0502020204030204" pitchFamily="34" charset="0"/>
                <a:cs typeface="Calibri" panose="020F0502020204030204" pitchFamily="34" charset="0"/>
              </a:defRPr>
            </a:lvl1pPr>
            <a:lvl2pPr marL="742950" indent="-285750">
              <a:buFont typeface="Courier New" panose="02070309020205020404" pitchFamily="49" charset="0"/>
              <a:buChar char="o"/>
              <a:defRPr sz="2400">
                <a:latin typeface="Calibri" panose="020F0502020204030204" pitchFamily="34" charset="0"/>
                <a:cs typeface="Calibri" panose="020F0502020204030204" pitchFamily="34" charset="0"/>
              </a:defRPr>
            </a:lvl2pPr>
            <a:lvl3pPr marL="1143000" indent="-228600">
              <a:buFont typeface="Arial" panose="020B0604020202020204" pitchFamily="34" charset="0"/>
              <a:buChar char="‒"/>
              <a:defRPr sz="20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p:cNvSpPr>
            <a:spLocks noGrp="1" noChangeArrowheads="1"/>
          </p:cNvSpPr>
          <p:nvPr>
            <p:ph type="sldNum" sz="quarter" idx="11"/>
          </p:nvPr>
        </p:nvSpPr>
        <p:spPr>
          <a:ln/>
        </p:spPr>
        <p:txBody>
          <a:bodyPr/>
          <a:lstStyle>
            <a:lvl1pPr>
              <a:defRPr>
                <a:latin typeface="Calibri" panose="020F0502020204030204" pitchFamily="34" charset="0"/>
                <a:cs typeface="Calibri" panose="020F0502020204030204" pitchFamily="34" charset="0"/>
              </a:defRPr>
            </a:lvl1pPr>
          </a:lstStyle>
          <a:p>
            <a:pPr>
              <a:defRPr/>
            </a:pPr>
            <a:fld id="{CE2F2AB3-C45D-46F3-881F-10109CA73341}" type="slidenum">
              <a:rPr lang="en-GB" altLang="en-US" smtClean="0">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978658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66762"/>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382715"/>
            <a:ext cx="4040188" cy="63976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022478"/>
            <a:ext cx="4040188" cy="4132790"/>
          </a:xfrm>
        </p:spPr>
        <p:txBody>
          <a:bodyPr/>
          <a:lstStyle>
            <a:lvl1pP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5" y="1382715"/>
            <a:ext cx="4041775" cy="63976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022477"/>
            <a:ext cx="4041775" cy="4132791"/>
          </a:xfrm>
        </p:spPr>
        <p:txBody>
          <a:bodyPr/>
          <a:lstStyle>
            <a:lvl1pP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Rectangle 6"/>
          <p:cNvSpPr>
            <a:spLocks noGrp="1" noChangeArrowheads="1"/>
          </p:cNvSpPr>
          <p:nvPr>
            <p:ph type="sldNum" sz="quarter" idx="11"/>
          </p:nvPr>
        </p:nvSpPr>
        <p:spPr>
          <a:ln/>
        </p:spPr>
        <p:txBody>
          <a:bodyPr/>
          <a:lstStyle>
            <a:lvl1pPr>
              <a:defRPr>
                <a:latin typeface="Calibri" panose="020F0502020204030204" pitchFamily="34" charset="0"/>
                <a:cs typeface="Calibri" panose="020F0502020204030204" pitchFamily="34" charset="0"/>
              </a:defRPr>
            </a:lvl1pPr>
          </a:lstStyle>
          <a:p>
            <a:pPr>
              <a:defRPr/>
            </a:pPr>
            <a:fld id="{720691D7-87AA-47F3-AB24-7E3AC8E19A80}" type="slidenum">
              <a:rPr lang="en-GB" altLang="en-US" smtClean="0">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3617226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endParaRPr lang="en-GB" dirty="0"/>
          </a:p>
        </p:txBody>
      </p:sp>
      <p:sp>
        <p:nvSpPr>
          <p:cNvPr id="4" name="Rectangle 6"/>
          <p:cNvSpPr>
            <a:spLocks noGrp="1" noChangeArrowheads="1"/>
          </p:cNvSpPr>
          <p:nvPr>
            <p:ph type="sldNum" sz="quarter" idx="11"/>
          </p:nvPr>
        </p:nvSpPr>
        <p:spPr>
          <a:ln/>
        </p:spPr>
        <p:txBody>
          <a:bodyPr/>
          <a:lstStyle>
            <a:lvl1pPr>
              <a:defRPr>
                <a:latin typeface="Calibri" panose="020F0502020204030204" pitchFamily="34" charset="0"/>
                <a:cs typeface="Calibri" panose="020F0502020204030204" pitchFamily="34" charset="0"/>
              </a:defRPr>
            </a:lvl1pPr>
          </a:lstStyle>
          <a:p>
            <a:pPr>
              <a:defRPr/>
            </a:pPr>
            <a:fld id="{CAEE8C74-76C1-4076-AAA0-646FC30370EC}" type="slidenum">
              <a:rPr lang="en-GB" altLang="en-US" smtClean="0">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487411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atin typeface="Calibri" panose="020F0502020204030204" pitchFamily="34" charset="0"/>
                <a:cs typeface="Calibri" panose="020F0502020204030204" pitchFamily="34" charset="0"/>
              </a:defRPr>
            </a:lvl1pPr>
          </a:lstStyle>
          <a:p>
            <a:pPr>
              <a:defRPr/>
            </a:pPr>
            <a:fld id="{ED2302E4-37C8-4DE4-B953-ED6FF64E0C5A}" type="slidenum">
              <a:rPr lang="en-GB" altLang="en-US" smtClean="0">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3719396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Calibri" panose="020F0502020204030204" pitchFamily="34" charset="0"/>
                <a:cs typeface="Calibri" panose="020F050202020403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alibri" panose="020F0502020204030204" pitchFamily="34" charset="0"/>
                <a:cs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6"/>
          <p:cNvSpPr>
            <a:spLocks noGrp="1" noChangeArrowheads="1"/>
          </p:cNvSpPr>
          <p:nvPr>
            <p:ph type="sldNum" sz="quarter" idx="11"/>
          </p:nvPr>
        </p:nvSpPr>
        <p:spPr>
          <a:ln/>
        </p:spPr>
        <p:txBody>
          <a:bodyPr/>
          <a:lstStyle>
            <a:lvl1pPr>
              <a:defRPr>
                <a:latin typeface="Calibri" panose="020F0502020204030204" pitchFamily="34" charset="0"/>
                <a:cs typeface="Calibri" panose="020F0502020204030204" pitchFamily="34" charset="0"/>
              </a:defRPr>
            </a:lvl1pPr>
          </a:lstStyle>
          <a:p>
            <a:pPr>
              <a:defRPr/>
            </a:pPr>
            <a:fld id="{5848AF6D-3BBA-4C09-A928-5087C12E0277}" type="slidenum">
              <a:rPr lang="en-GB" altLang="en-US" smtClean="0">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362884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6"/>
          <p:cNvSpPr>
            <a:spLocks noGrp="1" noChangeArrowheads="1"/>
          </p:cNvSpPr>
          <p:nvPr>
            <p:ph type="sldNum" sz="quarter" idx="11"/>
          </p:nvPr>
        </p:nvSpPr>
        <p:spPr>
          <a:ln/>
        </p:spPr>
        <p:txBody>
          <a:bodyPr/>
          <a:lstStyle>
            <a:lvl1pPr>
              <a:defRPr/>
            </a:lvl1pPr>
          </a:lstStyle>
          <a:p>
            <a:pPr>
              <a:defRPr/>
            </a:pPr>
            <a:fld id="{4A1F0CD9-B3BF-4EE0-910C-A617297941D2}"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4079786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57199" y="274638"/>
            <a:ext cx="7425267" cy="769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Rectangle 3"/>
          <p:cNvSpPr>
            <a:spLocks noGrp="1" noChangeArrowheads="1"/>
          </p:cNvSpPr>
          <p:nvPr>
            <p:ph type="body" idx="1"/>
          </p:nvPr>
        </p:nvSpPr>
        <p:spPr bwMode="auto">
          <a:xfrm>
            <a:off x="457200" y="1663700"/>
            <a:ext cx="8218488"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030" name="Rectangle 6"/>
          <p:cNvSpPr>
            <a:spLocks noGrp="1" noChangeArrowheads="1"/>
          </p:cNvSpPr>
          <p:nvPr>
            <p:ph type="sldNum" sz="quarter" idx="4"/>
          </p:nvPr>
        </p:nvSpPr>
        <p:spPr bwMode="auto">
          <a:xfrm>
            <a:off x="6516216" y="6237312"/>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Calibri" panose="020F0502020204030204" pitchFamily="34" charset="0"/>
                <a:cs typeface="Calibri" panose="020F0502020204030204" pitchFamily="34" charset="0"/>
              </a:defRPr>
            </a:lvl1pPr>
          </a:lstStyle>
          <a:p>
            <a:pPr fontAlgn="base">
              <a:spcBef>
                <a:spcPct val="0"/>
              </a:spcBef>
              <a:spcAft>
                <a:spcPct val="0"/>
              </a:spcAft>
              <a:defRPr/>
            </a:pPr>
            <a:fld id="{531A56C5-C729-474B-9281-34834F3CA99A}" type="slidenum">
              <a:rPr lang="en-GB" altLang="en-US" smtClean="0">
                <a:solidFill>
                  <a:srgbClr val="000000"/>
                </a:solidFill>
              </a:rPr>
              <a:pPr fontAlgn="base">
                <a:spcBef>
                  <a:spcPct val="0"/>
                </a:spcBef>
                <a:spcAft>
                  <a:spcPct val="0"/>
                </a:spcAft>
                <a:defRPr/>
              </a:pPr>
              <a:t>‹#›</a:t>
            </a:fld>
            <a:endParaRPr lang="en-GB" altLang="en-US" dirty="0">
              <a:solidFill>
                <a:srgbClr val="000000"/>
              </a:solidFill>
            </a:endParaRPr>
          </a:p>
        </p:txBody>
      </p:sp>
      <p:pic>
        <p:nvPicPr>
          <p:cNvPr id="9" name="Picture 3"/>
          <p:cNvPicPr>
            <a:picLocks noChangeAspect="1" noChangeArrowheads="1"/>
          </p:cNvPicPr>
          <p:nvPr userDrawn="1"/>
        </p:nvPicPr>
        <p:blipFill>
          <a:blip r:embed="rId11" cstate="email">
            <a:extLst>
              <a:ext uri="{28A0092B-C50C-407E-A947-70E740481C1C}">
                <a14:useLocalDpi xmlns:a14="http://schemas.microsoft.com/office/drawing/2010/main"/>
              </a:ext>
            </a:extLst>
          </a:blip>
          <a:srcRect/>
          <a:stretch>
            <a:fillRect/>
          </a:stretch>
        </p:blipFill>
        <p:spPr bwMode="auto">
          <a:xfrm>
            <a:off x="7882467" y="260648"/>
            <a:ext cx="792641" cy="783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8"/>
          <p:cNvSpPr txBox="1">
            <a:spLocks noChangeArrowheads="1"/>
          </p:cNvSpPr>
          <p:nvPr userDrawn="1"/>
        </p:nvSpPr>
        <p:spPr bwMode="auto">
          <a:xfrm>
            <a:off x="458789" y="6241523"/>
            <a:ext cx="451961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GB" altLang="en-US" sz="2000" dirty="0">
                <a:solidFill>
                  <a:srgbClr val="669900"/>
                </a:solidFill>
                <a:latin typeface="Calibri" panose="020F0502020204030204" pitchFamily="34" charset="0"/>
                <a:cs typeface="Calibri" panose="020F0502020204030204" pitchFamily="34" charset="0"/>
              </a:rPr>
              <a:t>www.ciria.org | www.susdrain.org</a:t>
            </a:r>
          </a:p>
        </p:txBody>
      </p:sp>
    </p:spTree>
    <p:extLst>
      <p:ext uri="{BB962C8B-B14F-4D97-AF65-F5344CB8AC3E}">
        <p14:creationId xmlns:p14="http://schemas.microsoft.com/office/powerpoint/2010/main" val="389133673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Lst>
  <p:txStyles>
    <p:titleStyle>
      <a:lvl1pPr algn="l" rtl="0" eaLnBrk="1" fontAlgn="base" hangingPunct="1">
        <a:spcBef>
          <a:spcPct val="0"/>
        </a:spcBef>
        <a:spcAft>
          <a:spcPct val="0"/>
        </a:spcAft>
        <a:defRPr sz="4000">
          <a:solidFill>
            <a:srgbClr val="669900"/>
          </a:solidFill>
          <a:latin typeface="Calibri" panose="020F0502020204030204" pitchFamily="34" charset="0"/>
          <a:ea typeface="+mj-ea"/>
          <a:cs typeface="Calibri" panose="020F0502020204030204" pitchFamily="34" charset="0"/>
        </a:defRPr>
      </a:lvl1pPr>
      <a:lvl2pPr algn="l" rtl="0" eaLnBrk="1" fontAlgn="base" hangingPunct="1">
        <a:spcBef>
          <a:spcPct val="0"/>
        </a:spcBef>
        <a:spcAft>
          <a:spcPct val="0"/>
        </a:spcAft>
        <a:defRPr sz="3600">
          <a:solidFill>
            <a:srgbClr val="669900"/>
          </a:solidFill>
          <a:latin typeface="Arial" charset="0"/>
          <a:cs typeface="Arial" charset="0"/>
        </a:defRPr>
      </a:lvl2pPr>
      <a:lvl3pPr algn="l" rtl="0" eaLnBrk="1" fontAlgn="base" hangingPunct="1">
        <a:spcBef>
          <a:spcPct val="0"/>
        </a:spcBef>
        <a:spcAft>
          <a:spcPct val="0"/>
        </a:spcAft>
        <a:defRPr sz="3600">
          <a:solidFill>
            <a:srgbClr val="669900"/>
          </a:solidFill>
          <a:latin typeface="Arial" charset="0"/>
          <a:cs typeface="Arial" charset="0"/>
        </a:defRPr>
      </a:lvl3pPr>
      <a:lvl4pPr algn="l" rtl="0" eaLnBrk="1" fontAlgn="base" hangingPunct="1">
        <a:spcBef>
          <a:spcPct val="0"/>
        </a:spcBef>
        <a:spcAft>
          <a:spcPct val="0"/>
        </a:spcAft>
        <a:defRPr sz="3600">
          <a:solidFill>
            <a:srgbClr val="669900"/>
          </a:solidFill>
          <a:latin typeface="Arial" charset="0"/>
          <a:cs typeface="Arial" charset="0"/>
        </a:defRPr>
      </a:lvl4pPr>
      <a:lvl5pPr algn="l" rtl="0" eaLnBrk="1" fontAlgn="base" hangingPunct="1">
        <a:spcBef>
          <a:spcPct val="0"/>
        </a:spcBef>
        <a:spcAft>
          <a:spcPct val="0"/>
        </a:spcAft>
        <a:defRPr sz="3600">
          <a:solidFill>
            <a:srgbClr val="669900"/>
          </a:solidFill>
          <a:latin typeface="Arial" charset="0"/>
          <a:cs typeface="Arial" charset="0"/>
        </a:defRPr>
      </a:lvl5pPr>
      <a:lvl6pPr marL="457200" algn="l" rtl="0" eaLnBrk="1" fontAlgn="base" hangingPunct="1">
        <a:spcBef>
          <a:spcPct val="0"/>
        </a:spcBef>
        <a:spcAft>
          <a:spcPct val="0"/>
        </a:spcAft>
        <a:defRPr sz="3600">
          <a:solidFill>
            <a:srgbClr val="669900"/>
          </a:solidFill>
          <a:latin typeface="Tahoma" pitchFamily="34" charset="0"/>
        </a:defRPr>
      </a:lvl6pPr>
      <a:lvl7pPr marL="914400" algn="l" rtl="0" eaLnBrk="1" fontAlgn="base" hangingPunct="1">
        <a:spcBef>
          <a:spcPct val="0"/>
        </a:spcBef>
        <a:spcAft>
          <a:spcPct val="0"/>
        </a:spcAft>
        <a:defRPr sz="3600">
          <a:solidFill>
            <a:srgbClr val="669900"/>
          </a:solidFill>
          <a:latin typeface="Tahoma" pitchFamily="34" charset="0"/>
        </a:defRPr>
      </a:lvl7pPr>
      <a:lvl8pPr marL="1371600" algn="l" rtl="0" eaLnBrk="1" fontAlgn="base" hangingPunct="1">
        <a:spcBef>
          <a:spcPct val="0"/>
        </a:spcBef>
        <a:spcAft>
          <a:spcPct val="0"/>
        </a:spcAft>
        <a:defRPr sz="3600">
          <a:solidFill>
            <a:srgbClr val="669900"/>
          </a:solidFill>
          <a:latin typeface="Tahoma" pitchFamily="34" charset="0"/>
        </a:defRPr>
      </a:lvl8pPr>
      <a:lvl9pPr marL="1828800" algn="l" rtl="0" eaLnBrk="1" fontAlgn="base" hangingPunct="1">
        <a:spcBef>
          <a:spcPct val="0"/>
        </a:spcBef>
        <a:spcAft>
          <a:spcPct val="0"/>
        </a:spcAft>
        <a:defRPr sz="3600">
          <a:solidFill>
            <a:srgbClr val="669900"/>
          </a:solidFill>
          <a:latin typeface="Tahoma" pitchFamily="34" charset="0"/>
        </a:defRPr>
      </a:lvl9pPr>
    </p:titleStyle>
    <p:bodyStyle>
      <a:lvl1pPr marL="342900" indent="-342900" algn="l" rtl="0" eaLnBrk="1" fontAlgn="base" hangingPunct="1">
        <a:spcBef>
          <a:spcPct val="20000"/>
        </a:spcBef>
        <a:spcAft>
          <a:spcPct val="0"/>
        </a:spcAft>
        <a:buFont typeface="Wingdings" pitchFamily="2" charset="2"/>
        <a:buChar char="§"/>
        <a:defRPr sz="3200">
          <a:solidFill>
            <a:schemeClr val="tx1"/>
          </a:solidFill>
          <a:latin typeface="Calibri" panose="020F0502020204030204" pitchFamily="34" charset="0"/>
          <a:ea typeface="+mn-ea"/>
          <a:cs typeface="Calibri" panose="020F0502020204030204" pitchFamily="34" charset="0"/>
        </a:defRPr>
      </a:lvl1pPr>
      <a:lvl2pPr marL="742950" indent="-285750" algn="l" rtl="0" eaLnBrk="1" fontAlgn="base" hangingPunct="1">
        <a:spcBef>
          <a:spcPct val="20000"/>
        </a:spcBef>
        <a:spcAft>
          <a:spcPct val="0"/>
        </a:spcAft>
        <a:buFont typeface="Courier New" panose="02070309020205020404" pitchFamily="49" charset="0"/>
        <a:buChar char="o"/>
        <a:defRPr sz="2800">
          <a:solidFill>
            <a:schemeClr val="tx1"/>
          </a:solidFill>
          <a:latin typeface="Calibri" panose="020F0502020204030204" pitchFamily="34" charset="0"/>
          <a:cs typeface="Calibri" panose="020F0502020204030204" pitchFamily="34" charset="0"/>
        </a:defRPr>
      </a:lvl2pPr>
      <a:lvl3pPr marL="1257300" indent="-342900" algn="l" rtl="0" eaLnBrk="1" fontAlgn="base" hangingPunct="1">
        <a:spcBef>
          <a:spcPct val="20000"/>
        </a:spcBef>
        <a:spcAft>
          <a:spcPct val="0"/>
        </a:spcAft>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3pPr>
      <a:lvl4pPr marL="1600200" indent="-228600" algn="l" rtl="0" eaLnBrk="1" fontAlgn="base" hangingPunct="1">
        <a:spcBef>
          <a:spcPct val="20000"/>
        </a:spcBef>
        <a:spcAft>
          <a:spcPct val="0"/>
        </a:spcAft>
        <a:buFont typeface="Wingdings" pitchFamily="2" charset="2"/>
        <a:buChar char="§"/>
        <a:defRPr sz="2000">
          <a:solidFill>
            <a:schemeClr val="tx1"/>
          </a:solidFill>
          <a:latin typeface="Calibri" panose="020F0502020204030204" pitchFamily="34" charset="0"/>
          <a:cs typeface="Calibri" panose="020F0502020204030204" pitchFamily="34" charset="0"/>
        </a:defRPr>
      </a:lvl4pPr>
      <a:lvl5pPr marL="2057400" indent="-228600" algn="l" rtl="0" eaLnBrk="1" fontAlgn="base" hangingPunct="1">
        <a:spcBef>
          <a:spcPct val="20000"/>
        </a:spcBef>
        <a:spcAft>
          <a:spcPct val="0"/>
        </a:spcAft>
        <a:buFont typeface="Wingdings" pitchFamily="2" charset="2"/>
        <a:buChar char="§"/>
        <a:defRPr sz="2000">
          <a:solidFill>
            <a:schemeClr val="tx1"/>
          </a:solidFill>
          <a:latin typeface="Calibri" panose="020F0502020204030204" pitchFamily="34" charset="0"/>
          <a:cs typeface="Calibri" panose="020F0502020204030204"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4105" y="2019132"/>
            <a:ext cx="4624897" cy="2453932"/>
          </a:xfrm>
        </p:spPr>
        <p:txBody>
          <a:bodyPr/>
          <a:lstStyle/>
          <a:p>
            <a:r>
              <a:rPr lang="en-GB" kern="1200" dirty="0"/>
              <a:t>Planning for better water management</a:t>
            </a:r>
            <a:br>
              <a:rPr lang="en-GB" kern="1200" dirty="0"/>
            </a:br>
            <a:r>
              <a:rPr lang="en-GB" kern="1200" dirty="0"/>
              <a:t/>
            </a:r>
            <a:br>
              <a:rPr lang="en-GB" kern="1200" dirty="0"/>
            </a:br>
            <a:r>
              <a:rPr lang="en-GB" sz="2000" kern="1200" dirty="0"/>
              <a:t>November 2019</a:t>
            </a:r>
            <a:r>
              <a:rPr lang="en-GB" dirty="0"/>
              <a:t/>
            </a:r>
            <a:br>
              <a:rPr lang="en-GB" dirty="0"/>
            </a:br>
            <a:r>
              <a:rPr lang="en-GB" dirty="0"/>
              <a:t/>
            </a:r>
            <a:br>
              <a:rPr lang="en-GB" dirty="0"/>
            </a:br>
            <a:r>
              <a:rPr lang="en-GB" dirty="0"/>
              <a:t>	</a:t>
            </a:r>
          </a:p>
        </p:txBody>
      </p:sp>
      <p:pic>
        <p:nvPicPr>
          <p:cNvPr id="5" name="Picture 4" descr="A person standing next to a body of water&#10;&#10;Description automatically generated">
            <a:extLst>
              <a:ext uri="{FF2B5EF4-FFF2-40B4-BE49-F238E27FC236}">
                <a16:creationId xmlns:a16="http://schemas.microsoft.com/office/drawing/2014/main" xmlns="" id="{E097D43A-033D-409B-B910-DBBE6375CDF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7099" r="24093" b="4204"/>
          <a:stretch/>
        </p:blipFill>
        <p:spPr>
          <a:xfrm>
            <a:off x="5879641" y="1660212"/>
            <a:ext cx="2790578" cy="4592283"/>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xmlns="" id="{BF4395BD-9B3C-42FF-97B7-F3525C492E72}"/>
              </a:ext>
            </a:extLst>
          </p:cNvPr>
          <p:cNvSpPr txBox="1"/>
          <p:nvPr/>
        </p:nvSpPr>
        <p:spPr>
          <a:xfrm>
            <a:off x="5802313" y="6252495"/>
            <a:ext cx="1277914" cy="261610"/>
          </a:xfrm>
          <a:prstGeom prst="rect">
            <a:avLst/>
          </a:prstGeom>
          <a:noFill/>
        </p:spPr>
        <p:txBody>
          <a:bodyPr wrap="none" rtlCol="0" anchor="ctr" anchorCtr="1">
            <a:spAutoFit/>
          </a:bodyPr>
          <a:lstStyle/>
          <a:p>
            <a:r>
              <a:rPr lang="en-GB" sz="1100" dirty="0">
                <a:latin typeface="Calibri" panose="020F0502020204030204" pitchFamily="34" charset="0"/>
                <a:cs typeface="Calibri" panose="020F0502020204030204" pitchFamily="34" charset="0"/>
              </a:rPr>
              <a:t>Courtesy Jiri </a:t>
            </a:r>
            <a:r>
              <a:rPr lang="en-GB" sz="1100" dirty="0" err="1">
                <a:latin typeface="Calibri" panose="020F0502020204030204" pitchFamily="34" charset="0"/>
                <a:cs typeface="Calibri" panose="020F0502020204030204" pitchFamily="34" charset="0"/>
              </a:rPr>
              <a:t>Rezac</a:t>
            </a:r>
            <a:r>
              <a:rPr lang="en-GB" sz="1100" dirty="0">
                <a:latin typeface="Calibri" panose="020F0502020204030204" pitchFamily="34" charset="0"/>
                <a:cs typeface="Calibri" panose="020F0502020204030204" pitchFamily="34" charset="0"/>
              </a:rPr>
              <a:t> </a:t>
            </a:r>
          </a:p>
        </p:txBody>
      </p:sp>
      <p:pic>
        <p:nvPicPr>
          <p:cNvPr id="9" name="Picture 8" descr="A picture containing drawing&#10;&#10;Description automatically generated">
            <a:extLst>
              <a:ext uri="{FF2B5EF4-FFF2-40B4-BE49-F238E27FC236}">
                <a16:creationId xmlns:a16="http://schemas.microsoft.com/office/drawing/2014/main" xmlns="" id="{257F2D44-AA65-4A28-8F3A-8901071B88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3363" y="4853725"/>
            <a:ext cx="2745757" cy="405785"/>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xmlns="" id="{4689918B-DDBD-4DFC-82C4-12CF231795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1702" y="5547597"/>
            <a:ext cx="1924020" cy="70489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xmlns="" id="{D2BE9ACA-602C-48DD-B1B8-2700513BED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837" y="5478770"/>
            <a:ext cx="435557" cy="682886"/>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xmlns="" id="{0D78E285-2C0E-4354-A8E2-FE70E23EF40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0548" y="4830457"/>
            <a:ext cx="2263278" cy="449116"/>
          </a:xfrm>
          <a:prstGeom prst="rect">
            <a:avLst/>
          </a:prstGeom>
        </p:spPr>
      </p:pic>
    </p:spTree>
    <p:extLst>
      <p:ext uri="{BB962C8B-B14F-4D97-AF65-F5344CB8AC3E}">
        <p14:creationId xmlns:p14="http://schemas.microsoft.com/office/powerpoint/2010/main" val="3379817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Golden Thread</a:t>
            </a:r>
          </a:p>
        </p:txBody>
      </p:sp>
      <p:grpSp>
        <p:nvGrpSpPr>
          <p:cNvPr id="4" name="Group 3"/>
          <p:cNvGrpSpPr/>
          <p:nvPr/>
        </p:nvGrpSpPr>
        <p:grpSpPr>
          <a:xfrm>
            <a:off x="633984" y="1930364"/>
            <a:ext cx="7876032" cy="4011168"/>
            <a:chOff x="633984" y="1930364"/>
            <a:chExt cx="7876032" cy="4011168"/>
          </a:xfrm>
        </p:grpSpPr>
        <p:pic>
          <p:nvPicPr>
            <p:cNvPr id="6" name="Picture 5">
              <a:extLst>
                <a:ext uri="{FF2B5EF4-FFF2-40B4-BE49-F238E27FC236}">
                  <a16:creationId xmlns:a16="http://schemas.microsoft.com/office/drawing/2014/main" xmlns="" id="{F5E4935F-F025-491A-95B4-42F9848A76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984" y="1930364"/>
              <a:ext cx="7876032" cy="4011168"/>
            </a:xfrm>
            <a:prstGeom prst="rect">
              <a:avLst/>
            </a:prstGeom>
          </p:spPr>
        </p:pic>
        <p:sp>
          <p:nvSpPr>
            <p:cNvPr id="3" name="TextBox 2"/>
            <p:cNvSpPr txBox="1"/>
            <p:nvPr/>
          </p:nvSpPr>
          <p:spPr>
            <a:xfrm>
              <a:off x="6568440" y="3662530"/>
              <a:ext cx="1508760" cy="276999"/>
            </a:xfrm>
            <a:prstGeom prst="rect">
              <a:avLst/>
            </a:prstGeom>
            <a:solidFill>
              <a:srgbClr val="6CBF67"/>
            </a:solidFill>
          </p:spPr>
          <p:txBody>
            <a:bodyPr wrap="square" rtlCol="0" anchor="ctr" anchorCtr="1">
              <a:spAutoFit/>
            </a:bodyPr>
            <a:lstStyle/>
            <a:p>
              <a:r>
                <a:rPr lang="en-GB" sz="1200" b="1" dirty="0" smtClean="0">
                  <a:solidFill>
                    <a:schemeClr val="bg1"/>
                  </a:solidFill>
                  <a:latin typeface="Arial" panose="020B0604020202020204" pitchFamily="34" charset="0"/>
                  <a:cs typeface="Arial" panose="020B0604020202020204" pitchFamily="34" charset="0"/>
                </a:rPr>
                <a:t>Outcomes</a:t>
              </a:r>
            </a:p>
          </p:txBody>
        </p:sp>
      </p:grpSp>
    </p:spTree>
    <p:extLst>
      <p:ext uri="{BB962C8B-B14F-4D97-AF65-F5344CB8AC3E}">
        <p14:creationId xmlns:p14="http://schemas.microsoft.com/office/powerpoint/2010/main" val="798099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Partnerships, </a:t>
            </a:r>
            <a:r>
              <a:rPr lang="en-GB" sz="3200"/>
              <a:t>process and </a:t>
            </a:r>
            <a:r>
              <a:rPr lang="en-GB" sz="3200" dirty="0"/>
              <a:t>outcomes</a:t>
            </a:r>
          </a:p>
        </p:txBody>
      </p:sp>
      <p:pic>
        <p:nvPicPr>
          <p:cNvPr id="6" name="Picture 5" descr="A picture containing drawing&#10;&#10;Description automatically generated">
            <a:extLst>
              <a:ext uri="{FF2B5EF4-FFF2-40B4-BE49-F238E27FC236}">
                <a16:creationId xmlns:a16="http://schemas.microsoft.com/office/drawing/2014/main" xmlns="" id="{10D7ACCB-F255-4CE3-A2FD-798E55DD54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838" y="1305421"/>
            <a:ext cx="8655635" cy="5417482"/>
          </a:xfrm>
          <a:prstGeom prst="rect">
            <a:avLst/>
          </a:prstGeom>
        </p:spPr>
      </p:pic>
    </p:spTree>
    <p:extLst>
      <p:ext uri="{BB962C8B-B14F-4D97-AF65-F5344CB8AC3E}">
        <p14:creationId xmlns:p14="http://schemas.microsoft.com/office/powerpoint/2010/main" val="1118825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Partnerships: getting more for less</a:t>
            </a:r>
          </a:p>
        </p:txBody>
      </p:sp>
      <p:pic>
        <p:nvPicPr>
          <p:cNvPr id="6" name="Picture 5">
            <a:extLst>
              <a:ext uri="{FF2B5EF4-FFF2-40B4-BE49-F238E27FC236}">
                <a16:creationId xmlns:a16="http://schemas.microsoft.com/office/drawing/2014/main" xmlns="" id="{2AF69BBF-AB11-4261-BE29-B5F679EB65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730" y="1441545"/>
            <a:ext cx="8251441" cy="5835754"/>
          </a:xfrm>
          <a:prstGeom prst="rect">
            <a:avLst/>
          </a:prstGeom>
        </p:spPr>
      </p:pic>
      <p:sp>
        <p:nvSpPr>
          <p:cNvPr id="7" name="Rectangle 6">
            <a:extLst>
              <a:ext uri="{FF2B5EF4-FFF2-40B4-BE49-F238E27FC236}">
                <a16:creationId xmlns:a16="http://schemas.microsoft.com/office/drawing/2014/main" xmlns="" id="{1294FBF3-6F48-4C4B-8879-207F61F4B8F6}"/>
              </a:ext>
            </a:extLst>
          </p:cNvPr>
          <p:cNvSpPr/>
          <p:nvPr/>
        </p:nvSpPr>
        <p:spPr>
          <a:xfrm>
            <a:off x="468314" y="5974397"/>
            <a:ext cx="2620748" cy="11418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15222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00BB8DDB-CA53-4A05-AA4D-42797B7862E0}"/>
              </a:ext>
            </a:extLst>
          </p:cNvPr>
          <p:cNvSpPr/>
          <p:nvPr/>
        </p:nvSpPr>
        <p:spPr>
          <a:xfrm>
            <a:off x="468313" y="6277615"/>
            <a:ext cx="3838369" cy="838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a:t>Responsibilities</a:t>
            </a:r>
          </a:p>
        </p:txBody>
      </p:sp>
      <p:pic>
        <p:nvPicPr>
          <p:cNvPr id="5" name="Picture 4" descr="A picture containing object, mirror&#10;&#10;Description automatically generated">
            <a:extLst>
              <a:ext uri="{FF2B5EF4-FFF2-40B4-BE49-F238E27FC236}">
                <a16:creationId xmlns:a16="http://schemas.microsoft.com/office/drawing/2014/main" xmlns="" id="{1809DAAB-4C3C-4815-A537-16F03FB9A0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3195" y="1404938"/>
            <a:ext cx="6406366" cy="5178424"/>
          </a:xfrm>
          <a:prstGeom prst="rect">
            <a:avLst/>
          </a:prstGeom>
        </p:spPr>
      </p:pic>
    </p:spTree>
    <p:extLst>
      <p:ext uri="{BB962C8B-B14F-4D97-AF65-F5344CB8AC3E}">
        <p14:creationId xmlns:p14="http://schemas.microsoft.com/office/powerpoint/2010/main" val="2680680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E96441-5B10-45D7-8902-84D3CE6BB52D}"/>
              </a:ext>
            </a:extLst>
          </p:cNvPr>
          <p:cNvSpPr>
            <a:spLocks noGrp="1"/>
          </p:cNvSpPr>
          <p:nvPr>
            <p:ph type="title"/>
          </p:nvPr>
        </p:nvSpPr>
        <p:spPr/>
        <p:txBody>
          <a:bodyPr/>
          <a:lstStyle/>
          <a:p>
            <a:r>
              <a:rPr lang="en-GB" dirty="0"/>
              <a:t>Role of </a:t>
            </a:r>
            <a:r>
              <a:rPr lang="en-GB"/>
              <a:t>national and </a:t>
            </a:r>
            <a:r>
              <a:rPr lang="en-GB" dirty="0"/>
              <a:t>local policies</a:t>
            </a:r>
          </a:p>
        </p:txBody>
      </p:sp>
      <p:sp>
        <p:nvSpPr>
          <p:cNvPr id="3" name="Content Placeholder 2">
            <a:extLst>
              <a:ext uri="{FF2B5EF4-FFF2-40B4-BE49-F238E27FC236}">
                <a16:creationId xmlns:a16="http://schemas.microsoft.com/office/drawing/2014/main" xmlns="" id="{E9EFAD9A-FB3C-4EFF-B732-EC3447CEFDC9}"/>
              </a:ext>
            </a:extLst>
          </p:cNvPr>
          <p:cNvSpPr>
            <a:spLocks noGrp="1"/>
          </p:cNvSpPr>
          <p:nvPr>
            <p:ph sz="half" idx="1"/>
          </p:nvPr>
        </p:nvSpPr>
        <p:spPr>
          <a:xfrm>
            <a:off x="468313" y="1404937"/>
            <a:ext cx="3719384" cy="4525963"/>
          </a:xfrm>
        </p:spPr>
        <p:txBody>
          <a:bodyPr/>
          <a:lstStyle/>
          <a:p>
            <a:pPr marL="0" indent="0">
              <a:buNone/>
            </a:pPr>
            <a:r>
              <a:rPr lang="en-GB" sz="2400" dirty="0"/>
              <a:t>Using an analysis of national policy and guidance and good practice, the project identifies: </a:t>
            </a:r>
          </a:p>
          <a:p>
            <a:pPr lvl="1">
              <a:buFont typeface="Arial" panose="020B0604020202020204" pitchFamily="34" charset="0"/>
              <a:buChar char="•"/>
            </a:pPr>
            <a:r>
              <a:rPr lang="en-GB" sz="2000" i="1" dirty="0"/>
              <a:t>key characteristics </a:t>
            </a:r>
            <a:r>
              <a:rPr lang="en-GB" sz="2000" dirty="0"/>
              <a:t> of local policies delivering IWM</a:t>
            </a:r>
          </a:p>
          <a:p>
            <a:pPr lvl="1">
              <a:buFont typeface="Arial" panose="020B0604020202020204" pitchFamily="34" charset="0"/>
              <a:buChar char="•"/>
            </a:pPr>
            <a:r>
              <a:rPr lang="en-GB" sz="2000" i="1" dirty="0"/>
              <a:t>case studies </a:t>
            </a:r>
            <a:r>
              <a:rPr lang="en-GB" sz="2000" dirty="0"/>
              <a:t>of good local policy </a:t>
            </a:r>
          </a:p>
        </p:txBody>
      </p:sp>
      <p:pic>
        <p:nvPicPr>
          <p:cNvPr id="5" name="Content Placeholder 4">
            <a:extLst>
              <a:ext uri="{FF2B5EF4-FFF2-40B4-BE49-F238E27FC236}">
                <a16:creationId xmlns:a16="http://schemas.microsoft.com/office/drawing/2014/main" xmlns="" id="{C657A4D8-1C81-49B5-9329-B0C5D589082E}"/>
              </a:ext>
            </a:extLst>
          </p:cNvPr>
          <p:cNvPicPr>
            <a:picLocks noGrp="1" noChangeAspect="1"/>
          </p:cNvPicPr>
          <p:nvPr>
            <p:ph sz="half" idx="2"/>
          </p:nvPr>
        </p:nvPicPr>
        <p:blipFill>
          <a:blip r:embed="rId3"/>
          <a:stretch>
            <a:fillRect/>
          </a:stretch>
        </p:blipFill>
        <p:spPr>
          <a:xfrm>
            <a:off x="5231219" y="1310405"/>
            <a:ext cx="2805635" cy="4620495"/>
          </a:xfrm>
          <a:prstGeom prst="rect">
            <a:avLst/>
          </a:prstGeom>
        </p:spPr>
      </p:pic>
      <p:sp>
        <p:nvSpPr>
          <p:cNvPr id="6" name="Rectangle 5">
            <a:extLst>
              <a:ext uri="{FF2B5EF4-FFF2-40B4-BE49-F238E27FC236}">
                <a16:creationId xmlns:a16="http://schemas.microsoft.com/office/drawing/2014/main" xmlns="" id="{65F1D368-4AAC-4D8E-BF73-43CCA75DD53C}"/>
              </a:ext>
            </a:extLst>
          </p:cNvPr>
          <p:cNvSpPr/>
          <p:nvPr/>
        </p:nvSpPr>
        <p:spPr>
          <a:xfrm>
            <a:off x="5089382" y="6001394"/>
            <a:ext cx="3089307" cy="215444"/>
          </a:xfrm>
          <a:prstGeom prst="rect">
            <a:avLst/>
          </a:prstGeom>
        </p:spPr>
        <p:txBody>
          <a:bodyPr wrap="none">
            <a:spAutoFit/>
          </a:bodyPr>
          <a:lstStyle/>
          <a:p>
            <a:r>
              <a:rPr lang="en-GB" sz="800" b="1" i="1" dirty="0">
                <a:solidFill>
                  <a:srgbClr val="006194"/>
                </a:solidFill>
                <a:latin typeface="CenturyGothic-BoldItalic"/>
              </a:rPr>
              <a:t>Volunteers planting, River </a:t>
            </a:r>
            <a:r>
              <a:rPr lang="en-GB" sz="800" b="1" i="1" dirty="0" err="1">
                <a:solidFill>
                  <a:srgbClr val="006194"/>
                </a:solidFill>
                <a:latin typeface="CenturyGothic-BoldItalic"/>
              </a:rPr>
              <a:t>Wandle</a:t>
            </a:r>
            <a:r>
              <a:rPr lang="en-GB" sz="800" b="1" i="1" dirty="0">
                <a:solidFill>
                  <a:srgbClr val="006194"/>
                </a:solidFill>
                <a:latin typeface="CenturyGothic-BoldItalic"/>
              </a:rPr>
              <a:t> (courtesy South East Rivers Trust)</a:t>
            </a:r>
            <a:endParaRPr lang="en-GB" dirty="0"/>
          </a:p>
        </p:txBody>
      </p:sp>
    </p:spTree>
    <p:extLst>
      <p:ext uri="{BB962C8B-B14F-4D97-AF65-F5344CB8AC3E}">
        <p14:creationId xmlns:p14="http://schemas.microsoft.com/office/powerpoint/2010/main" val="1888036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249"/>
                                          </p:stCondLst>
                                        </p:cTn>
                                        <p:tgtEl>
                                          <p:spTgt spid="3">
                                            <p:txEl>
                                              <p:pRg st="1" end="1"/>
                                            </p:txEl>
                                          </p:spTgt>
                                        </p:tgtEl>
                                        <p:attrNameLst>
                                          <p:attrName>style.visibility</p:attrName>
                                        </p:attrNameLst>
                                      </p:cBhvr>
                                      <p:to>
                                        <p:strVal val="visible"/>
                                      </p:to>
                                    </p:set>
                                  </p:childTnLst>
                                </p:cTn>
                              </p:par>
                            </p:childTnLst>
                          </p:cTn>
                        </p:par>
                        <p:par>
                          <p:cTn id="10" fill="hold">
                            <p:stCondLst>
                              <p:cond delay="750"/>
                            </p:stCondLst>
                            <p:childTnLst>
                              <p:par>
                                <p:cTn id="11" presetID="1" presetClass="entr" presetSubtype="0" fill="hold" grpId="0" nodeType="afterEffect">
                                  <p:stCondLst>
                                    <p:cond delay="500"/>
                                  </p:stCondLst>
                                  <p:childTnLst>
                                    <p:set>
                                      <p:cBhvr>
                                        <p:cTn id="12" dur="1" fill="hold">
                                          <p:stCondLst>
                                            <p:cond delay="249"/>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B4A43F-7B13-474F-A8DC-87FBE56C0B38}"/>
              </a:ext>
            </a:extLst>
          </p:cNvPr>
          <p:cNvSpPr>
            <a:spLocks noGrp="1"/>
          </p:cNvSpPr>
          <p:nvPr>
            <p:ph type="title"/>
          </p:nvPr>
        </p:nvSpPr>
        <p:spPr/>
        <p:txBody>
          <a:bodyPr/>
          <a:lstStyle/>
          <a:p>
            <a:r>
              <a:rPr lang="en-GB" dirty="0"/>
              <a:t>Key characteristics of good local policies</a:t>
            </a:r>
          </a:p>
        </p:txBody>
      </p:sp>
      <p:sp>
        <p:nvSpPr>
          <p:cNvPr id="3" name="Content Placeholder 2">
            <a:extLst>
              <a:ext uri="{FF2B5EF4-FFF2-40B4-BE49-F238E27FC236}">
                <a16:creationId xmlns:a16="http://schemas.microsoft.com/office/drawing/2014/main" xmlns="" id="{FA8BEB65-1E08-4FA7-91EA-EAA5C7D3588A}"/>
              </a:ext>
            </a:extLst>
          </p:cNvPr>
          <p:cNvSpPr>
            <a:spLocks noGrp="1"/>
          </p:cNvSpPr>
          <p:nvPr>
            <p:ph sz="half" idx="1"/>
          </p:nvPr>
        </p:nvSpPr>
        <p:spPr/>
        <p:txBody>
          <a:bodyPr/>
          <a:lstStyle/>
          <a:p>
            <a:pPr marL="0" indent="0">
              <a:buNone/>
            </a:pPr>
            <a:r>
              <a:rPr lang="en-GB" dirty="0"/>
              <a:t>Practical guidance for policy-makers based on</a:t>
            </a:r>
          </a:p>
          <a:p>
            <a:r>
              <a:rPr lang="en-GB" dirty="0"/>
              <a:t>national planning policy and guidance</a:t>
            </a:r>
          </a:p>
          <a:p>
            <a:r>
              <a:rPr lang="en-GB" dirty="0"/>
              <a:t>good practice guidance (e.g. Green Infrastructure Partnership)</a:t>
            </a:r>
          </a:p>
          <a:p>
            <a:pPr marL="0" indent="0">
              <a:buNone/>
            </a:pPr>
            <a:r>
              <a:rPr lang="en-GB" sz="2000" dirty="0">
                <a:solidFill>
                  <a:srgbClr val="669900"/>
                </a:solidFill>
              </a:rPr>
              <a:t>Part A, section 4</a:t>
            </a:r>
          </a:p>
          <a:p>
            <a:pPr marL="0" indent="0">
              <a:buNone/>
            </a:pPr>
            <a:r>
              <a:rPr lang="en-GB" sz="2000" dirty="0">
                <a:solidFill>
                  <a:srgbClr val="669900"/>
                </a:solidFill>
              </a:rPr>
              <a:t>Part D National Policy Review</a:t>
            </a:r>
          </a:p>
        </p:txBody>
      </p:sp>
      <p:sp>
        <p:nvSpPr>
          <p:cNvPr id="4" name="Content Placeholder 3">
            <a:extLst>
              <a:ext uri="{FF2B5EF4-FFF2-40B4-BE49-F238E27FC236}">
                <a16:creationId xmlns:a16="http://schemas.microsoft.com/office/drawing/2014/main" xmlns="" id="{5ED06032-C1F0-49FD-BD58-BA30A310B31F}"/>
              </a:ext>
            </a:extLst>
          </p:cNvPr>
          <p:cNvSpPr>
            <a:spLocks noGrp="1"/>
          </p:cNvSpPr>
          <p:nvPr>
            <p:ph sz="half" idx="2"/>
          </p:nvPr>
        </p:nvSpPr>
        <p:spPr>
          <a:xfrm>
            <a:off x="4648200" y="1663701"/>
            <a:ext cx="4038600" cy="4162942"/>
          </a:xfrm>
        </p:spPr>
        <p:txBody>
          <a:bodyPr/>
          <a:lstStyle/>
          <a:p>
            <a:pPr marL="0" indent="0">
              <a:buNone/>
            </a:pPr>
            <a:r>
              <a:rPr lang="en-GB" dirty="0"/>
              <a:t>Key characteristics of good local policies are:</a:t>
            </a:r>
          </a:p>
          <a:p>
            <a:pPr lvl="1">
              <a:buFont typeface="Arial" panose="020B0604020202020204" pitchFamily="34" charset="0"/>
              <a:buChar char="•"/>
            </a:pPr>
            <a:r>
              <a:rPr lang="en-GB" sz="2000" dirty="0"/>
              <a:t>Evidence based </a:t>
            </a:r>
          </a:p>
          <a:p>
            <a:pPr lvl="1">
              <a:buFont typeface="Arial" panose="020B0604020202020204" pitchFamily="34" charset="0"/>
              <a:buChar char="•"/>
            </a:pPr>
            <a:r>
              <a:rPr lang="en-GB" sz="2000" dirty="0"/>
              <a:t>Visionary</a:t>
            </a:r>
          </a:p>
          <a:p>
            <a:pPr lvl="1">
              <a:buFont typeface="Arial" panose="020B0604020202020204" pitchFamily="34" charset="0"/>
              <a:buChar char="•"/>
            </a:pPr>
            <a:r>
              <a:rPr lang="en-GB" sz="2000" dirty="0"/>
              <a:t>Strategic</a:t>
            </a:r>
          </a:p>
          <a:p>
            <a:pPr lvl="1">
              <a:buFont typeface="Arial" panose="020B0604020202020204" pitchFamily="34" charset="0"/>
              <a:buChar char="•"/>
            </a:pPr>
            <a:r>
              <a:rPr lang="en-GB" sz="2000" dirty="0"/>
              <a:t>Avoid duplication</a:t>
            </a:r>
          </a:p>
          <a:p>
            <a:pPr lvl="1">
              <a:buFont typeface="Arial" panose="020B0604020202020204" pitchFamily="34" charset="0"/>
              <a:buChar char="•"/>
            </a:pPr>
            <a:r>
              <a:rPr lang="en-GB" sz="2000" dirty="0"/>
              <a:t>Clear and </a:t>
            </a:r>
            <a:r>
              <a:rPr lang="en-GB" sz="2000" dirty="0" smtClean="0"/>
              <a:t>positive</a:t>
            </a:r>
            <a:endParaRPr lang="en-GB" sz="2000" dirty="0"/>
          </a:p>
          <a:p>
            <a:pPr lvl="1">
              <a:buFont typeface="Arial" panose="020B0604020202020204" pitchFamily="34" charset="0"/>
              <a:buChar char="•"/>
            </a:pPr>
            <a:r>
              <a:rPr lang="en-GB" sz="2000" dirty="0"/>
              <a:t>Cooperative</a:t>
            </a:r>
          </a:p>
          <a:p>
            <a:pPr lvl="1">
              <a:buFont typeface="Arial" panose="020B0604020202020204" pitchFamily="34" charset="0"/>
              <a:buChar char="•"/>
            </a:pPr>
            <a:r>
              <a:rPr lang="en-GB" sz="2000" dirty="0"/>
              <a:t>Deliverable</a:t>
            </a:r>
          </a:p>
          <a:p>
            <a:pPr marL="457200" lvl="1" indent="0">
              <a:buNone/>
            </a:pPr>
            <a:r>
              <a:rPr lang="en-GB" sz="2000" dirty="0">
                <a:solidFill>
                  <a:srgbClr val="669900"/>
                </a:solidFill>
              </a:rPr>
              <a:t>Part E Characteristics of good local policies</a:t>
            </a:r>
          </a:p>
          <a:p>
            <a:pPr marL="457200" lvl="1" indent="0">
              <a:buNone/>
            </a:pPr>
            <a:endParaRPr lang="en-GB" dirty="0"/>
          </a:p>
          <a:p>
            <a:pPr marL="457200" lvl="1" indent="0">
              <a:buNone/>
            </a:pPr>
            <a:r>
              <a:rPr lang="en-GB" dirty="0"/>
              <a:t>		</a:t>
            </a:r>
          </a:p>
          <a:p>
            <a:pPr marL="0" indent="0">
              <a:buNone/>
            </a:pPr>
            <a:endParaRPr lang="en-GB" sz="2400" dirty="0"/>
          </a:p>
          <a:p>
            <a:endParaRPr lang="en-GB" dirty="0"/>
          </a:p>
        </p:txBody>
      </p:sp>
    </p:spTree>
    <p:extLst>
      <p:ext uri="{BB962C8B-B14F-4D97-AF65-F5344CB8AC3E}">
        <p14:creationId xmlns:p14="http://schemas.microsoft.com/office/powerpoint/2010/main" val="1643037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403EBF-3554-49B4-AE5D-591DCC880AE9}"/>
              </a:ext>
            </a:extLst>
          </p:cNvPr>
          <p:cNvSpPr>
            <a:spLocks noGrp="1"/>
          </p:cNvSpPr>
          <p:nvPr>
            <p:ph type="title"/>
          </p:nvPr>
        </p:nvSpPr>
        <p:spPr/>
        <p:txBody>
          <a:bodyPr/>
          <a:lstStyle/>
          <a:p>
            <a:r>
              <a:rPr lang="en-GB" dirty="0"/>
              <a:t>Technical Requirements or ‘Asks’</a:t>
            </a:r>
          </a:p>
        </p:txBody>
      </p:sp>
      <p:sp>
        <p:nvSpPr>
          <p:cNvPr id="3" name="Content Placeholder 2">
            <a:extLst>
              <a:ext uri="{FF2B5EF4-FFF2-40B4-BE49-F238E27FC236}">
                <a16:creationId xmlns:a16="http://schemas.microsoft.com/office/drawing/2014/main" xmlns="" id="{D6BC2AC7-875C-4599-8469-E73FA9E2B43C}"/>
              </a:ext>
            </a:extLst>
          </p:cNvPr>
          <p:cNvSpPr>
            <a:spLocks noGrp="1"/>
          </p:cNvSpPr>
          <p:nvPr>
            <p:ph idx="1"/>
          </p:nvPr>
        </p:nvSpPr>
        <p:spPr/>
        <p:txBody>
          <a:bodyPr/>
          <a:lstStyle/>
          <a:p>
            <a:r>
              <a:rPr lang="en-GB" dirty="0"/>
              <a:t>Provide examples (with commentary) of policies that contain clear technical asks for</a:t>
            </a:r>
          </a:p>
          <a:p>
            <a:pPr lvl="1"/>
            <a:r>
              <a:rPr lang="en-GB" dirty="0"/>
              <a:t>Sustainable drainage</a:t>
            </a:r>
          </a:p>
          <a:p>
            <a:pPr lvl="1"/>
            <a:r>
              <a:rPr lang="en-GB" dirty="0"/>
              <a:t>Water efficiency in homes and other buildings</a:t>
            </a:r>
          </a:p>
          <a:p>
            <a:pPr lvl="1"/>
            <a:r>
              <a:rPr lang="en-GB" dirty="0"/>
              <a:t>Water quality</a:t>
            </a:r>
          </a:p>
          <a:p>
            <a:pPr lvl="1"/>
            <a:r>
              <a:rPr lang="en-GB" dirty="0"/>
              <a:t>Biodiversity  </a:t>
            </a:r>
          </a:p>
          <a:p>
            <a:pPr marL="457200" lvl="1" indent="0">
              <a:buNone/>
            </a:pPr>
            <a:endParaRPr lang="en-GB" dirty="0">
              <a:solidFill>
                <a:srgbClr val="669900"/>
              </a:solidFill>
            </a:endParaRPr>
          </a:p>
          <a:p>
            <a:pPr marL="457200" lvl="1" indent="0">
              <a:buNone/>
            </a:pPr>
            <a:endParaRPr lang="en-GB" dirty="0">
              <a:solidFill>
                <a:srgbClr val="669900"/>
              </a:solidFill>
            </a:endParaRPr>
          </a:p>
          <a:p>
            <a:pPr marL="457200" lvl="1" indent="0">
              <a:buNone/>
            </a:pPr>
            <a:r>
              <a:rPr lang="en-GB" dirty="0">
                <a:solidFill>
                  <a:srgbClr val="669900"/>
                </a:solidFill>
              </a:rPr>
              <a:t>Part A, section 4</a:t>
            </a:r>
          </a:p>
          <a:p>
            <a:pPr marL="457200" lvl="1" indent="0">
              <a:buNone/>
            </a:pPr>
            <a:endParaRPr lang="en-GB" dirty="0"/>
          </a:p>
        </p:txBody>
      </p:sp>
    </p:spTree>
    <p:extLst>
      <p:ext uri="{BB962C8B-B14F-4D97-AF65-F5344CB8AC3E}">
        <p14:creationId xmlns:p14="http://schemas.microsoft.com/office/powerpoint/2010/main" val="2904224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A5566E-DBC6-4083-A52B-8EB829D65C3B}"/>
              </a:ext>
            </a:extLst>
          </p:cNvPr>
          <p:cNvSpPr>
            <a:spLocks noGrp="1"/>
          </p:cNvSpPr>
          <p:nvPr>
            <p:ph type="title"/>
          </p:nvPr>
        </p:nvSpPr>
        <p:spPr/>
        <p:txBody>
          <a:bodyPr/>
          <a:lstStyle/>
          <a:p>
            <a:r>
              <a:rPr lang="en-GB" dirty="0"/>
              <a:t>Case studies of local plan policies</a:t>
            </a:r>
          </a:p>
        </p:txBody>
      </p:sp>
      <p:sp>
        <p:nvSpPr>
          <p:cNvPr id="3" name="Content Placeholder 2">
            <a:extLst>
              <a:ext uri="{FF2B5EF4-FFF2-40B4-BE49-F238E27FC236}">
                <a16:creationId xmlns:a16="http://schemas.microsoft.com/office/drawing/2014/main" xmlns="" id="{C24364BF-3A14-475B-82C9-65F42559EAD1}"/>
              </a:ext>
            </a:extLst>
          </p:cNvPr>
          <p:cNvSpPr>
            <a:spLocks noGrp="1"/>
          </p:cNvSpPr>
          <p:nvPr>
            <p:ph sz="half" idx="1"/>
          </p:nvPr>
        </p:nvSpPr>
        <p:spPr/>
        <p:txBody>
          <a:bodyPr/>
          <a:lstStyle/>
          <a:p>
            <a:r>
              <a:rPr lang="en-GB" sz="2600" dirty="0"/>
              <a:t>15 post-NPPF local plans</a:t>
            </a:r>
          </a:p>
          <a:p>
            <a:r>
              <a:rPr lang="en-GB" sz="2600" dirty="0"/>
              <a:t>Most adopted, all well advanced</a:t>
            </a:r>
          </a:p>
          <a:p>
            <a:r>
              <a:rPr lang="en-GB" sz="2600" dirty="0"/>
              <a:t>Urban, suburban and rural authorities</a:t>
            </a:r>
          </a:p>
          <a:p>
            <a:r>
              <a:rPr lang="en-GB" sz="2600" dirty="0"/>
              <a:t>Regional, </a:t>
            </a:r>
            <a:r>
              <a:rPr lang="en-GB" sz="2600" dirty="0" smtClean="0"/>
              <a:t>unitary, </a:t>
            </a:r>
            <a:r>
              <a:rPr lang="en-GB" sz="2600" dirty="0"/>
              <a:t>district and national park</a:t>
            </a:r>
          </a:p>
          <a:p>
            <a:r>
              <a:rPr lang="en-GB" sz="2600" dirty="0"/>
              <a:t>Some emerging plans as well</a:t>
            </a:r>
          </a:p>
          <a:p>
            <a:pPr marL="0" indent="0">
              <a:buNone/>
            </a:pPr>
            <a:r>
              <a:rPr lang="en-GB" sz="2400" dirty="0">
                <a:solidFill>
                  <a:srgbClr val="669900"/>
                </a:solidFill>
              </a:rPr>
              <a:t>Part C, Examples of good local policies</a:t>
            </a:r>
          </a:p>
          <a:p>
            <a:endParaRPr lang="en-GB" sz="2600" dirty="0"/>
          </a:p>
          <a:p>
            <a:endParaRPr lang="en-GB" dirty="0"/>
          </a:p>
        </p:txBody>
      </p:sp>
      <p:pic>
        <p:nvPicPr>
          <p:cNvPr id="5" name="Content Placeholder 4">
            <a:extLst>
              <a:ext uri="{FF2B5EF4-FFF2-40B4-BE49-F238E27FC236}">
                <a16:creationId xmlns:a16="http://schemas.microsoft.com/office/drawing/2014/main" xmlns="" id="{B12761F2-43B8-4FE9-8211-DF320FF4454D}"/>
              </a:ext>
            </a:extLst>
          </p:cNvPr>
          <p:cNvPicPr>
            <a:picLocks noGrp="1" noChangeAspect="1"/>
          </p:cNvPicPr>
          <p:nvPr>
            <p:ph sz="half" idx="2"/>
          </p:nvPr>
        </p:nvPicPr>
        <p:blipFill>
          <a:blip r:embed="rId3"/>
          <a:stretch>
            <a:fillRect/>
          </a:stretch>
        </p:blipFill>
        <p:spPr>
          <a:xfrm>
            <a:off x="4572000" y="2073152"/>
            <a:ext cx="4038600" cy="3707058"/>
          </a:xfrm>
          <a:prstGeom prst="rect">
            <a:avLst/>
          </a:prstGeom>
        </p:spPr>
      </p:pic>
      <p:sp>
        <p:nvSpPr>
          <p:cNvPr id="7" name="Rectangle 6">
            <a:extLst>
              <a:ext uri="{FF2B5EF4-FFF2-40B4-BE49-F238E27FC236}">
                <a16:creationId xmlns:a16="http://schemas.microsoft.com/office/drawing/2014/main" xmlns="" id="{1814E805-E24E-4ED5-A735-1BC3DA276BFB}"/>
              </a:ext>
            </a:extLst>
          </p:cNvPr>
          <p:cNvSpPr/>
          <p:nvPr/>
        </p:nvSpPr>
        <p:spPr>
          <a:xfrm>
            <a:off x="4401879" y="5937031"/>
            <a:ext cx="4572000" cy="246221"/>
          </a:xfrm>
          <a:prstGeom prst="rect">
            <a:avLst/>
          </a:prstGeom>
        </p:spPr>
        <p:txBody>
          <a:bodyPr>
            <a:spAutoFit/>
          </a:bodyPr>
          <a:lstStyle/>
          <a:p>
            <a:pPr algn="ctr"/>
            <a:r>
              <a:rPr lang="en-GB" sz="1000" b="1" i="1" dirty="0">
                <a:solidFill>
                  <a:srgbClr val="006194"/>
                </a:solidFill>
                <a:latin typeface="CenturyGothic-BoldItalic"/>
              </a:rPr>
              <a:t>Ecosystems Services (courtesy South Downs National Park Authority)</a:t>
            </a:r>
            <a:endParaRPr lang="en-GB" sz="1000" dirty="0"/>
          </a:p>
        </p:txBody>
      </p:sp>
    </p:spTree>
    <p:extLst>
      <p:ext uri="{BB962C8B-B14F-4D97-AF65-F5344CB8AC3E}">
        <p14:creationId xmlns:p14="http://schemas.microsoft.com/office/powerpoint/2010/main" val="20511902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EB40E9-81FD-4FE9-AFF7-69B54EC85887}"/>
              </a:ext>
            </a:extLst>
          </p:cNvPr>
          <p:cNvSpPr>
            <a:spLocks noGrp="1"/>
          </p:cNvSpPr>
          <p:nvPr>
            <p:ph type="title"/>
          </p:nvPr>
        </p:nvSpPr>
        <p:spPr/>
        <p:txBody>
          <a:bodyPr/>
          <a:lstStyle/>
          <a:p>
            <a:r>
              <a:rPr lang="en-GB" dirty="0"/>
              <a:t>Local Plan case studies</a:t>
            </a:r>
          </a:p>
        </p:txBody>
      </p:sp>
      <p:sp>
        <p:nvSpPr>
          <p:cNvPr id="3" name="Content Placeholder 2">
            <a:extLst>
              <a:ext uri="{FF2B5EF4-FFF2-40B4-BE49-F238E27FC236}">
                <a16:creationId xmlns:a16="http://schemas.microsoft.com/office/drawing/2014/main" xmlns="" id="{77E62A91-739D-4F76-B88D-E231CCA8C115}"/>
              </a:ext>
            </a:extLst>
          </p:cNvPr>
          <p:cNvSpPr>
            <a:spLocks noGrp="1"/>
          </p:cNvSpPr>
          <p:nvPr>
            <p:ph idx="1"/>
          </p:nvPr>
        </p:nvSpPr>
        <p:spPr/>
        <p:txBody>
          <a:bodyPr/>
          <a:lstStyle/>
          <a:p>
            <a:r>
              <a:rPr lang="en-GB" dirty="0"/>
              <a:t>Each case study includes</a:t>
            </a:r>
          </a:p>
          <a:p>
            <a:pPr lvl="1"/>
            <a:r>
              <a:rPr lang="en-GB" dirty="0"/>
              <a:t>List of policies</a:t>
            </a:r>
          </a:p>
          <a:p>
            <a:pPr lvl="1"/>
            <a:r>
              <a:rPr lang="en-GB" dirty="0"/>
              <a:t>Summary</a:t>
            </a:r>
          </a:p>
          <a:p>
            <a:pPr lvl="1"/>
            <a:r>
              <a:rPr lang="en-GB" dirty="0"/>
              <a:t>Challenges / Opportunities</a:t>
            </a:r>
          </a:p>
          <a:p>
            <a:pPr lvl="1"/>
            <a:r>
              <a:rPr lang="en-GB" dirty="0"/>
              <a:t>CSFs / Outcomes</a:t>
            </a:r>
          </a:p>
          <a:p>
            <a:pPr lvl="1"/>
            <a:r>
              <a:rPr lang="en-GB" dirty="0"/>
              <a:t>Further Information links</a:t>
            </a:r>
          </a:p>
          <a:p>
            <a:r>
              <a:rPr lang="en-GB" dirty="0"/>
              <a:t>8 of 15 demonstrate ‘golden thread’ link to projects</a:t>
            </a:r>
          </a:p>
          <a:p>
            <a:pPr marL="457200" lvl="1" indent="0">
              <a:buNone/>
            </a:pPr>
            <a:r>
              <a:rPr lang="en-GB" dirty="0">
                <a:solidFill>
                  <a:srgbClr val="669900"/>
                </a:solidFill>
              </a:rPr>
              <a:t>Part C, Examples of good local policies</a:t>
            </a:r>
          </a:p>
          <a:p>
            <a:pPr lvl="1"/>
            <a:endParaRPr lang="en-GB" dirty="0"/>
          </a:p>
        </p:txBody>
      </p:sp>
    </p:spTree>
    <p:extLst>
      <p:ext uri="{BB962C8B-B14F-4D97-AF65-F5344CB8AC3E}">
        <p14:creationId xmlns:p14="http://schemas.microsoft.com/office/powerpoint/2010/main" val="1837314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EB40E9-81FD-4FE9-AFF7-69B54EC85887}"/>
              </a:ext>
            </a:extLst>
          </p:cNvPr>
          <p:cNvSpPr>
            <a:spLocks noGrp="1"/>
          </p:cNvSpPr>
          <p:nvPr>
            <p:ph type="title"/>
          </p:nvPr>
        </p:nvSpPr>
        <p:spPr/>
        <p:txBody>
          <a:bodyPr/>
          <a:lstStyle/>
          <a:p>
            <a:r>
              <a:rPr lang="en-GB" dirty="0" smtClean="0"/>
              <a:t>Physical </a:t>
            </a:r>
            <a:r>
              <a:rPr lang="en-GB" dirty="0"/>
              <a:t>case studies</a:t>
            </a:r>
          </a:p>
        </p:txBody>
      </p:sp>
      <p:sp>
        <p:nvSpPr>
          <p:cNvPr id="3" name="Content Placeholder 2">
            <a:extLst>
              <a:ext uri="{FF2B5EF4-FFF2-40B4-BE49-F238E27FC236}">
                <a16:creationId xmlns:a16="http://schemas.microsoft.com/office/drawing/2014/main" xmlns="" id="{77E62A91-739D-4F76-B88D-E231CCA8C115}"/>
              </a:ext>
            </a:extLst>
          </p:cNvPr>
          <p:cNvSpPr>
            <a:spLocks noGrp="1"/>
          </p:cNvSpPr>
          <p:nvPr>
            <p:ph idx="1"/>
          </p:nvPr>
        </p:nvSpPr>
        <p:spPr/>
        <p:txBody>
          <a:bodyPr/>
          <a:lstStyle/>
          <a:p>
            <a:r>
              <a:rPr lang="en-GB" dirty="0" smtClean="0"/>
              <a:t>12 case studies, each </a:t>
            </a:r>
            <a:r>
              <a:rPr lang="en-GB" dirty="0"/>
              <a:t>includes</a:t>
            </a:r>
          </a:p>
          <a:p>
            <a:pPr lvl="1"/>
            <a:r>
              <a:rPr lang="en-GB" dirty="0" smtClean="0"/>
              <a:t>A description of what was done</a:t>
            </a:r>
            <a:endParaRPr lang="en-GB" dirty="0"/>
          </a:p>
          <a:p>
            <a:pPr lvl="1"/>
            <a:r>
              <a:rPr lang="en-GB" dirty="0" smtClean="0"/>
              <a:t>The CSFs involved and outcomes it delivers</a:t>
            </a:r>
            <a:endParaRPr lang="en-GB" dirty="0"/>
          </a:p>
          <a:p>
            <a:pPr lvl="1"/>
            <a:r>
              <a:rPr lang="en-GB" dirty="0" smtClean="0"/>
              <a:t>How it relates to planning policy</a:t>
            </a:r>
            <a:endParaRPr lang="en-GB" dirty="0"/>
          </a:p>
          <a:p>
            <a:pPr lvl="1"/>
            <a:r>
              <a:rPr lang="en-GB" dirty="0" smtClean="0"/>
              <a:t>Who did it</a:t>
            </a:r>
            <a:endParaRPr lang="en-GB" dirty="0"/>
          </a:p>
          <a:p>
            <a:pPr lvl="1"/>
            <a:r>
              <a:rPr lang="en-GB" dirty="0"/>
              <a:t>Further Information links</a:t>
            </a:r>
          </a:p>
          <a:p>
            <a:r>
              <a:rPr lang="en-GB" dirty="0" smtClean="0"/>
              <a:t>11 </a:t>
            </a:r>
            <a:r>
              <a:rPr lang="en-GB" dirty="0"/>
              <a:t>demonstrate ‘golden thread’ link to </a:t>
            </a:r>
            <a:r>
              <a:rPr lang="en-GB" dirty="0" smtClean="0"/>
              <a:t>planning policy</a:t>
            </a:r>
            <a:endParaRPr lang="en-GB" dirty="0"/>
          </a:p>
          <a:p>
            <a:pPr marL="457200" lvl="1" indent="0">
              <a:buNone/>
            </a:pPr>
            <a:r>
              <a:rPr lang="en-GB" dirty="0">
                <a:solidFill>
                  <a:srgbClr val="669900"/>
                </a:solidFill>
              </a:rPr>
              <a:t>Part </a:t>
            </a:r>
            <a:r>
              <a:rPr lang="en-GB" dirty="0" smtClean="0">
                <a:solidFill>
                  <a:srgbClr val="669900"/>
                </a:solidFill>
              </a:rPr>
              <a:t>B, Physical case studies</a:t>
            </a:r>
            <a:endParaRPr lang="en-GB" dirty="0">
              <a:solidFill>
                <a:srgbClr val="669900"/>
              </a:solidFill>
            </a:endParaRPr>
          </a:p>
          <a:p>
            <a:pPr lvl="1"/>
            <a:endParaRPr lang="en-GB" dirty="0"/>
          </a:p>
        </p:txBody>
      </p:sp>
    </p:spTree>
    <p:extLst>
      <p:ext uri="{BB962C8B-B14F-4D97-AF65-F5344CB8AC3E}">
        <p14:creationId xmlns:p14="http://schemas.microsoft.com/office/powerpoint/2010/main" val="15491136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7425267" cy="777159"/>
          </a:xfrm>
        </p:spPr>
        <p:txBody>
          <a:bodyPr/>
          <a:lstStyle/>
          <a:p>
            <a:r>
              <a:rPr lang="en-GB" sz="3200" dirty="0"/>
              <a:t>Planning for better water management</a:t>
            </a:r>
          </a:p>
        </p:txBody>
      </p:sp>
      <p:sp>
        <p:nvSpPr>
          <p:cNvPr id="3" name="Content Placeholder 2"/>
          <p:cNvSpPr>
            <a:spLocks noGrp="1"/>
          </p:cNvSpPr>
          <p:nvPr>
            <p:ph idx="1"/>
          </p:nvPr>
        </p:nvSpPr>
        <p:spPr>
          <a:xfrm>
            <a:off x="468313" y="1402512"/>
            <a:ext cx="8218488" cy="4278640"/>
          </a:xfrm>
        </p:spPr>
        <p:txBody>
          <a:bodyPr/>
          <a:lstStyle/>
          <a:p>
            <a:pPr lvl="0" fontAlgn="auto">
              <a:spcBef>
                <a:spcPts val="0"/>
              </a:spcBef>
              <a:spcAft>
                <a:spcPts val="1200"/>
              </a:spcAft>
              <a:buFont typeface="Symbol"/>
              <a:buChar char=""/>
            </a:pPr>
            <a:r>
              <a:rPr lang="en-GB" sz="2400" kern="1200" dirty="0">
                <a:ea typeface="Times New Roman"/>
              </a:rPr>
              <a:t>What integrated water management is, why it is </a:t>
            </a:r>
            <a:r>
              <a:rPr lang="en-GB" sz="2400" kern="1200">
                <a:ea typeface="Times New Roman"/>
              </a:rPr>
              <a:t>important and </a:t>
            </a:r>
            <a:r>
              <a:rPr lang="en-GB" sz="2400" kern="1200" dirty="0">
                <a:ea typeface="Times New Roman"/>
              </a:rPr>
              <a:t>what it can deliver</a:t>
            </a:r>
            <a:endParaRPr lang="en-GB" sz="2400" kern="1200" dirty="0">
              <a:ea typeface="Calibri"/>
            </a:endParaRPr>
          </a:p>
          <a:p>
            <a:pPr lvl="0" fontAlgn="auto">
              <a:spcBef>
                <a:spcPts val="0"/>
              </a:spcBef>
              <a:spcAft>
                <a:spcPts val="1200"/>
              </a:spcAft>
              <a:buFont typeface="Symbol"/>
              <a:buChar char=""/>
            </a:pPr>
            <a:r>
              <a:rPr lang="en-GB" sz="2400" kern="1200" dirty="0">
                <a:ea typeface="Times New Roman"/>
              </a:rPr>
              <a:t>Why planning for water </a:t>
            </a:r>
            <a:r>
              <a:rPr lang="en-GB" sz="2400" kern="1200">
                <a:ea typeface="Times New Roman"/>
              </a:rPr>
              <a:t>matters and </a:t>
            </a:r>
            <a:r>
              <a:rPr lang="en-GB" sz="2400" kern="1200" dirty="0">
                <a:ea typeface="Times New Roman"/>
              </a:rPr>
              <a:t>how integrated water management is delivered through planning</a:t>
            </a:r>
            <a:endParaRPr lang="en-GB" sz="2400" kern="1200" dirty="0">
              <a:ea typeface="Calibri"/>
            </a:endParaRPr>
          </a:p>
          <a:p>
            <a:pPr lvl="0" fontAlgn="auto">
              <a:spcBef>
                <a:spcPts val="0"/>
              </a:spcBef>
              <a:spcAft>
                <a:spcPts val="1200"/>
              </a:spcAft>
              <a:buFont typeface="Symbol"/>
              <a:buChar char=""/>
            </a:pPr>
            <a:r>
              <a:rPr lang="en-GB" sz="2400" kern="1200" dirty="0">
                <a:ea typeface="Times New Roman"/>
              </a:rPr>
              <a:t>The factors critical for success</a:t>
            </a:r>
            <a:endParaRPr lang="en-GB" sz="2400" kern="1200" dirty="0">
              <a:ea typeface="Calibri"/>
            </a:endParaRPr>
          </a:p>
          <a:p>
            <a:pPr lvl="0" fontAlgn="auto">
              <a:spcBef>
                <a:spcPts val="0"/>
              </a:spcBef>
              <a:spcAft>
                <a:spcPts val="1200"/>
              </a:spcAft>
              <a:buFont typeface="Symbol"/>
              <a:buChar char=""/>
            </a:pPr>
            <a:r>
              <a:rPr lang="en-GB" sz="2400" kern="1200" dirty="0">
                <a:ea typeface="Times New Roman"/>
              </a:rPr>
              <a:t>Responsibilities: who does what</a:t>
            </a:r>
            <a:endParaRPr lang="en-GB" sz="2400" kern="1200" dirty="0">
              <a:ea typeface="Calibri"/>
            </a:endParaRPr>
          </a:p>
          <a:p>
            <a:pPr lvl="0" fontAlgn="auto">
              <a:spcBef>
                <a:spcPts val="0"/>
              </a:spcBef>
              <a:spcAft>
                <a:spcPts val="1200"/>
              </a:spcAft>
              <a:buFont typeface="Symbol"/>
              <a:buChar char=""/>
            </a:pPr>
            <a:r>
              <a:rPr lang="en-GB" sz="2400" kern="1200" dirty="0">
                <a:ea typeface="Times New Roman"/>
              </a:rPr>
              <a:t>The role of </a:t>
            </a:r>
            <a:r>
              <a:rPr lang="en-GB" sz="2400" kern="1200">
                <a:ea typeface="Times New Roman"/>
              </a:rPr>
              <a:t>national and </a:t>
            </a:r>
            <a:r>
              <a:rPr lang="en-GB" sz="2400" kern="1200" dirty="0">
                <a:ea typeface="Times New Roman"/>
              </a:rPr>
              <a:t>local planning policy</a:t>
            </a:r>
            <a:endParaRPr lang="en-GB" sz="2400" kern="1200" dirty="0">
              <a:ea typeface="Calibri"/>
            </a:endParaRPr>
          </a:p>
          <a:p>
            <a:pPr lvl="0" fontAlgn="auto">
              <a:spcBef>
                <a:spcPts val="0"/>
              </a:spcBef>
              <a:spcAft>
                <a:spcPts val="0"/>
              </a:spcAft>
              <a:buFont typeface="Symbol"/>
              <a:buChar char=""/>
            </a:pPr>
            <a:r>
              <a:rPr lang="en-GB" sz="2400" kern="1200" dirty="0">
                <a:ea typeface="Times New Roman"/>
              </a:rPr>
              <a:t>A case study to show how this all works together to achieve the outcomes</a:t>
            </a:r>
            <a:endParaRPr lang="en-GB" sz="2400" kern="1200" dirty="0">
              <a:ea typeface="Calibri"/>
            </a:endParaRPr>
          </a:p>
        </p:txBody>
      </p:sp>
    </p:spTree>
    <p:extLst>
      <p:ext uri="{BB962C8B-B14F-4D97-AF65-F5344CB8AC3E}">
        <p14:creationId xmlns:p14="http://schemas.microsoft.com/office/powerpoint/2010/main" val="16898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D:\Dropbox\Peter\Areas of work\Water\Catchment based approach\CaBA urban WG\London workshop 19-10-18\_V9A3449_ed_edited-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5151" y="236295"/>
            <a:ext cx="2620537" cy="16209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172" name="Picture 4" descr="D:\Dropbox\Peter\Areas of work\Water\Catchment based approach\CaBA urban WG\London workshop 19-10-18\NWCD-SUDS Strategy-2-ed_edited-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4522" y="1665288"/>
            <a:ext cx="5359035" cy="49866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8313" y="335270"/>
            <a:ext cx="7415426" cy="584775"/>
          </a:xfrm>
          <a:prstGeom prst="rect">
            <a:avLst/>
          </a:prstGeom>
          <a:noFill/>
        </p:spPr>
        <p:txBody>
          <a:bodyPr wrap="square" rtlCol="0">
            <a:spAutoFit/>
          </a:bodyPr>
          <a:lstStyle/>
          <a:p>
            <a:r>
              <a:rPr lang="en-GB" sz="3200" dirty="0">
                <a:solidFill>
                  <a:srgbClr val="669900"/>
                </a:solidFill>
                <a:latin typeface="Calibri" panose="020F0502020204030204" pitchFamily="34" charset="0"/>
                <a:cs typeface="Calibri" panose="020F0502020204030204" pitchFamily="34" charset="0"/>
              </a:rPr>
              <a:t>North West Cambridge</a:t>
            </a:r>
          </a:p>
        </p:txBody>
      </p:sp>
      <p:sp>
        <p:nvSpPr>
          <p:cNvPr id="3" name="TextBox 2"/>
          <p:cNvSpPr txBox="1"/>
          <p:nvPr/>
        </p:nvSpPr>
        <p:spPr>
          <a:xfrm>
            <a:off x="5931720" y="2267232"/>
            <a:ext cx="2746480" cy="429348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1400" dirty="0">
                <a:latin typeface="Calibri" panose="020F0502020204030204" pitchFamily="34" charset="0"/>
                <a:cs typeface="Calibri" panose="020F0502020204030204" pitchFamily="34" charset="0"/>
              </a:rPr>
              <a:t>3,000 </a:t>
            </a:r>
            <a:r>
              <a:rPr lang="en-GB" sz="1400">
                <a:latin typeface="Calibri" panose="020F0502020204030204" pitchFamily="34" charset="0"/>
                <a:cs typeface="Calibri" panose="020F0502020204030204" pitchFamily="34" charset="0"/>
              </a:rPr>
              <a:t>homes and </a:t>
            </a:r>
            <a:r>
              <a:rPr lang="en-GB" sz="1400" dirty="0">
                <a:latin typeface="Calibri" panose="020F0502020204030204" pitchFamily="34" charset="0"/>
                <a:cs typeface="Calibri" panose="020F0502020204030204" pitchFamily="34" charset="0"/>
              </a:rPr>
              <a:t>100,000m</a:t>
            </a:r>
            <a:r>
              <a:rPr lang="en-GB" sz="1400" baseline="30000" dirty="0">
                <a:latin typeface="Calibri" panose="020F0502020204030204" pitchFamily="34" charset="0"/>
                <a:cs typeface="Calibri" panose="020F0502020204030204" pitchFamily="34" charset="0"/>
              </a:rPr>
              <a:t>2</a:t>
            </a:r>
            <a:r>
              <a:rPr lang="en-GB" sz="1400" dirty="0">
                <a:latin typeface="Calibri" panose="020F0502020204030204" pitchFamily="34" charset="0"/>
                <a:cs typeface="Calibri" panose="020F0502020204030204" pitchFamily="34" charset="0"/>
              </a:rPr>
              <a:t> of other uses </a:t>
            </a:r>
          </a:p>
          <a:p>
            <a:pPr marL="285750" indent="-285750">
              <a:spcAft>
                <a:spcPts val="600"/>
              </a:spcAft>
              <a:buFont typeface="Arial" panose="020B0604020202020204" pitchFamily="34" charset="0"/>
              <a:buChar char="•"/>
            </a:pPr>
            <a:r>
              <a:rPr lang="en-GB" sz="1400" dirty="0">
                <a:latin typeface="Calibri" panose="020F0502020204030204" pitchFamily="34" charset="0"/>
                <a:cs typeface="Calibri" panose="020F0502020204030204" pitchFamily="34" charset="0"/>
              </a:rPr>
              <a:t>IWM driven by local plan policy</a:t>
            </a:r>
          </a:p>
          <a:p>
            <a:pPr marL="285750" indent="-285750">
              <a:spcAft>
                <a:spcPts val="600"/>
              </a:spcAft>
              <a:buFont typeface="Arial" panose="020B0604020202020204" pitchFamily="34" charset="0"/>
              <a:buChar char="•"/>
            </a:pPr>
            <a:r>
              <a:rPr lang="en-GB" sz="1400" dirty="0">
                <a:latin typeface="Calibri" panose="020F0502020204030204" pitchFamily="34" charset="0"/>
                <a:cs typeface="Calibri" panose="020F0502020204030204" pitchFamily="34" charset="0"/>
              </a:rPr>
              <a:t>Site wide IWM system </a:t>
            </a:r>
          </a:p>
          <a:p>
            <a:pPr marL="285750" indent="-285750">
              <a:spcAft>
                <a:spcPts val="600"/>
              </a:spcAft>
              <a:buFont typeface="Arial" panose="020B0604020202020204" pitchFamily="34" charset="0"/>
              <a:buChar char="•"/>
            </a:pPr>
            <a:r>
              <a:rPr lang="en-GB" sz="1400" dirty="0">
                <a:latin typeface="Calibri" panose="020F0502020204030204" pitchFamily="34" charset="0"/>
                <a:cs typeface="Calibri" panose="020F0502020204030204" pitchFamily="34" charset="0"/>
              </a:rPr>
              <a:t>Swales, </a:t>
            </a:r>
            <a:r>
              <a:rPr lang="en-GB" sz="1400">
                <a:latin typeface="Calibri" panose="020F0502020204030204" pitchFamily="34" charset="0"/>
                <a:cs typeface="Calibri" panose="020F0502020204030204" pitchFamily="34" charset="0"/>
              </a:rPr>
              <a:t>blue and </a:t>
            </a:r>
            <a:r>
              <a:rPr lang="en-GB" sz="1400" dirty="0">
                <a:latin typeface="Calibri" panose="020F0502020204030204" pitchFamily="34" charset="0"/>
                <a:cs typeface="Calibri" panose="020F0502020204030204" pitchFamily="34" charset="0"/>
              </a:rPr>
              <a:t>brown </a:t>
            </a:r>
            <a:r>
              <a:rPr lang="en-GB" sz="1400">
                <a:latin typeface="Calibri" panose="020F0502020204030204" pitchFamily="34" charset="0"/>
                <a:cs typeface="Calibri" panose="020F0502020204030204" pitchFamily="34" charset="0"/>
              </a:rPr>
              <a:t>roofs and </a:t>
            </a:r>
            <a:r>
              <a:rPr lang="en-GB" sz="1400" dirty="0">
                <a:latin typeface="Calibri" panose="020F0502020204030204" pitchFamily="34" charset="0"/>
                <a:cs typeface="Calibri" panose="020F0502020204030204" pitchFamily="34" charset="0"/>
              </a:rPr>
              <a:t>green corridors manage water through the site into man-made lagoons</a:t>
            </a:r>
          </a:p>
          <a:p>
            <a:pPr marL="285750" indent="-285750">
              <a:spcAft>
                <a:spcPts val="600"/>
              </a:spcAft>
              <a:buFont typeface="Arial" panose="020B0604020202020204" pitchFamily="34" charset="0"/>
              <a:buChar char="•"/>
            </a:pPr>
            <a:r>
              <a:rPr lang="en-GB" sz="1400" dirty="0">
                <a:latin typeface="Calibri" panose="020F0502020204030204" pitchFamily="34" charset="0"/>
                <a:cs typeface="Calibri" panose="020F0502020204030204" pitchFamily="34" charset="0"/>
              </a:rPr>
              <a:t>Treated rainwater pumped back into the homes </a:t>
            </a:r>
          </a:p>
          <a:p>
            <a:pPr marL="285750" indent="-285750">
              <a:spcAft>
                <a:spcPts val="600"/>
              </a:spcAft>
              <a:buFont typeface="Arial" panose="020B0604020202020204" pitchFamily="34" charset="0"/>
              <a:buChar char="•"/>
            </a:pPr>
            <a:r>
              <a:rPr lang="en-GB" sz="1400" dirty="0">
                <a:latin typeface="Calibri" panose="020F0502020204030204" pitchFamily="34" charset="0"/>
                <a:cs typeface="Calibri" panose="020F0502020204030204" pitchFamily="34" charset="0"/>
              </a:rPr>
              <a:t>Will be largest rainwater harvesting system in the country</a:t>
            </a:r>
          </a:p>
          <a:p>
            <a:pPr marL="285750" indent="-285750">
              <a:spcAft>
                <a:spcPts val="600"/>
              </a:spcAft>
              <a:buFont typeface="Arial" panose="020B0604020202020204" pitchFamily="34" charset="0"/>
              <a:buChar char="•"/>
            </a:pPr>
            <a:r>
              <a:rPr lang="en-GB" sz="1400">
                <a:latin typeface="Calibri" panose="020F0502020204030204" pitchFamily="34" charset="0"/>
                <a:cs typeface="Calibri" panose="020F0502020204030204" pitchFamily="34" charset="0"/>
              </a:rPr>
              <a:t>Flow and </a:t>
            </a:r>
            <a:r>
              <a:rPr lang="en-GB" sz="1400" dirty="0">
                <a:latin typeface="Calibri" panose="020F0502020204030204" pitchFamily="34" charset="0"/>
                <a:cs typeface="Calibri" panose="020F0502020204030204" pitchFamily="34" charset="0"/>
              </a:rPr>
              <a:t>volume discharged will not exceed greenfield runoff rates </a:t>
            </a:r>
            <a:endParaRPr lang="en-GB" sz="1400" dirty="0"/>
          </a:p>
          <a:p>
            <a:pPr marL="285750" indent="-285750">
              <a:buFont typeface="Wingdings" panose="05000000000000000000" pitchFamily="2" charset="2"/>
              <a:buChar char="Ø"/>
            </a:pPr>
            <a:endParaRPr lang="en-GB" sz="1400" dirty="0"/>
          </a:p>
        </p:txBody>
      </p:sp>
    </p:spTree>
    <p:extLst>
      <p:ext uri="{BB962C8B-B14F-4D97-AF65-F5344CB8AC3E}">
        <p14:creationId xmlns:p14="http://schemas.microsoft.com/office/powerpoint/2010/main" val="1464896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249"/>
                                          </p:stCondLst>
                                        </p:cTn>
                                        <p:tgtEl>
                                          <p:spTgt spid="3">
                                            <p:txEl>
                                              <p:pRg st="0" end="0"/>
                                            </p:txEl>
                                          </p:spTgt>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500"/>
                                  </p:stCondLst>
                                  <p:childTnLst>
                                    <p:set>
                                      <p:cBhvr>
                                        <p:cTn id="9" dur="1" fill="hold">
                                          <p:stCondLst>
                                            <p:cond delay="249"/>
                                          </p:stCondLst>
                                        </p:cTn>
                                        <p:tgtEl>
                                          <p:spTgt spid="3">
                                            <p:txEl>
                                              <p:pRg st="1" end="1"/>
                                            </p:txEl>
                                          </p:spTgt>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500"/>
                                  </p:stCondLst>
                                  <p:childTnLst>
                                    <p:set>
                                      <p:cBhvr>
                                        <p:cTn id="12" dur="1" fill="hold">
                                          <p:stCondLst>
                                            <p:cond delay="249"/>
                                          </p:stCondLst>
                                        </p:cTn>
                                        <p:tgtEl>
                                          <p:spTgt spid="3">
                                            <p:txEl>
                                              <p:pRg st="2" end="2"/>
                                            </p:txEl>
                                          </p:spTgt>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nodeType="afterEffect">
                                  <p:stCondLst>
                                    <p:cond delay="500"/>
                                  </p:stCondLst>
                                  <p:childTnLst>
                                    <p:set>
                                      <p:cBhvr>
                                        <p:cTn id="15" dur="1" fill="hold">
                                          <p:stCondLst>
                                            <p:cond delay="249"/>
                                          </p:stCondLst>
                                        </p:cTn>
                                        <p:tgtEl>
                                          <p:spTgt spid="3">
                                            <p:txEl>
                                              <p:pRg st="3" end="3"/>
                                            </p:txEl>
                                          </p:spTgt>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nodeType="afterEffect">
                                  <p:stCondLst>
                                    <p:cond delay="500"/>
                                  </p:stCondLst>
                                  <p:childTnLst>
                                    <p:set>
                                      <p:cBhvr>
                                        <p:cTn id="18" dur="1" fill="hold">
                                          <p:stCondLst>
                                            <p:cond delay="249"/>
                                          </p:stCondLst>
                                        </p:cTn>
                                        <p:tgtEl>
                                          <p:spTgt spid="3">
                                            <p:txEl>
                                              <p:pRg st="4" end="4"/>
                                            </p:txEl>
                                          </p:spTgt>
                                        </p:tgtEl>
                                        <p:attrNameLst>
                                          <p:attrName>style.visibility</p:attrName>
                                        </p:attrNameLst>
                                      </p:cBhvr>
                                      <p:to>
                                        <p:strVal val="visible"/>
                                      </p:to>
                                    </p:set>
                                  </p:childTnLst>
                                </p:cTn>
                              </p:par>
                            </p:childTnLst>
                          </p:cTn>
                        </p:par>
                        <p:par>
                          <p:cTn id="19" fill="hold">
                            <p:stCondLst>
                              <p:cond delay="3750"/>
                            </p:stCondLst>
                            <p:childTnLst>
                              <p:par>
                                <p:cTn id="20" presetID="1" presetClass="entr" presetSubtype="0" fill="hold" nodeType="afterEffect">
                                  <p:stCondLst>
                                    <p:cond delay="500"/>
                                  </p:stCondLst>
                                  <p:childTnLst>
                                    <p:set>
                                      <p:cBhvr>
                                        <p:cTn id="21" dur="1" fill="hold">
                                          <p:stCondLst>
                                            <p:cond delay="249"/>
                                          </p:stCondLst>
                                        </p:cTn>
                                        <p:tgtEl>
                                          <p:spTgt spid="3">
                                            <p:txEl>
                                              <p:pRg st="5" end="5"/>
                                            </p:txEl>
                                          </p:spTgt>
                                        </p:tgtEl>
                                        <p:attrNameLst>
                                          <p:attrName>style.visibility</p:attrName>
                                        </p:attrNameLst>
                                      </p:cBhvr>
                                      <p:to>
                                        <p:strVal val="visible"/>
                                      </p:to>
                                    </p:set>
                                  </p:childTnLst>
                                </p:cTn>
                              </p:par>
                            </p:childTnLst>
                          </p:cTn>
                        </p:par>
                        <p:par>
                          <p:cTn id="22" fill="hold">
                            <p:stCondLst>
                              <p:cond delay="4500"/>
                            </p:stCondLst>
                            <p:childTnLst>
                              <p:par>
                                <p:cTn id="23" presetID="1" presetClass="entr" presetSubtype="0" fill="hold" nodeType="afterEffect">
                                  <p:stCondLst>
                                    <p:cond delay="500"/>
                                  </p:stCondLst>
                                  <p:childTnLst>
                                    <p:set>
                                      <p:cBhvr>
                                        <p:cTn id="24" dur="1" fill="hold">
                                          <p:stCondLst>
                                            <p:cond delay="249"/>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255862"/>
            <a:ext cx="7410688" cy="78172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sz="3200" dirty="0"/>
              <a:t>North West Cambridge - outcomes</a:t>
            </a:r>
          </a:p>
        </p:txBody>
      </p:sp>
      <p:sp>
        <p:nvSpPr>
          <p:cNvPr id="5" name="TextBox 4"/>
          <p:cNvSpPr txBox="1"/>
          <p:nvPr/>
        </p:nvSpPr>
        <p:spPr>
          <a:xfrm>
            <a:off x="474327" y="1683283"/>
            <a:ext cx="4033150" cy="1499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342900" indent="-342900" fontAlgn="auto">
              <a:spcBef>
                <a:spcPts val="0"/>
              </a:spcBef>
              <a:spcAft>
                <a:spcPts val="600"/>
              </a:spcAft>
              <a:buFont typeface="Symbol"/>
              <a:buChar char=""/>
              <a:defRPr>
                <a:latin typeface="Calibri" panose="020F0502020204030204" pitchFamily="34" charset="0"/>
                <a:ea typeface="Times New Roman"/>
                <a:cs typeface="Calibri" panose="020F0502020204030204" pitchFamily="34" charset="0"/>
              </a:defRPr>
            </a:lvl1pPr>
            <a:lvl2pPr marL="742950" indent="-285750" fontAlgn="base">
              <a:spcBef>
                <a:spcPct val="20000"/>
              </a:spcBef>
              <a:spcAft>
                <a:spcPct val="0"/>
              </a:spcAft>
              <a:buFont typeface="Courier New" panose="02070309020205020404" pitchFamily="49" charset="0"/>
              <a:buChar char="o"/>
              <a:defRPr sz="2800">
                <a:latin typeface="Calibri" panose="020F0502020204030204" pitchFamily="34" charset="0"/>
                <a:cs typeface="Calibri" panose="020F0502020204030204" pitchFamily="34" charset="0"/>
              </a:defRPr>
            </a:lvl2pPr>
            <a:lvl3pPr marL="1257300" indent="-342900" fontAlgn="base">
              <a:spcBef>
                <a:spcPct val="20000"/>
              </a:spcBef>
              <a:spcAft>
                <a:spcPct val="0"/>
              </a:spcAft>
              <a:buFont typeface="Arial" panose="020B0604020202020204" pitchFamily="34" charset="0"/>
              <a:buChar char="‒"/>
              <a:defRPr sz="2400">
                <a:latin typeface="Calibri" panose="020F0502020204030204" pitchFamily="34" charset="0"/>
                <a:cs typeface="Calibri" panose="020F0502020204030204" pitchFamily="34" charset="0"/>
              </a:defRPr>
            </a:lvl3pPr>
            <a:lvl4pPr marL="1600200" indent="-228600" fontAlgn="base">
              <a:spcBef>
                <a:spcPct val="20000"/>
              </a:spcBef>
              <a:spcAft>
                <a:spcPct val="0"/>
              </a:spcAft>
              <a:buFont typeface="Wingdings" pitchFamily="2" charset="2"/>
              <a:buChar char="§"/>
              <a:defRPr sz="2000">
                <a:latin typeface="Calibri" panose="020F0502020204030204" pitchFamily="34" charset="0"/>
                <a:cs typeface="Calibri" panose="020F0502020204030204" pitchFamily="34" charset="0"/>
              </a:defRPr>
            </a:lvl4pPr>
            <a:lvl5pPr marL="2057400" indent="-228600" fontAlgn="base">
              <a:spcBef>
                <a:spcPct val="20000"/>
              </a:spcBef>
              <a:spcAft>
                <a:spcPct val="0"/>
              </a:spcAft>
              <a:buFont typeface="Wingdings" pitchFamily="2" charset="2"/>
              <a:buChar char="§"/>
              <a:defRPr sz="2000">
                <a:latin typeface="Calibri" panose="020F0502020204030204" pitchFamily="34" charset="0"/>
                <a:cs typeface="Calibri" panose="020F0502020204030204" pitchFamily="34" charset="0"/>
              </a:defRPr>
            </a:lvl5pPr>
            <a:lvl6pPr marL="2514600" indent="-228600" fontAlgn="base">
              <a:spcBef>
                <a:spcPct val="20000"/>
              </a:spcBef>
              <a:spcAft>
                <a:spcPct val="0"/>
              </a:spcAft>
              <a:buChar char="»"/>
              <a:defRPr sz="2000"/>
            </a:lvl6pPr>
            <a:lvl7pPr marL="2971800" indent="-228600" fontAlgn="base">
              <a:spcBef>
                <a:spcPct val="20000"/>
              </a:spcBef>
              <a:spcAft>
                <a:spcPct val="0"/>
              </a:spcAft>
              <a:buChar char="»"/>
              <a:defRPr sz="2000"/>
            </a:lvl7pPr>
            <a:lvl8pPr marL="3429000" indent="-228600" fontAlgn="base">
              <a:spcBef>
                <a:spcPct val="20000"/>
              </a:spcBef>
              <a:spcAft>
                <a:spcPct val="0"/>
              </a:spcAft>
              <a:buChar char="»"/>
              <a:defRPr sz="2000"/>
            </a:lvl8pPr>
            <a:lvl9pPr marL="3886200" indent="-228600" fontAlgn="base">
              <a:spcBef>
                <a:spcPct val="20000"/>
              </a:spcBef>
              <a:spcAft>
                <a:spcPct val="0"/>
              </a:spcAft>
              <a:buChar char="»"/>
              <a:defRPr sz="2000"/>
            </a:lvl9pPr>
          </a:lstStyle>
          <a:p>
            <a:r>
              <a:rPr lang="en-GB" sz="1400" dirty="0"/>
              <a:t>Understanding IWM</a:t>
            </a:r>
          </a:p>
          <a:p>
            <a:r>
              <a:rPr lang="en-GB" sz="1400" dirty="0"/>
              <a:t>Enabling local policy</a:t>
            </a:r>
          </a:p>
          <a:p>
            <a:r>
              <a:rPr lang="en-GB" sz="1400" dirty="0"/>
              <a:t>Early engagement</a:t>
            </a:r>
          </a:p>
          <a:p>
            <a:r>
              <a:rPr lang="en-GB" sz="1400" dirty="0"/>
              <a:t>Partnerships</a:t>
            </a:r>
          </a:p>
          <a:p>
            <a:r>
              <a:rPr lang="en-GB" sz="1400" dirty="0"/>
              <a:t>Good management</a:t>
            </a:r>
          </a:p>
          <a:p>
            <a:endParaRPr lang="en-GB" sz="1400" dirty="0"/>
          </a:p>
        </p:txBody>
      </p:sp>
      <p:sp>
        <p:nvSpPr>
          <p:cNvPr id="8" name="TextBox 7"/>
          <p:cNvSpPr txBox="1"/>
          <p:nvPr/>
        </p:nvSpPr>
        <p:spPr>
          <a:xfrm>
            <a:off x="479999" y="1065384"/>
            <a:ext cx="4020563" cy="707886"/>
          </a:xfrm>
          <a:prstGeom prst="rect">
            <a:avLst/>
          </a:prstGeom>
          <a:noFill/>
        </p:spPr>
        <p:txBody>
          <a:bodyPr wrap="square" rtlCol="0">
            <a:spAutoFit/>
          </a:bodyPr>
          <a:lstStyle>
            <a:defPPr>
              <a:defRPr lang="en-US"/>
            </a:defPPr>
            <a:lvl1pPr>
              <a:defRPr sz="2000" b="1">
                <a:solidFill>
                  <a:srgbClr val="669900"/>
                </a:solidFill>
                <a:latin typeface="Calibri" panose="020F0502020204030204" pitchFamily="34" charset="0"/>
                <a:cs typeface="Calibri" panose="020F0502020204030204" pitchFamily="34" charset="0"/>
              </a:defRPr>
            </a:lvl1pPr>
          </a:lstStyle>
          <a:p>
            <a:r>
              <a:rPr lang="en-GB" dirty="0"/>
              <a:t>Demonstrates all the Critical Success Factors:</a:t>
            </a:r>
          </a:p>
        </p:txBody>
      </p:sp>
      <p:sp>
        <p:nvSpPr>
          <p:cNvPr id="9" name="TextBox 8"/>
          <p:cNvSpPr txBox="1"/>
          <p:nvPr/>
        </p:nvSpPr>
        <p:spPr>
          <a:xfrm>
            <a:off x="481485" y="3134436"/>
            <a:ext cx="4025992" cy="400110"/>
          </a:xfrm>
          <a:prstGeom prst="rect">
            <a:avLst/>
          </a:prstGeom>
          <a:noFill/>
        </p:spPr>
        <p:txBody>
          <a:bodyPr wrap="square" rtlCol="0">
            <a:spAutoFit/>
          </a:bodyPr>
          <a:lstStyle/>
          <a:p>
            <a:r>
              <a:rPr lang="en-GB" sz="2000" b="1" dirty="0">
                <a:solidFill>
                  <a:srgbClr val="669900"/>
                </a:solidFill>
                <a:latin typeface="Calibri" panose="020F0502020204030204" pitchFamily="34" charset="0"/>
                <a:cs typeface="Calibri" panose="020F0502020204030204" pitchFamily="34" charset="0"/>
              </a:rPr>
              <a:t>Provides all the IWM outcomes:</a:t>
            </a:r>
          </a:p>
        </p:txBody>
      </p:sp>
      <p:sp>
        <p:nvSpPr>
          <p:cNvPr id="10" name="Subtitle 2"/>
          <p:cNvSpPr txBox="1">
            <a:spLocks/>
          </p:cNvSpPr>
          <p:nvPr/>
        </p:nvSpPr>
        <p:spPr>
          <a:xfrm>
            <a:off x="4643438" y="1404938"/>
            <a:ext cx="4025992" cy="5119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fontAlgn="auto">
              <a:spcBef>
                <a:spcPts val="0"/>
              </a:spcBef>
              <a:spcAft>
                <a:spcPts val="1200"/>
              </a:spcAft>
              <a:buFont typeface="Symbol"/>
              <a:buChar char=""/>
              <a:defRPr sz="2400">
                <a:latin typeface="Calibri" panose="020F0502020204030204" pitchFamily="34" charset="0"/>
                <a:ea typeface="Times New Roman"/>
                <a:cs typeface="Calibri" panose="020F0502020204030204" pitchFamily="34" charset="0"/>
              </a:defRPr>
            </a:lvl1pPr>
            <a:lvl2pPr marL="742950" indent="-285750" fontAlgn="base">
              <a:spcBef>
                <a:spcPct val="20000"/>
              </a:spcBef>
              <a:spcAft>
                <a:spcPct val="0"/>
              </a:spcAft>
              <a:buFont typeface="Courier New" panose="02070309020205020404" pitchFamily="49" charset="0"/>
              <a:buChar char="o"/>
              <a:defRPr sz="2800">
                <a:latin typeface="Calibri" panose="020F0502020204030204" pitchFamily="34" charset="0"/>
                <a:cs typeface="Calibri" panose="020F0502020204030204" pitchFamily="34" charset="0"/>
              </a:defRPr>
            </a:lvl2pPr>
            <a:lvl3pPr marL="1257300" indent="-342900" fontAlgn="base">
              <a:spcBef>
                <a:spcPct val="20000"/>
              </a:spcBef>
              <a:spcAft>
                <a:spcPct val="0"/>
              </a:spcAft>
              <a:buFont typeface="Arial" panose="020B0604020202020204" pitchFamily="34" charset="0"/>
              <a:buChar char="‒"/>
              <a:defRPr sz="2400">
                <a:latin typeface="Calibri" panose="020F0502020204030204" pitchFamily="34" charset="0"/>
                <a:cs typeface="Calibri" panose="020F0502020204030204" pitchFamily="34" charset="0"/>
              </a:defRPr>
            </a:lvl3pPr>
            <a:lvl4pPr marL="1600200" indent="-228600" fontAlgn="base">
              <a:spcBef>
                <a:spcPct val="20000"/>
              </a:spcBef>
              <a:spcAft>
                <a:spcPct val="0"/>
              </a:spcAft>
              <a:buFont typeface="Wingdings" pitchFamily="2" charset="2"/>
              <a:buChar char="§"/>
              <a:defRPr sz="2000">
                <a:latin typeface="Calibri" panose="020F0502020204030204" pitchFamily="34" charset="0"/>
                <a:cs typeface="Calibri" panose="020F0502020204030204" pitchFamily="34" charset="0"/>
              </a:defRPr>
            </a:lvl4pPr>
            <a:lvl5pPr marL="2057400" indent="-228600" fontAlgn="base">
              <a:spcBef>
                <a:spcPct val="20000"/>
              </a:spcBef>
              <a:spcAft>
                <a:spcPct val="0"/>
              </a:spcAft>
              <a:buFont typeface="Wingdings" pitchFamily="2" charset="2"/>
              <a:buChar char="§"/>
              <a:defRPr sz="2000">
                <a:latin typeface="Calibri" panose="020F0502020204030204" pitchFamily="34" charset="0"/>
                <a:cs typeface="Calibri" panose="020F0502020204030204" pitchFamily="34" charset="0"/>
              </a:defRPr>
            </a:lvl5pPr>
            <a:lvl6pPr marL="2514600" indent="-228600" fontAlgn="base">
              <a:spcBef>
                <a:spcPct val="20000"/>
              </a:spcBef>
              <a:spcAft>
                <a:spcPct val="0"/>
              </a:spcAft>
              <a:buChar char="»"/>
              <a:defRPr sz="2000"/>
            </a:lvl6pPr>
            <a:lvl7pPr marL="2971800" indent="-228600" fontAlgn="base">
              <a:spcBef>
                <a:spcPct val="20000"/>
              </a:spcBef>
              <a:spcAft>
                <a:spcPct val="0"/>
              </a:spcAft>
              <a:buChar char="»"/>
              <a:defRPr sz="2000"/>
            </a:lvl7pPr>
            <a:lvl8pPr marL="3429000" indent="-228600" fontAlgn="base">
              <a:spcBef>
                <a:spcPct val="20000"/>
              </a:spcBef>
              <a:spcAft>
                <a:spcPct val="0"/>
              </a:spcAft>
              <a:buChar char="»"/>
              <a:defRPr sz="2000"/>
            </a:lvl8pPr>
            <a:lvl9pPr marL="3886200" indent="-228600" fontAlgn="base">
              <a:spcBef>
                <a:spcPct val="20000"/>
              </a:spcBef>
              <a:spcAft>
                <a:spcPct val="0"/>
              </a:spcAft>
              <a:buChar char="»"/>
              <a:defRPr sz="2000"/>
            </a:lvl9pPr>
          </a:lstStyle>
          <a:p>
            <a:pPr>
              <a:spcAft>
                <a:spcPts val="600"/>
              </a:spcAft>
            </a:pPr>
            <a:r>
              <a:rPr lang="en-GB" sz="1600" dirty="0"/>
              <a:t>Will capture 25-45% of rainwater for recycling.</a:t>
            </a:r>
          </a:p>
          <a:p>
            <a:pPr>
              <a:spcAft>
                <a:spcPts val="600"/>
              </a:spcAft>
            </a:pPr>
            <a:r>
              <a:rPr lang="en-GB" sz="1600" dirty="0"/>
              <a:t>The water recycling scheme will cut water consumption to 80 litres </a:t>
            </a:r>
            <a:r>
              <a:rPr lang="en-GB" sz="1600" dirty="0" err="1"/>
              <a:t>ppd</a:t>
            </a:r>
            <a:r>
              <a:rPr lang="en-GB" sz="1600" dirty="0"/>
              <a:t> (compared to Cambridge average of 150 litres </a:t>
            </a:r>
            <a:r>
              <a:rPr lang="en-GB" sz="1600" dirty="0" err="1"/>
              <a:t>ppd</a:t>
            </a:r>
            <a:r>
              <a:rPr lang="en-GB" sz="1600" dirty="0"/>
              <a:t>).</a:t>
            </a:r>
          </a:p>
          <a:p>
            <a:pPr>
              <a:spcAft>
                <a:spcPts val="600"/>
              </a:spcAft>
            </a:pPr>
            <a:r>
              <a:rPr lang="en-GB" sz="1600" dirty="0"/>
              <a:t>The rainwater harvesting system will reduce mains water consumption across the site by over 45%</a:t>
            </a:r>
          </a:p>
          <a:p>
            <a:pPr>
              <a:spcAft>
                <a:spcPts val="600"/>
              </a:spcAft>
            </a:pPr>
            <a:r>
              <a:rPr lang="en-GB" sz="1600" dirty="0"/>
              <a:t>Will enable a discount on customer bills by charging different tariffs for </a:t>
            </a:r>
            <a:r>
              <a:rPr lang="en-GB" sz="1600"/>
              <a:t>potable and </a:t>
            </a:r>
            <a:r>
              <a:rPr lang="en-GB" sz="1600" dirty="0"/>
              <a:t>non-potable sources.</a:t>
            </a:r>
          </a:p>
          <a:p>
            <a:pPr>
              <a:spcAft>
                <a:spcPts val="600"/>
              </a:spcAft>
            </a:pPr>
            <a:r>
              <a:rPr lang="en-GB" sz="1600" dirty="0"/>
              <a:t>Reduced risk of downstream flooding.</a:t>
            </a:r>
          </a:p>
          <a:p>
            <a:pPr>
              <a:spcAft>
                <a:spcPts val="600"/>
              </a:spcAft>
            </a:pPr>
            <a:r>
              <a:rPr lang="en-GB" sz="1600" dirty="0"/>
              <a:t>Cleansed water reduces the risk of contaminating sensitive water courses.</a:t>
            </a:r>
          </a:p>
          <a:p>
            <a:endParaRPr lang="en-GB" sz="2000" dirty="0"/>
          </a:p>
        </p:txBody>
      </p:sp>
      <p:sp>
        <p:nvSpPr>
          <p:cNvPr id="11" name="Rectangle 10">
            <a:extLst>
              <a:ext uri="{FF2B5EF4-FFF2-40B4-BE49-F238E27FC236}">
                <a16:creationId xmlns:a16="http://schemas.microsoft.com/office/drawing/2014/main" xmlns="" id="{B56B619E-C7B4-4814-9804-D3E26A079DA4}"/>
              </a:ext>
            </a:extLst>
          </p:cNvPr>
          <p:cNvSpPr/>
          <p:nvPr/>
        </p:nvSpPr>
        <p:spPr>
          <a:xfrm>
            <a:off x="468313" y="6282353"/>
            <a:ext cx="3838369" cy="838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458544" y="3514284"/>
            <a:ext cx="4025992" cy="4447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342900" indent="-342900" fontAlgn="auto">
              <a:spcBef>
                <a:spcPts val="0"/>
              </a:spcBef>
              <a:spcAft>
                <a:spcPts val="600"/>
              </a:spcAft>
              <a:buFont typeface="Symbol"/>
              <a:buChar char=""/>
              <a:defRPr sz="1400">
                <a:latin typeface="Calibri" panose="020F0502020204030204" pitchFamily="34" charset="0"/>
                <a:ea typeface="Times New Roman"/>
                <a:cs typeface="Calibri" panose="020F0502020204030204" pitchFamily="34" charset="0"/>
              </a:defRPr>
            </a:lvl1pPr>
            <a:lvl2pPr marL="742950" indent="-285750" fontAlgn="base">
              <a:spcBef>
                <a:spcPct val="20000"/>
              </a:spcBef>
              <a:spcAft>
                <a:spcPct val="0"/>
              </a:spcAft>
              <a:buFont typeface="Courier New" panose="02070309020205020404" pitchFamily="49" charset="0"/>
              <a:buChar char="o"/>
              <a:defRPr sz="2800">
                <a:latin typeface="Calibri" panose="020F0502020204030204" pitchFamily="34" charset="0"/>
                <a:cs typeface="Calibri" panose="020F0502020204030204" pitchFamily="34" charset="0"/>
              </a:defRPr>
            </a:lvl2pPr>
            <a:lvl3pPr marL="1257300" indent="-342900" fontAlgn="base">
              <a:spcBef>
                <a:spcPct val="20000"/>
              </a:spcBef>
              <a:spcAft>
                <a:spcPct val="0"/>
              </a:spcAft>
              <a:buFont typeface="Arial" panose="020B0604020202020204" pitchFamily="34" charset="0"/>
              <a:buChar char="‒"/>
              <a:defRPr sz="2400">
                <a:latin typeface="Calibri" panose="020F0502020204030204" pitchFamily="34" charset="0"/>
                <a:cs typeface="Calibri" panose="020F0502020204030204" pitchFamily="34" charset="0"/>
              </a:defRPr>
            </a:lvl3pPr>
            <a:lvl4pPr marL="1600200" indent="-228600" fontAlgn="base">
              <a:spcBef>
                <a:spcPct val="20000"/>
              </a:spcBef>
              <a:spcAft>
                <a:spcPct val="0"/>
              </a:spcAft>
              <a:buFont typeface="Wingdings" pitchFamily="2" charset="2"/>
              <a:buChar char="§"/>
              <a:defRPr sz="2000">
                <a:latin typeface="Calibri" panose="020F0502020204030204" pitchFamily="34" charset="0"/>
                <a:cs typeface="Calibri" panose="020F0502020204030204" pitchFamily="34" charset="0"/>
              </a:defRPr>
            </a:lvl4pPr>
            <a:lvl5pPr marL="2057400" indent="-228600" fontAlgn="base">
              <a:spcBef>
                <a:spcPct val="20000"/>
              </a:spcBef>
              <a:spcAft>
                <a:spcPct val="0"/>
              </a:spcAft>
              <a:buFont typeface="Wingdings" pitchFamily="2" charset="2"/>
              <a:buChar char="§"/>
              <a:defRPr sz="2000">
                <a:latin typeface="Calibri" panose="020F0502020204030204" pitchFamily="34" charset="0"/>
                <a:cs typeface="Calibri" panose="020F0502020204030204" pitchFamily="34" charset="0"/>
              </a:defRPr>
            </a:lvl5pPr>
            <a:lvl6pPr marL="2514600" indent="-228600" fontAlgn="base">
              <a:spcBef>
                <a:spcPct val="20000"/>
              </a:spcBef>
              <a:spcAft>
                <a:spcPct val="0"/>
              </a:spcAft>
              <a:buChar char="»"/>
              <a:defRPr sz="2000"/>
            </a:lvl6pPr>
            <a:lvl7pPr marL="2971800" indent="-228600" fontAlgn="base">
              <a:spcBef>
                <a:spcPct val="20000"/>
              </a:spcBef>
              <a:spcAft>
                <a:spcPct val="0"/>
              </a:spcAft>
              <a:buChar char="»"/>
              <a:defRPr sz="2000"/>
            </a:lvl7pPr>
            <a:lvl8pPr marL="3429000" indent="-228600" fontAlgn="base">
              <a:spcBef>
                <a:spcPct val="20000"/>
              </a:spcBef>
              <a:spcAft>
                <a:spcPct val="0"/>
              </a:spcAft>
              <a:buChar char="»"/>
              <a:defRPr sz="2000"/>
            </a:lvl8pPr>
            <a:lvl9pPr marL="3886200" indent="-228600" fontAlgn="base">
              <a:spcBef>
                <a:spcPct val="20000"/>
              </a:spcBef>
              <a:spcAft>
                <a:spcPct val="0"/>
              </a:spcAft>
              <a:buChar char="»"/>
              <a:defRPr sz="2000"/>
            </a:lvl9pPr>
          </a:lstStyle>
          <a:p>
            <a:r>
              <a:rPr lang="en-GB" dirty="0"/>
              <a:t>Reduced risk from flooding</a:t>
            </a:r>
          </a:p>
          <a:p>
            <a:r>
              <a:rPr lang="en-GB" dirty="0"/>
              <a:t>Increased water efficiency &amp; reduced water stress</a:t>
            </a:r>
          </a:p>
          <a:p>
            <a:r>
              <a:rPr lang="en-GB" dirty="0"/>
              <a:t>Clean &amp; good quality water environment</a:t>
            </a:r>
          </a:p>
          <a:p>
            <a:r>
              <a:rPr lang="en-GB" dirty="0"/>
              <a:t>Enabling new housing</a:t>
            </a:r>
          </a:p>
          <a:p>
            <a:r>
              <a:rPr lang="en-GB" dirty="0"/>
              <a:t>Facilitating economic growth &amp; regeneration</a:t>
            </a:r>
          </a:p>
          <a:p>
            <a:r>
              <a:rPr lang="en-GB" dirty="0"/>
              <a:t>Enhanced biodiversity</a:t>
            </a:r>
          </a:p>
          <a:p>
            <a:r>
              <a:rPr lang="en-GB" dirty="0"/>
              <a:t>Better blue-green infrastructure</a:t>
            </a:r>
          </a:p>
          <a:p>
            <a:r>
              <a:rPr lang="en-GB" dirty="0"/>
              <a:t>Improved public spaces &amp; places, &amp; wellbeing</a:t>
            </a:r>
          </a:p>
          <a:p>
            <a:r>
              <a:rPr lang="en-GB" dirty="0"/>
              <a:t>Mitigating &amp; adapting to climate change</a:t>
            </a:r>
          </a:p>
          <a:p>
            <a:r>
              <a:rPr lang="en-GB" dirty="0"/>
              <a:t>Using resources more sustainably &amp; efficiently</a:t>
            </a:r>
          </a:p>
        </p:txBody>
      </p:sp>
    </p:spTree>
    <p:extLst>
      <p:ext uri="{BB962C8B-B14F-4D97-AF65-F5344CB8AC3E}">
        <p14:creationId xmlns:p14="http://schemas.microsoft.com/office/powerpoint/2010/main" val="415806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249"/>
                                          </p:stCondLst>
                                        </p:cTn>
                                        <p:tgtEl>
                                          <p:spTgt spid="5">
                                            <p:txEl>
                                              <p:pRg st="0" end="0"/>
                                            </p:txEl>
                                          </p:spTgt>
                                        </p:tgtEl>
                                        <p:attrNameLst>
                                          <p:attrName>style.visibility</p:attrName>
                                        </p:attrNameLst>
                                      </p:cBhvr>
                                      <p:to>
                                        <p:strVal val="visible"/>
                                      </p:to>
                                    </p:set>
                                  </p:childTnLst>
                                </p:cTn>
                              </p:par>
                            </p:childTnLst>
                          </p:cTn>
                        </p:par>
                        <p:par>
                          <p:cTn id="10" fill="hold">
                            <p:stCondLst>
                              <p:cond delay="750"/>
                            </p:stCondLst>
                            <p:childTnLst>
                              <p:par>
                                <p:cTn id="11" presetID="1" presetClass="entr" presetSubtype="0" fill="hold"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par>
                          <p:cTn id="13" fill="hold">
                            <p:stCondLst>
                              <p:cond delay="750"/>
                            </p:stCondLst>
                            <p:childTnLst>
                              <p:par>
                                <p:cTn id="14" presetID="1" presetClass="entr" presetSubtype="0" fill="hold" nodeType="after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childTnLst>
                                </p:cTn>
                              </p:par>
                            </p:childTnLst>
                          </p:cTn>
                        </p:par>
                        <p:par>
                          <p:cTn id="16" fill="hold">
                            <p:stCondLst>
                              <p:cond delay="750"/>
                            </p:stCondLst>
                            <p:childTnLst>
                              <p:par>
                                <p:cTn id="17" presetID="1" presetClass="entr" presetSubtype="0" fill="hold"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par>
                          <p:cTn id="19" fill="hold">
                            <p:stCondLst>
                              <p:cond delay="750"/>
                            </p:stCondLst>
                            <p:childTnLst>
                              <p:par>
                                <p:cTn id="20" presetID="1" presetClass="entr" presetSubtype="0" fill="hold" nodeType="after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nodeType="afterEffect">
                                  <p:stCondLst>
                                    <p:cond delay="500"/>
                                  </p:stCondLst>
                                  <p:childTnLst>
                                    <p:set>
                                      <p:cBhvr>
                                        <p:cTn id="28" dur="1" fill="hold">
                                          <p:stCondLst>
                                            <p:cond delay="249"/>
                                          </p:stCondLst>
                                        </p:cTn>
                                        <p:tgtEl>
                                          <p:spTgt spid="6">
                                            <p:txEl>
                                              <p:pRg st="0" end="0"/>
                                            </p:txEl>
                                          </p:spTgt>
                                        </p:tgtEl>
                                        <p:attrNameLst>
                                          <p:attrName>style.visibility</p:attrName>
                                        </p:attrNameLst>
                                      </p:cBhvr>
                                      <p:to>
                                        <p:strVal val="visible"/>
                                      </p:to>
                                    </p:set>
                                  </p:childTnLst>
                                </p:cTn>
                              </p:par>
                            </p:childTnLst>
                          </p:cTn>
                        </p:par>
                        <p:par>
                          <p:cTn id="29" fill="hold">
                            <p:stCondLst>
                              <p:cond delay="750"/>
                            </p:stCondLst>
                            <p:childTnLst>
                              <p:par>
                                <p:cTn id="30" presetID="1" presetClass="entr" presetSubtype="0" fill="hold" nodeType="afterEffect">
                                  <p:stCondLst>
                                    <p:cond delay="0"/>
                                  </p:stCondLst>
                                  <p:childTnLst>
                                    <p:set>
                                      <p:cBhvr>
                                        <p:cTn id="31" dur="1" fill="hold">
                                          <p:stCondLst>
                                            <p:cond delay="9"/>
                                          </p:stCondLst>
                                        </p:cTn>
                                        <p:tgtEl>
                                          <p:spTgt spid="6">
                                            <p:txEl>
                                              <p:pRg st="1" end="1"/>
                                            </p:txEl>
                                          </p:spTgt>
                                        </p:tgtEl>
                                        <p:attrNameLst>
                                          <p:attrName>style.visibility</p:attrName>
                                        </p:attrNameLst>
                                      </p:cBhvr>
                                      <p:to>
                                        <p:strVal val="visible"/>
                                      </p:to>
                                    </p:set>
                                  </p:childTnLst>
                                </p:cTn>
                              </p:par>
                            </p:childTnLst>
                          </p:cTn>
                        </p:par>
                        <p:par>
                          <p:cTn id="32" fill="hold">
                            <p:stCondLst>
                              <p:cond delay="760"/>
                            </p:stCondLst>
                            <p:childTnLst>
                              <p:par>
                                <p:cTn id="33" presetID="1" presetClass="entr" presetSubtype="0" fill="hold" nodeType="afterEffect">
                                  <p:stCondLst>
                                    <p:cond delay="0"/>
                                  </p:stCondLst>
                                  <p:childTnLst>
                                    <p:set>
                                      <p:cBhvr>
                                        <p:cTn id="34" dur="1" fill="hold">
                                          <p:stCondLst>
                                            <p:cond delay="9"/>
                                          </p:stCondLst>
                                        </p:cTn>
                                        <p:tgtEl>
                                          <p:spTgt spid="6">
                                            <p:txEl>
                                              <p:pRg st="2" end="2"/>
                                            </p:txEl>
                                          </p:spTgt>
                                        </p:tgtEl>
                                        <p:attrNameLst>
                                          <p:attrName>style.visibility</p:attrName>
                                        </p:attrNameLst>
                                      </p:cBhvr>
                                      <p:to>
                                        <p:strVal val="visible"/>
                                      </p:to>
                                    </p:set>
                                  </p:childTnLst>
                                </p:cTn>
                              </p:par>
                            </p:childTnLst>
                          </p:cTn>
                        </p:par>
                        <p:par>
                          <p:cTn id="35" fill="hold">
                            <p:stCondLst>
                              <p:cond delay="770"/>
                            </p:stCondLst>
                            <p:childTnLst>
                              <p:par>
                                <p:cTn id="36" presetID="1" presetClass="entr" presetSubtype="0" fill="hold" nodeType="afterEffect">
                                  <p:stCondLst>
                                    <p:cond delay="0"/>
                                  </p:stCondLst>
                                  <p:childTnLst>
                                    <p:set>
                                      <p:cBhvr>
                                        <p:cTn id="37" dur="1" fill="hold">
                                          <p:stCondLst>
                                            <p:cond delay="0"/>
                                          </p:stCondLst>
                                        </p:cTn>
                                        <p:tgtEl>
                                          <p:spTgt spid="6">
                                            <p:txEl>
                                              <p:pRg st="5" end="5"/>
                                            </p:txEl>
                                          </p:spTgt>
                                        </p:tgtEl>
                                        <p:attrNameLst>
                                          <p:attrName>style.visibility</p:attrName>
                                        </p:attrNameLst>
                                      </p:cBhvr>
                                      <p:to>
                                        <p:strVal val="visible"/>
                                      </p:to>
                                    </p:set>
                                  </p:childTnLst>
                                </p:cTn>
                              </p:par>
                            </p:childTnLst>
                          </p:cTn>
                        </p:par>
                        <p:par>
                          <p:cTn id="38" fill="hold">
                            <p:stCondLst>
                              <p:cond delay="770"/>
                            </p:stCondLst>
                            <p:childTnLst>
                              <p:par>
                                <p:cTn id="39" presetID="1" presetClass="entr" presetSubtype="0" fill="hold" nodeType="afterEffect">
                                  <p:stCondLst>
                                    <p:cond delay="0"/>
                                  </p:stCondLst>
                                  <p:childTnLst>
                                    <p:set>
                                      <p:cBhvr>
                                        <p:cTn id="40" dur="1" fill="hold">
                                          <p:stCondLst>
                                            <p:cond delay="0"/>
                                          </p:stCondLst>
                                        </p:cTn>
                                        <p:tgtEl>
                                          <p:spTgt spid="6">
                                            <p:txEl>
                                              <p:pRg st="3" end="3"/>
                                            </p:txEl>
                                          </p:spTgt>
                                        </p:tgtEl>
                                        <p:attrNameLst>
                                          <p:attrName>style.visibility</p:attrName>
                                        </p:attrNameLst>
                                      </p:cBhvr>
                                      <p:to>
                                        <p:strVal val="visible"/>
                                      </p:to>
                                    </p:set>
                                  </p:childTnLst>
                                </p:cTn>
                              </p:par>
                            </p:childTnLst>
                          </p:cTn>
                        </p:par>
                        <p:par>
                          <p:cTn id="41" fill="hold">
                            <p:stCondLst>
                              <p:cond delay="770"/>
                            </p:stCondLst>
                            <p:childTnLst>
                              <p:par>
                                <p:cTn id="42" presetID="1" presetClass="entr" presetSubtype="0" fill="hold" nodeType="afterEffect">
                                  <p:stCondLst>
                                    <p:cond delay="0"/>
                                  </p:stCondLst>
                                  <p:childTnLst>
                                    <p:set>
                                      <p:cBhvr>
                                        <p:cTn id="43" dur="1" fill="hold">
                                          <p:stCondLst>
                                            <p:cond delay="0"/>
                                          </p:stCondLst>
                                        </p:cTn>
                                        <p:tgtEl>
                                          <p:spTgt spid="6">
                                            <p:txEl>
                                              <p:pRg st="4" end="4"/>
                                            </p:txEl>
                                          </p:spTgt>
                                        </p:tgtEl>
                                        <p:attrNameLst>
                                          <p:attrName>style.visibility</p:attrName>
                                        </p:attrNameLst>
                                      </p:cBhvr>
                                      <p:to>
                                        <p:strVal val="visible"/>
                                      </p:to>
                                    </p:set>
                                  </p:childTnLst>
                                </p:cTn>
                              </p:par>
                            </p:childTnLst>
                          </p:cTn>
                        </p:par>
                        <p:par>
                          <p:cTn id="44" fill="hold">
                            <p:stCondLst>
                              <p:cond delay="770"/>
                            </p:stCondLst>
                            <p:childTnLst>
                              <p:par>
                                <p:cTn id="45" presetID="1" presetClass="entr" presetSubtype="0" fill="hold" nodeType="afterEffect">
                                  <p:stCondLst>
                                    <p:cond delay="0"/>
                                  </p:stCondLst>
                                  <p:childTnLst>
                                    <p:set>
                                      <p:cBhvr>
                                        <p:cTn id="46" dur="1" fill="hold">
                                          <p:stCondLst>
                                            <p:cond delay="0"/>
                                          </p:stCondLst>
                                        </p:cTn>
                                        <p:tgtEl>
                                          <p:spTgt spid="6">
                                            <p:txEl>
                                              <p:pRg st="6" end="6"/>
                                            </p:txEl>
                                          </p:spTgt>
                                        </p:tgtEl>
                                        <p:attrNameLst>
                                          <p:attrName>style.visibility</p:attrName>
                                        </p:attrNameLst>
                                      </p:cBhvr>
                                      <p:to>
                                        <p:strVal val="visible"/>
                                      </p:to>
                                    </p:set>
                                  </p:childTnLst>
                                </p:cTn>
                              </p:par>
                            </p:childTnLst>
                          </p:cTn>
                        </p:par>
                        <p:par>
                          <p:cTn id="47" fill="hold">
                            <p:stCondLst>
                              <p:cond delay="770"/>
                            </p:stCondLst>
                            <p:childTnLst>
                              <p:par>
                                <p:cTn id="48" presetID="1" presetClass="entr" presetSubtype="0" fill="hold" nodeType="afterEffect">
                                  <p:stCondLst>
                                    <p:cond delay="0"/>
                                  </p:stCondLst>
                                  <p:childTnLst>
                                    <p:set>
                                      <p:cBhvr>
                                        <p:cTn id="49" dur="1" fill="hold">
                                          <p:stCondLst>
                                            <p:cond delay="0"/>
                                          </p:stCondLst>
                                        </p:cTn>
                                        <p:tgtEl>
                                          <p:spTgt spid="6">
                                            <p:txEl>
                                              <p:pRg st="7" end="7"/>
                                            </p:txEl>
                                          </p:spTgt>
                                        </p:tgtEl>
                                        <p:attrNameLst>
                                          <p:attrName>style.visibility</p:attrName>
                                        </p:attrNameLst>
                                      </p:cBhvr>
                                      <p:to>
                                        <p:strVal val="visible"/>
                                      </p:to>
                                    </p:set>
                                  </p:childTnLst>
                                </p:cTn>
                              </p:par>
                            </p:childTnLst>
                          </p:cTn>
                        </p:par>
                        <p:par>
                          <p:cTn id="50" fill="hold">
                            <p:stCondLst>
                              <p:cond delay="770"/>
                            </p:stCondLst>
                            <p:childTnLst>
                              <p:par>
                                <p:cTn id="51" presetID="1" presetClass="entr" presetSubtype="0" fill="hold" nodeType="afterEffect">
                                  <p:stCondLst>
                                    <p:cond delay="0"/>
                                  </p:stCondLst>
                                  <p:childTnLst>
                                    <p:set>
                                      <p:cBhvr>
                                        <p:cTn id="52" dur="1" fill="hold">
                                          <p:stCondLst>
                                            <p:cond delay="0"/>
                                          </p:stCondLst>
                                        </p:cTn>
                                        <p:tgtEl>
                                          <p:spTgt spid="6">
                                            <p:txEl>
                                              <p:pRg st="8" end="8"/>
                                            </p:txEl>
                                          </p:spTgt>
                                        </p:tgtEl>
                                        <p:attrNameLst>
                                          <p:attrName>style.visibility</p:attrName>
                                        </p:attrNameLst>
                                      </p:cBhvr>
                                      <p:to>
                                        <p:strVal val="visible"/>
                                      </p:to>
                                    </p:set>
                                  </p:childTnLst>
                                </p:cTn>
                              </p:par>
                            </p:childTnLst>
                          </p:cTn>
                        </p:par>
                        <p:par>
                          <p:cTn id="53" fill="hold">
                            <p:stCondLst>
                              <p:cond delay="770"/>
                            </p:stCondLst>
                            <p:childTnLst>
                              <p:par>
                                <p:cTn id="54" presetID="1" presetClass="entr" presetSubtype="0" fill="hold" nodeType="afterEffect">
                                  <p:stCondLst>
                                    <p:cond delay="0"/>
                                  </p:stCondLst>
                                  <p:childTnLst>
                                    <p:set>
                                      <p:cBhvr>
                                        <p:cTn id="55"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21801" cy="75347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GB" dirty="0"/>
              <a:t>Making IWM happen</a:t>
            </a:r>
          </a:p>
        </p:txBody>
      </p:sp>
      <p:sp>
        <p:nvSpPr>
          <p:cNvPr id="3" name="Content Placeholder 2"/>
          <p:cNvSpPr>
            <a:spLocks noGrp="1"/>
          </p:cNvSpPr>
          <p:nvPr>
            <p:ph idx="1"/>
          </p:nvPr>
        </p:nvSpPr>
        <p:spPr>
          <a:xfrm>
            <a:off x="468312" y="1404938"/>
            <a:ext cx="8208143" cy="305293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fontAlgn="auto">
              <a:spcBef>
                <a:spcPts val="0"/>
              </a:spcBef>
              <a:spcAft>
                <a:spcPts val="1200"/>
              </a:spcAft>
              <a:buFont typeface="Symbol"/>
              <a:buChar char=""/>
            </a:pPr>
            <a:r>
              <a:rPr lang="en-GB" sz="2400" kern="1200" dirty="0">
                <a:ea typeface="Times New Roman"/>
              </a:rPr>
              <a:t>Partnerships are crucial</a:t>
            </a:r>
          </a:p>
          <a:p>
            <a:pPr fontAlgn="auto">
              <a:spcBef>
                <a:spcPts val="0"/>
              </a:spcBef>
              <a:spcAft>
                <a:spcPts val="1200"/>
              </a:spcAft>
              <a:buFont typeface="Symbol"/>
              <a:buChar char=""/>
            </a:pPr>
            <a:r>
              <a:rPr lang="en-GB" sz="2400" kern="1200" dirty="0">
                <a:ea typeface="Times New Roman"/>
              </a:rPr>
              <a:t>Community engagement is essential</a:t>
            </a:r>
          </a:p>
          <a:p>
            <a:pPr fontAlgn="auto">
              <a:spcBef>
                <a:spcPts val="0"/>
              </a:spcBef>
              <a:spcAft>
                <a:spcPts val="1200"/>
              </a:spcAft>
              <a:buFont typeface="Symbol"/>
              <a:buChar char=""/>
            </a:pPr>
            <a:r>
              <a:rPr lang="en-GB" sz="2400" kern="1200" dirty="0">
                <a:ea typeface="Times New Roman"/>
              </a:rPr>
              <a:t>Local Plans are key</a:t>
            </a:r>
          </a:p>
          <a:p>
            <a:pPr fontAlgn="auto">
              <a:spcBef>
                <a:spcPts val="0"/>
              </a:spcBef>
              <a:spcAft>
                <a:spcPts val="1200"/>
              </a:spcAft>
              <a:buFont typeface="Symbol"/>
              <a:buChar char=""/>
            </a:pPr>
            <a:r>
              <a:rPr lang="en-GB" sz="2400" kern="1200" dirty="0">
                <a:ea typeface="Times New Roman"/>
              </a:rPr>
              <a:t>Legislation has a role, but</a:t>
            </a:r>
          </a:p>
          <a:p>
            <a:pPr fontAlgn="auto">
              <a:spcBef>
                <a:spcPts val="0"/>
              </a:spcBef>
              <a:spcAft>
                <a:spcPts val="1200"/>
              </a:spcAft>
              <a:buFont typeface="Symbol"/>
              <a:buChar char=""/>
            </a:pPr>
            <a:r>
              <a:rPr lang="en-GB" sz="2400" kern="1200" dirty="0">
                <a:ea typeface="Times New Roman"/>
              </a:rPr>
              <a:t>Changing mind-sets is more important</a:t>
            </a:r>
          </a:p>
        </p:txBody>
      </p:sp>
      <p:sp>
        <p:nvSpPr>
          <p:cNvPr id="4" name="TextBox 3"/>
          <p:cNvSpPr txBox="1"/>
          <p:nvPr/>
        </p:nvSpPr>
        <p:spPr>
          <a:xfrm>
            <a:off x="597718" y="4889016"/>
            <a:ext cx="7920880" cy="1323439"/>
          </a:xfrm>
          <a:prstGeom prst="rect">
            <a:avLst/>
          </a:prstGeom>
          <a:noFill/>
        </p:spPr>
        <p:txBody>
          <a:bodyPr wrap="square" rtlCol="0">
            <a:spAutoFit/>
          </a:bodyPr>
          <a:lstStyle/>
          <a:p>
            <a:pPr algn="ctr"/>
            <a:r>
              <a:rPr lang="en-GB" sz="4000" i="1" dirty="0">
                <a:solidFill>
                  <a:srgbClr val="669900"/>
                </a:solidFill>
                <a:latin typeface="Calibri" panose="020F0502020204030204" pitchFamily="34" charset="0"/>
                <a:cs typeface="Calibri" panose="020F0502020204030204" pitchFamily="34" charset="0"/>
              </a:rPr>
              <a:t>You can’t make them do it, but you can make them want to do it</a:t>
            </a:r>
          </a:p>
        </p:txBody>
      </p:sp>
      <p:pic>
        <p:nvPicPr>
          <p:cNvPr id="8" name="Picture 7" descr="A screenshot of a cell phone&#10;&#10;Description automatically generated">
            <a:extLst>
              <a:ext uri="{FF2B5EF4-FFF2-40B4-BE49-F238E27FC236}">
                <a16:creationId xmlns:a16="http://schemas.microsoft.com/office/drawing/2014/main" xmlns="" id="{352B02DF-A5C3-4426-A4A2-03B64F6360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9227" y="1404938"/>
            <a:ext cx="2246461" cy="32035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40216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637DA82-FBCA-4BB2-BC57-DA40C83CD214}"/>
              </a:ext>
            </a:extLst>
          </p:cNvPr>
          <p:cNvSpPr/>
          <p:nvPr/>
        </p:nvSpPr>
        <p:spPr>
          <a:xfrm>
            <a:off x="468313" y="6277615"/>
            <a:ext cx="3838369" cy="838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xmlns="" id="{0DFE334B-4C67-46FC-AED6-790F74F55740}"/>
              </a:ext>
            </a:extLst>
          </p:cNvPr>
          <p:cNvSpPr>
            <a:spLocks noGrp="1"/>
          </p:cNvSpPr>
          <p:nvPr>
            <p:ph type="title"/>
          </p:nvPr>
        </p:nvSpPr>
        <p:spPr/>
        <p:txBody>
          <a:bodyPr/>
          <a:lstStyle/>
          <a:p>
            <a:r>
              <a:rPr lang="en-GB" dirty="0"/>
              <a:t>Thanks to our supporters</a:t>
            </a:r>
          </a:p>
        </p:txBody>
      </p:sp>
      <p:sp>
        <p:nvSpPr>
          <p:cNvPr id="3" name="Content Placeholder 2">
            <a:extLst>
              <a:ext uri="{FF2B5EF4-FFF2-40B4-BE49-F238E27FC236}">
                <a16:creationId xmlns:a16="http://schemas.microsoft.com/office/drawing/2014/main" xmlns="" id="{2182B92B-9304-4361-ABEF-29EEDC5B3B52}"/>
              </a:ext>
            </a:extLst>
          </p:cNvPr>
          <p:cNvSpPr>
            <a:spLocks noGrp="1"/>
          </p:cNvSpPr>
          <p:nvPr>
            <p:ph idx="1"/>
          </p:nvPr>
        </p:nvSpPr>
        <p:spPr/>
        <p:txBody>
          <a:bodyPr/>
          <a:lstStyle/>
          <a:p>
            <a:pPr marL="0" indent="0">
              <a:buNone/>
            </a:pPr>
            <a:r>
              <a:rPr lang="en-GB" dirty="0"/>
              <a:t>Funders:</a:t>
            </a:r>
          </a:p>
        </p:txBody>
      </p:sp>
      <p:pic>
        <p:nvPicPr>
          <p:cNvPr id="5" name="Picture 4" descr="A picture containing screenshot&#10;&#10;Description automatically generated">
            <a:extLst>
              <a:ext uri="{FF2B5EF4-FFF2-40B4-BE49-F238E27FC236}">
                <a16:creationId xmlns:a16="http://schemas.microsoft.com/office/drawing/2014/main" xmlns="" id="{ABBD7083-0EF2-4EBA-A73E-9583A98DB09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838" t="43178" r="18795" b="22763"/>
          <a:stretch/>
        </p:blipFill>
        <p:spPr>
          <a:xfrm>
            <a:off x="1423653" y="1973281"/>
            <a:ext cx="6773571" cy="4784196"/>
          </a:xfrm>
          <a:prstGeom prst="rect">
            <a:avLst/>
          </a:prstGeom>
        </p:spPr>
      </p:pic>
    </p:spTree>
    <p:extLst>
      <p:ext uri="{BB962C8B-B14F-4D97-AF65-F5344CB8AC3E}">
        <p14:creationId xmlns:p14="http://schemas.microsoft.com/office/powerpoint/2010/main" val="1889977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248480"/>
            <a:ext cx="7416003" cy="803317"/>
          </a:xfrm>
        </p:spPr>
        <p:txBody>
          <a:bodyPr/>
          <a:lstStyle/>
          <a:p>
            <a:r>
              <a:rPr lang="en-GB" sz="3200" dirty="0">
                <a:ea typeface="Calibri"/>
              </a:rPr>
              <a:t>What is integrated water management?</a:t>
            </a:r>
            <a:endParaRPr lang="en-GB" sz="3200" dirty="0"/>
          </a:p>
        </p:txBody>
      </p:sp>
      <p:sp>
        <p:nvSpPr>
          <p:cNvPr id="3" name="Content Placeholder 2"/>
          <p:cNvSpPr>
            <a:spLocks noGrp="1"/>
          </p:cNvSpPr>
          <p:nvPr>
            <p:ph idx="1"/>
          </p:nvPr>
        </p:nvSpPr>
        <p:spPr>
          <a:xfrm>
            <a:off x="506627" y="2912992"/>
            <a:ext cx="8218488" cy="3018251"/>
          </a:xfrm>
        </p:spPr>
        <p:txBody>
          <a:bodyPr/>
          <a:lstStyle/>
          <a:p>
            <a:pPr marL="0" lvl="0" indent="0" fontAlgn="auto">
              <a:spcAft>
                <a:spcPts val="0"/>
              </a:spcAft>
              <a:buNone/>
            </a:pPr>
            <a:r>
              <a:rPr lang="en-GB" i="1" kern="1200" dirty="0">
                <a:solidFill>
                  <a:srgbClr val="669900"/>
                </a:solidFill>
              </a:rPr>
              <a:t>"A collaborative approach to </a:t>
            </a:r>
            <a:r>
              <a:rPr lang="en-GB" i="1" kern="1200">
                <a:solidFill>
                  <a:srgbClr val="669900"/>
                </a:solidFill>
              </a:rPr>
              <a:t>managing land and </a:t>
            </a:r>
            <a:r>
              <a:rPr lang="en-GB" i="1" kern="1200" dirty="0">
                <a:solidFill>
                  <a:srgbClr val="669900"/>
                </a:solidFill>
              </a:rPr>
              <a:t>water that delivers coordinated management of water storage, supply</a:t>
            </a:r>
            <a:r>
              <a:rPr lang="en-GB" i="1" kern="1200">
                <a:solidFill>
                  <a:srgbClr val="669900"/>
                </a:solidFill>
              </a:rPr>
              <a:t>, demand, </a:t>
            </a:r>
            <a:r>
              <a:rPr lang="en-GB" i="1" kern="1200" dirty="0">
                <a:solidFill>
                  <a:srgbClr val="669900"/>
                </a:solidFill>
              </a:rPr>
              <a:t>wastewater, flood risk, quality of </a:t>
            </a:r>
            <a:r>
              <a:rPr lang="en-GB" i="1" kern="1200">
                <a:solidFill>
                  <a:srgbClr val="669900"/>
                </a:solidFill>
              </a:rPr>
              <a:t>water and </a:t>
            </a:r>
            <a:r>
              <a:rPr lang="en-GB" i="1" kern="1200" dirty="0">
                <a:solidFill>
                  <a:srgbClr val="669900"/>
                </a:solidFill>
              </a:rPr>
              <a:t>the wider environment"</a:t>
            </a:r>
            <a:endParaRPr lang="en-GB" kern="1200" dirty="0">
              <a:solidFill>
                <a:srgbClr val="669900"/>
              </a:solidFill>
            </a:endParaRPr>
          </a:p>
          <a:p>
            <a:endParaRPr lang="en-GB" dirty="0"/>
          </a:p>
        </p:txBody>
      </p:sp>
    </p:spTree>
    <p:extLst>
      <p:ext uri="{BB962C8B-B14F-4D97-AF65-F5344CB8AC3E}">
        <p14:creationId xmlns:p14="http://schemas.microsoft.com/office/powerpoint/2010/main" val="954411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E7FC30F7-9565-40E7-BE8B-A7976D335488}"/>
              </a:ext>
            </a:extLst>
          </p:cNvPr>
          <p:cNvSpPr/>
          <p:nvPr/>
        </p:nvSpPr>
        <p:spPr>
          <a:xfrm>
            <a:off x="468313" y="6277615"/>
            <a:ext cx="3838369" cy="838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sz="3200" dirty="0"/>
              <a:t>Why is integrated water management important?</a:t>
            </a:r>
          </a:p>
        </p:txBody>
      </p:sp>
      <p:pic>
        <p:nvPicPr>
          <p:cNvPr id="5" name="Picture 4" descr="A picture containing device&#10;&#10;Description automatically generated">
            <a:extLst>
              <a:ext uri="{FF2B5EF4-FFF2-40B4-BE49-F238E27FC236}">
                <a16:creationId xmlns:a16="http://schemas.microsoft.com/office/drawing/2014/main" xmlns="" id="{BA562D47-8463-4842-BA67-0EA5627F30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5617" y="1517104"/>
            <a:ext cx="5274564" cy="5274564"/>
          </a:xfrm>
          <a:prstGeom prst="rect">
            <a:avLst/>
          </a:prstGeom>
        </p:spPr>
      </p:pic>
    </p:spTree>
    <p:extLst>
      <p:ext uri="{BB962C8B-B14F-4D97-AF65-F5344CB8AC3E}">
        <p14:creationId xmlns:p14="http://schemas.microsoft.com/office/powerpoint/2010/main" val="2487659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ea typeface="Calibri"/>
              </a:rPr>
              <a:t>What can integrated water management deliver?</a:t>
            </a:r>
            <a:endParaRPr lang="en-GB" sz="3200" dirty="0"/>
          </a:p>
        </p:txBody>
      </p:sp>
      <p:sp>
        <p:nvSpPr>
          <p:cNvPr id="3" name="Content Placeholder 2"/>
          <p:cNvSpPr>
            <a:spLocks noGrp="1"/>
          </p:cNvSpPr>
          <p:nvPr>
            <p:ph idx="1"/>
          </p:nvPr>
        </p:nvSpPr>
        <p:spPr>
          <a:xfrm>
            <a:off x="468313" y="1404938"/>
            <a:ext cx="8207375" cy="4784196"/>
          </a:xfrm>
        </p:spPr>
        <p:txBody>
          <a:bodyPr/>
          <a:lstStyle/>
          <a:p>
            <a:pPr fontAlgn="auto">
              <a:spcBef>
                <a:spcPts val="0"/>
              </a:spcBef>
              <a:spcAft>
                <a:spcPts val="1200"/>
              </a:spcAft>
              <a:buFont typeface="Symbol"/>
              <a:buChar char=""/>
            </a:pPr>
            <a:r>
              <a:rPr lang="en-GB" sz="2000" kern="1200" dirty="0">
                <a:ea typeface="Times New Roman"/>
              </a:rPr>
              <a:t>Reduced risk from flooding</a:t>
            </a:r>
          </a:p>
          <a:p>
            <a:pPr fontAlgn="auto">
              <a:spcBef>
                <a:spcPts val="0"/>
              </a:spcBef>
              <a:spcAft>
                <a:spcPts val="1200"/>
              </a:spcAft>
              <a:buFont typeface="Symbol"/>
              <a:buChar char=""/>
            </a:pPr>
            <a:r>
              <a:rPr lang="en-GB" sz="2000" kern="1200" dirty="0">
                <a:ea typeface="Times New Roman"/>
              </a:rPr>
              <a:t>Increased water </a:t>
            </a:r>
            <a:r>
              <a:rPr lang="en-GB" sz="2000" kern="1200">
                <a:ea typeface="Times New Roman"/>
              </a:rPr>
              <a:t>efficiency and </a:t>
            </a:r>
            <a:r>
              <a:rPr lang="en-GB" sz="2000" kern="1200" dirty="0">
                <a:ea typeface="Times New Roman"/>
              </a:rPr>
              <a:t>reduced water stress</a:t>
            </a:r>
          </a:p>
          <a:p>
            <a:pPr fontAlgn="auto">
              <a:spcBef>
                <a:spcPts val="0"/>
              </a:spcBef>
              <a:spcAft>
                <a:spcPts val="1200"/>
              </a:spcAft>
              <a:buFont typeface="Symbol"/>
              <a:buChar char=""/>
            </a:pPr>
            <a:r>
              <a:rPr lang="en-GB" sz="2000" kern="1200">
                <a:ea typeface="Times New Roman"/>
              </a:rPr>
              <a:t>Clean and </a:t>
            </a:r>
            <a:r>
              <a:rPr lang="en-GB" sz="2000" kern="1200" dirty="0">
                <a:ea typeface="Times New Roman"/>
              </a:rPr>
              <a:t>good quality water environment</a:t>
            </a:r>
          </a:p>
          <a:p>
            <a:pPr fontAlgn="auto">
              <a:spcBef>
                <a:spcPts val="0"/>
              </a:spcBef>
              <a:spcAft>
                <a:spcPts val="1200"/>
              </a:spcAft>
              <a:buFont typeface="Symbol"/>
              <a:buChar char=""/>
            </a:pPr>
            <a:r>
              <a:rPr lang="en-GB" sz="2000" kern="1200" dirty="0">
                <a:ea typeface="Times New Roman"/>
              </a:rPr>
              <a:t>Enabling new housing</a:t>
            </a:r>
          </a:p>
          <a:p>
            <a:pPr fontAlgn="auto">
              <a:spcBef>
                <a:spcPts val="0"/>
              </a:spcBef>
              <a:spcAft>
                <a:spcPts val="1200"/>
              </a:spcAft>
              <a:buFont typeface="Symbol"/>
              <a:buChar char=""/>
            </a:pPr>
            <a:r>
              <a:rPr lang="en-GB" sz="2000" kern="1200" dirty="0">
                <a:ea typeface="Times New Roman"/>
              </a:rPr>
              <a:t>Facilitating economic </a:t>
            </a:r>
            <a:r>
              <a:rPr lang="en-GB" sz="2000" kern="1200">
                <a:ea typeface="Times New Roman"/>
              </a:rPr>
              <a:t>growth and </a:t>
            </a:r>
            <a:r>
              <a:rPr lang="en-GB" sz="2000" kern="1200" dirty="0">
                <a:ea typeface="Times New Roman"/>
              </a:rPr>
              <a:t>regeneration</a:t>
            </a:r>
          </a:p>
          <a:p>
            <a:pPr fontAlgn="auto">
              <a:spcBef>
                <a:spcPts val="0"/>
              </a:spcBef>
              <a:spcAft>
                <a:spcPts val="1200"/>
              </a:spcAft>
              <a:buFont typeface="Symbol"/>
              <a:buChar char=""/>
            </a:pPr>
            <a:r>
              <a:rPr lang="en-GB" sz="2000" kern="1200" dirty="0">
                <a:ea typeface="Times New Roman"/>
              </a:rPr>
              <a:t>Enhanced biodiversity</a:t>
            </a:r>
          </a:p>
          <a:p>
            <a:pPr fontAlgn="auto">
              <a:spcBef>
                <a:spcPts val="0"/>
              </a:spcBef>
              <a:spcAft>
                <a:spcPts val="1200"/>
              </a:spcAft>
              <a:buFont typeface="Symbol"/>
              <a:buChar char=""/>
            </a:pPr>
            <a:r>
              <a:rPr lang="en-GB" sz="2000" kern="1200" dirty="0">
                <a:ea typeface="Times New Roman"/>
              </a:rPr>
              <a:t>Better blue-green infrastructure</a:t>
            </a:r>
          </a:p>
          <a:p>
            <a:pPr fontAlgn="auto">
              <a:spcBef>
                <a:spcPts val="0"/>
              </a:spcBef>
              <a:spcAft>
                <a:spcPts val="1200"/>
              </a:spcAft>
              <a:buFont typeface="Symbol"/>
              <a:buChar char=""/>
            </a:pPr>
            <a:r>
              <a:rPr lang="en-GB" sz="2000" kern="1200" dirty="0">
                <a:ea typeface="Times New Roman"/>
              </a:rPr>
              <a:t>Improved public </a:t>
            </a:r>
            <a:r>
              <a:rPr lang="en-GB" sz="2000" kern="1200">
                <a:ea typeface="Times New Roman"/>
              </a:rPr>
              <a:t>spaces and </a:t>
            </a:r>
            <a:r>
              <a:rPr lang="en-GB" sz="2000" kern="1200" dirty="0">
                <a:ea typeface="Times New Roman"/>
              </a:rPr>
              <a:t>places</a:t>
            </a:r>
            <a:r>
              <a:rPr lang="en-GB" sz="2000" kern="1200">
                <a:ea typeface="Times New Roman"/>
              </a:rPr>
              <a:t>, and </a:t>
            </a:r>
            <a:r>
              <a:rPr lang="en-GB" sz="2000" kern="1200" dirty="0">
                <a:ea typeface="Times New Roman"/>
              </a:rPr>
              <a:t>wellbeing</a:t>
            </a:r>
          </a:p>
          <a:p>
            <a:pPr fontAlgn="auto">
              <a:spcBef>
                <a:spcPts val="0"/>
              </a:spcBef>
              <a:spcAft>
                <a:spcPts val="1200"/>
              </a:spcAft>
              <a:buFont typeface="Symbol"/>
              <a:buChar char=""/>
            </a:pPr>
            <a:r>
              <a:rPr lang="en-GB" sz="2000" kern="1200">
                <a:ea typeface="Times New Roman"/>
              </a:rPr>
              <a:t>Mitigating and </a:t>
            </a:r>
            <a:r>
              <a:rPr lang="en-GB" sz="2000" kern="1200" dirty="0">
                <a:ea typeface="Times New Roman"/>
              </a:rPr>
              <a:t>adapting to climate change</a:t>
            </a:r>
          </a:p>
          <a:p>
            <a:pPr fontAlgn="auto">
              <a:spcBef>
                <a:spcPts val="0"/>
              </a:spcBef>
              <a:spcAft>
                <a:spcPts val="1200"/>
              </a:spcAft>
              <a:buFont typeface="Symbol"/>
              <a:buChar char=""/>
            </a:pPr>
            <a:r>
              <a:rPr lang="en-GB" sz="2000" kern="1200" dirty="0">
                <a:ea typeface="Times New Roman"/>
              </a:rPr>
              <a:t>Using resources more </a:t>
            </a:r>
            <a:r>
              <a:rPr lang="en-GB" sz="2000" kern="1200">
                <a:ea typeface="Times New Roman"/>
              </a:rPr>
              <a:t>sustainably and </a:t>
            </a:r>
            <a:r>
              <a:rPr lang="en-GB" sz="2000" kern="1200" dirty="0">
                <a:ea typeface="Times New Roman"/>
              </a:rPr>
              <a:t>efficiently</a:t>
            </a:r>
          </a:p>
          <a:p>
            <a:endParaRPr lang="en-GB" sz="2800" dirty="0"/>
          </a:p>
        </p:txBody>
      </p:sp>
    </p:spTree>
    <p:extLst>
      <p:ext uri="{BB962C8B-B14F-4D97-AF65-F5344CB8AC3E}">
        <p14:creationId xmlns:p14="http://schemas.microsoft.com/office/powerpoint/2010/main" val="33934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2A9F458-1A3E-4804-A513-BF586AFAF258}"/>
              </a:ext>
            </a:extLst>
          </p:cNvPr>
          <p:cNvSpPr/>
          <p:nvPr/>
        </p:nvSpPr>
        <p:spPr>
          <a:xfrm>
            <a:off x="468313" y="6277615"/>
            <a:ext cx="3838369" cy="838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354094" y="260580"/>
            <a:ext cx="7553334" cy="786479"/>
          </a:xfrm>
        </p:spPr>
        <p:txBody>
          <a:bodyPr>
            <a:normAutofit/>
          </a:bodyPr>
          <a:lstStyle/>
          <a:p>
            <a:r>
              <a:rPr lang="en-GB" sz="3200" dirty="0"/>
              <a:t>Why planning for water matters</a:t>
            </a:r>
            <a:endParaRPr lang="en-GB" sz="3200" b="1"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1681927" y="1417664"/>
            <a:ext cx="5074215" cy="2651905"/>
          </a:xfrm>
        </p:spPr>
        <p:txBody>
          <a:bodyPr>
            <a:normAutofit/>
          </a:bodyPr>
          <a:lstStyle/>
          <a:p>
            <a:pPr marL="342900" indent="-342900">
              <a:spcBef>
                <a:spcPts val="0"/>
              </a:spcBef>
              <a:spcAft>
                <a:spcPts val="600"/>
              </a:spcAft>
              <a:buFont typeface="Symbol"/>
              <a:buChar char=""/>
            </a:pPr>
            <a:r>
              <a:rPr lang="en-GB" sz="2000" kern="1200" dirty="0">
                <a:ea typeface="Times New Roman"/>
              </a:rPr>
              <a:t>Extended periods of rainfall already increasing</a:t>
            </a:r>
          </a:p>
          <a:p>
            <a:pPr marL="342900" indent="-342900">
              <a:spcBef>
                <a:spcPts val="0"/>
              </a:spcBef>
              <a:spcAft>
                <a:spcPts val="600"/>
              </a:spcAft>
              <a:buFont typeface="Symbol"/>
              <a:buChar char=""/>
            </a:pPr>
            <a:r>
              <a:rPr lang="en-GB" sz="2000" kern="1200" dirty="0">
                <a:ea typeface="Times New Roman"/>
              </a:rPr>
              <a:t>3m homes at risk of surface water flooding</a:t>
            </a:r>
          </a:p>
          <a:p>
            <a:pPr marL="342900" indent="-342900">
              <a:spcBef>
                <a:spcPts val="0"/>
              </a:spcBef>
              <a:spcAft>
                <a:spcPts val="600"/>
              </a:spcAft>
              <a:buFont typeface="Symbol"/>
              <a:buChar char=""/>
            </a:pPr>
            <a:r>
              <a:rPr lang="en-GB" sz="2000" kern="1200" dirty="0">
                <a:ea typeface="Times New Roman"/>
              </a:rPr>
              <a:t>UK water deficit of 22% by 2050</a:t>
            </a:r>
          </a:p>
          <a:p>
            <a:pPr marL="342900" indent="-342900">
              <a:spcBef>
                <a:spcPts val="0"/>
              </a:spcBef>
              <a:spcAft>
                <a:spcPts val="600"/>
              </a:spcAft>
              <a:buFont typeface="Symbol"/>
              <a:buChar char=""/>
            </a:pPr>
            <a:r>
              <a:rPr lang="en-GB" sz="2000" kern="1200" dirty="0">
                <a:ea typeface="Times New Roman"/>
              </a:rPr>
              <a:t>Only 10% of floodplains remain functional </a:t>
            </a:r>
          </a:p>
          <a:p>
            <a:pPr marL="457200" indent="-457200" algn="l">
              <a:buFont typeface="Wingdings" panose="05000000000000000000" pitchFamily="2" charset="2"/>
              <a:buChar char="Ø"/>
            </a:pPr>
            <a:endParaRPr lang="en-GB" dirty="0">
              <a:solidFill>
                <a:schemeClr val="bg1"/>
              </a:solidFill>
              <a:latin typeface="Arial" pitchFamily="34" charset="0"/>
              <a:cs typeface="Arial"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6753" y="1418654"/>
            <a:ext cx="1873469" cy="1230944"/>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6750" y="2743618"/>
            <a:ext cx="1873469" cy="1201670"/>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2921451" y="4098063"/>
            <a:ext cx="5335242" cy="2554545"/>
          </a:xfrm>
          <a:prstGeom prst="rect">
            <a:avLst/>
          </a:prstGeom>
          <a:noFill/>
        </p:spPr>
        <p:txBody>
          <a:bodyPr wrap="square" rtlCol="0">
            <a:spAutoFit/>
          </a:bodyPr>
          <a:lstStyle/>
          <a:p>
            <a:pPr lvl="0" defTabSz="914400">
              <a:spcBef>
                <a:spcPct val="20000"/>
              </a:spcBef>
            </a:pPr>
            <a:r>
              <a:rPr lang="en-GB" sz="2000" dirty="0">
                <a:latin typeface="Calibri" panose="020F0502020204030204" pitchFamily="34" charset="0"/>
                <a:ea typeface="Calibri"/>
                <a:cs typeface="Calibri" panose="020F0502020204030204" pitchFamily="34" charset="0"/>
              </a:rPr>
              <a:t>Planning for water provides opportunities to design our </a:t>
            </a:r>
            <a:r>
              <a:rPr lang="en-GB" sz="2000">
                <a:latin typeface="Calibri" panose="020F0502020204030204" pitchFamily="34" charset="0"/>
                <a:ea typeface="Calibri"/>
                <a:cs typeface="Calibri" panose="020F0502020204030204" pitchFamily="34" charset="0"/>
              </a:rPr>
              <a:t>towns and </a:t>
            </a:r>
            <a:r>
              <a:rPr lang="en-GB" sz="2000" dirty="0">
                <a:latin typeface="Calibri" panose="020F0502020204030204" pitchFamily="34" charset="0"/>
                <a:ea typeface="Calibri"/>
                <a:cs typeface="Calibri" panose="020F0502020204030204" pitchFamily="34" charset="0"/>
              </a:rPr>
              <a:t>cities to be: </a:t>
            </a:r>
          </a:p>
          <a:p>
            <a:pPr marL="342900" lvl="0" indent="-342900" defTabSz="914400">
              <a:spcAft>
                <a:spcPts val="600"/>
              </a:spcAft>
              <a:buFont typeface="Symbol"/>
              <a:buChar char=""/>
            </a:pPr>
            <a:r>
              <a:rPr lang="en-GB" sz="2000" dirty="0">
                <a:latin typeface="Calibri" panose="020F0502020204030204" pitchFamily="34" charset="0"/>
                <a:ea typeface="Times New Roman"/>
                <a:cs typeface="Calibri" panose="020F0502020204030204" pitchFamily="34" charset="0"/>
              </a:rPr>
              <a:t>Greener</a:t>
            </a:r>
          </a:p>
          <a:p>
            <a:pPr marL="342900" lvl="0" indent="-342900" defTabSz="914400">
              <a:spcAft>
                <a:spcPts val="600"/>
              </a:spcAft>
              <a:buFont typeface="Symbol"/>
              <a:buChar char=""/>
            </a:pPr>
            <a:r>
              <a:rPr lang="en-GB" sz="2000" dirty="0">
                <a:latin typeface="Calibri" panose="020F0502020204030204" pitchFamily="34" charset="0"/>
                <a:ea typeface="Times New Roman"/>
                <a:cs typeface="Calibri" panose="020F0502020204030204" pitchFamily="34" charset="0"/>
              </a:rPr>
              <a:t>Healthier</a:t>
            </a:r>
          </a:p>
          <a:p>
            <a:pPr marL="342900" lvl="0" indent="-342900" defTabSz="914400">
              <a:spcAft>
                <a:spcPts val="600"/>
              </a:spcAft>
              <a:buFont typeface="Symbol"/>
              <a:buChar char=""/>
            </a:pPr>
            <a:r>
              <a:rPr lang="en-GB" sz="2000" dirty="0">
                <a:latin typeface="Calibri" panose="020F0502020204030204" pitchFamily="34" charset="0"/>
                <a:ea typeface="Times New Roman"/>
                <a:cs typeface="Calibri" panose="020F0502020204030204" pitchFamily="34" charset="0"/>
              </a:rPr>
              <a:t>More biodiverse</a:t>
            </a:r>
          </a:p>
          <a:p>
            <a:pPr marL="342900" lvl="0" indent="-342900" defTabSz="914400">
              <a:spcAft>
                <a:spcPts val="600"/>
              </a:spcAft>
              <a:buFont typeface="Symbol"/>
              <a:buChar char=""/>
            </a:pPr>
            <a:r>
              <a:rPr lang="en-GB" sz="2000" dirty="0">
                <a:latin typeface="Calibri" panose="020F0502020204030204" pitchFamily="34" charset="0"/>
                <a:ea typeface="Times New Roman"/>
                <a:cs typeface="Calibri" panose="020F0502020204030204" pitchFamily="34" charset="0"/>
              </a:rPr>
              <a:t>Less liable to flood</a:t>
            </a:r>
          </a:p>
          <a:p>
            <a:pPr marL="342900" lvl="0" indent="-342900" defTabSz="914400">
              <a:spcAft>
                <a:spcPts val="600"/>
              </a:spcAft>
              <a:buFont typeface="Symbol"/>
              <a:buChar char=""/>
            </a:pPr>
            <a:r>
              <a:rPr lang="en-GB" sz="2000" dirty="0">
                <a:latin typeface="Calibri" panose="020F0502020204030204" pitchFamily="34" charset="0"/>
                <a:ea typeface="Times New Roman"/>
                <a:cs typeface="Calibri" panose="020F0502020204030204" pitchFamily="34" charset="0"/>
              </a:rPr>
              <a:t>Resilient to climate change </a:t>
            </a:r>
          </a:p>
        </p:txBody>
      </p:sp>
      <p:pic>
        <p:nvPicPr>
          <p:cNvPr id="9" name="Picture 8" descr="Picture3"/>
          <p:cNvPicPr/>
          <p:nvPr/>
        </p:nvPicPr>
        <p:blipFill>
          <a:blip r:embed="rId5">
            <a:extLst>
              <a:ext uri="{28A0092B-C50C-407E-A947-70E740481C1C}">
                <a14:useLocalDpi xmlns:a14="http://schemas.microsoft.com/office/drawing/2010/main" val="0"/>
              </a:ext>
            </a:extLst>
          </a:blip>
          <a:srcRect/>
          <a:stretch>
            <a:fillRect/>
          </a:stretch>
        </p:blipFill>
        <p:spPr bwMode="auto">
          <a:xfrm>
            <a:off x="480376" y="4229769"/>
            <a:ext cx="2334022" cy="22911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926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2000"/>
                            </p:stCondLst>
                            <p:childTnLst>
                              <p:par>
                                <p:cTn id="13" presetID="1" presetClass="entr" presetSubtype="0" fill="hold" nodeType="afterEffect">
                                  <p:stCondLst>
                                    <p:cond delay="250"/>
                                  </p:stCondLst>
                                  <p:childTnLst>
                                    <p:set>
                                      <p:cBhvr>
                                        <p:cTn id="14" dur="1" fill="hold">
                                          <p:stCondLst>
                                            <p:cond delay="249"/>
                                          </p:stCondLst>
                                        </p:cTn>
                                        <p:tgtEl>
                                          <p:spTgt spid="3">
                                            <p:txEl>
                                              <p:pRg st="0" end="0"/>
                                            </p:txEl>
                                          </p:spTgt>
                                        </p:tgtEl>
                                        <p:attrNameLst>
                                          <p:attrName>style.visibility</p:attrName>
                                        </p:attrNameLst>
                                      </p:cBhvr>
                                      <p:to>
                                        <p:strVal val="visible"/>
                                      </p:to>
                                    </p:set>
                                  </p:childTnLst>
                                </p:cTn>
                              </p:par>
                            </p:childTnLst>
                          </p:cTn>
                        </p:par>
                        <p:par>
                          <p:cTn id="15" fill="hold">
                            <p:stCondLst>
                              <p:cond delay="2500"/>
                            </p:stCondLst>
                            <p:childTnLst>
                              <p:par>
                                <p:cTn id="16" presetID="1" presetClass="entr" presetSubtype="0" fill="hold" nodeType="afterEffect">
                                  <p:stCondLst>
                                    <p:cond delay="250"/>
                                  </p:stCondLst>
                                  <p:childTnLst>
                                    <p:set>
                                      <p:cBhvr>
                                        <p:cTn id="17" dur="1" fill="hold">
                                          <p:stCondLst>
                                            <p:cond delay="249"/>
                                          </p:stCondLst>
                                        </p:cTn>
                                        <p:tgtEl>
                                          <p:spTgt spid="3">
                                            <p:txEl>
                                              <p:pRg st="1" end="1"/>
                                            </p:txEl>
                                          </p:spTgt>
                                        </p:tgtEl>
                                        <p:attrNameLst>
                                          <p:attrName>style.visibility</p:attrName>
                                        </p:attrNameLst>
                                      </p:cBhvr>
                                      <p:to>
                                        <p:strVal val="visible"/>
                                      </p:to>
                                    </p:set>
                                  </p:childTnLst>
                                </p:cTn>
                              </p:par>
                            </p:childTnLst>
                          </p:cTn>
                        </p:par>
                        <p:par>
                          <p:cTn id="18" fill="hold">
                            <p:stCondLst>
                              <p:cond delay="3000"/>
                            </p:stCondLst>
                            <p:childTnLst>
                              <p:par>
                                <p:cTn id="19" presetID="1" presetClass="entr" presetSubtype="0" fill="hold" nodeType="afterEffect">
                                  <p:stCondLst>
                                    <p:cond delay="250"/>
                                  </p:stCondLst>
                                  <p:childTnLst>
                                    <p:set>
                                      <p:cBhvr>
                                        <p:cTn id="20" dur="1" fill="hold">
                                          <p:stCondLst>
                                            <p:cond delay="249"/>
                                          </p:stCondLst>
                                        </p:cTn>
                                        <p:tgtEl>
                                          <p:spTgt spid="3">
                                            <p:txEl>
                                              <p:pRg st="2" end="2"/>
                                            </p:txEl>
                                          </p:spTgt>
                                        </p:tgtEl>
                                        <p:attrNameLst>
                                          <p:attrName>style.visibility</p:attrName>
                                        </p:attrNameLst>
                                      </p:cBhvr>
                                      <p:to>
                                        <p:strVal val="visible"/>
                                      </p:to>
                                    </p:set>
                                  </p:childTnLst>
                                </p:cTn>
                              </p:par>
                            </p:childTnLst>
                          </p:cTn>
                        </p:par>
                        <p:par>
                          <p:cTn id="21" fill="hold">
                            <p:stCondLst>
                              <p:cond delay="3500"/>
                            </p:stCondLst>
                            <p:childTnLst>
                              <p:par>
                                <p:cTn id="22" presetID="1" presetClass="entr" presetSubtype="0" fill="hold" nodeType="afterEffect">
                                  <p:stCondLst>
                                    <p:cond delay="250"/>
                                  </p:stCondLst>
                                  <p:childTnLst>
                                    <p:set>
                                      <p:cBhvr>
                                        <p:cTn id="23" dur="1" fill="hold">
                                          <p:stCondLst>
                                            <p:cond delay="249"/>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499"/>
                                          </p:stCondLst>
                                        </p:cTn>
                                        <p:tgtEl>
                                          <p:spTgt spid="9"/>
                                        </p:tgtEl>
                                        <p:attrNameLst>
                                          <p:attrName>style.visibility</p:attrName>
                                        </p:attrNameLst>
                                      </p:cBhvr>
                                      <p:to>
                                        <p:strVal val="visible"/>
                                      </p:to>
                                    </p:set>
                                  </p:childTnLst>
                                </p:cTn>
                              </p:par>
                            </p:childTnLst>
                          </p:cTn>
                        </p:par>
                        <p:par>
                          <p:cTn id="28" fill="hold">
                            <p:stCondLst>
                              <p:cond delay="500"/>
                            </p:stCondLst>
                            <p:childTnLst>
                              <p:par>
                                <p:cTn id="29" presetID="1" presetClass="entr" presetSubtype="0" fill="hold" nodeType="afterEffect">
                                  <p:stCondLst>
                                    <p:cond delay="250"/>
                                  </p:stCondLst>
                                  <p:childTnLst>
                                    <p:set>
                                      <p:cBhvr>
                                        <p:cTn id="30" dur="1" fill="hold">
                                          <p:stCondLst>
                                            <p:cond delay="249"/>
                                          </p:stCondLst>
                                        </p:cTn>
                                        <p:tgtEl>
                                          <p:spTgt spid="10">
                                            <p:txEl>
                                              <p:pRg st="0" end="0"/>
                                            </p:txEl>
                                          </p:spTgt>
                                        </p:tgtEl>
                                        <p:attrNameLst>
                                          <p:attrName>style.visibility</p:attrName>
                                        </p:attrNameLst>
                                      </p:cBhvr>
                                      <p:to>
                                        <p:strVal val="visible"/>
                                      </p:to>
                                    </p:set>
                                  </p:childTnLst>
                                </p:cTn>
                              </p:par>
                            </p:childTnLst>
                          </p:cTn>
                        </p:par>
                        <p:par>
                          <p:cTn id="31" fill="hold">
                            <p:stCondLst>
                              <p:cond delay="1000"/>
                            </p:stCondLst>
                            <p:childTnLst>
                              <p:par>
                                <p:cTn id="32" presetID="1" presetClass="entr" presetSubtype="0" fill="hold" nodeType="afterEffect">
                                  <p:stCondLst>
                                    <p:cond delay="250"/>
                                  </p:stCondLst>
                                  <p:childTnLst>
                                    <p:set>
                                      <p:cBhvr>
                                        <p:cTn id="33" dur="1" fill="hold">
                                          <p:stCondLst>
                                            <p:cond delay="249"/>
                                          </p:stCondLst>
                                        </p:cTn>
                                        <p:tgtEl>
                                          <p:spTgt spid="10">
                                            <p:txEl>
                                              <p:pRg st="1" end="1"/>
                                            </p:txEl>
                                          </p:spTgt>
                                        </p:tgtEl>
                                        <p:attrNameLst>
                                          <p:attrName>style.visibility</p:attrName>
                                        </p:attrNameLst>
                                      </p:cBhvr>
                                      <p:to>
                                        <p:strVal val="visible"/>
                                      </p:to>
                                    </p:set>
                                  </p:childTnLst>
                                </p:cTn>
                              </p:par>
                            </p:childTnLst>
                          </p:cTn>
                        </p:par>
                        <p:par>
                          <p:cTn id="34" fill="hold">
                            <p:stCondLst>
                              <p:cond delay="1500"/>
                            </p:stCondLst>
                            <p:childTnLst>
                              <p:par>
                                <p:cTn id="35" presetID="1" presetClass="entr" presetSubtype="0" fill="hold" nodeType="afterEffect">
                                  <p:stCondLst>
                                    <p:cond delay="250"/>
                                  </p:stCondLst>
                                  <p:childTnLst>
                                    <p:set>
                                      <p:cBhvr>
                                        <p:cTn id="36" dur="1" fill="hold">
                                          <p:stCondLst>
                                            <p:cond delay="249"/>
                                          </p:stCondLst>
                                        </p:cTn>
                                        <p:tgtEl>
                                          <p:spTgt spid="10">
                                            <p:txEl>
                                              <p:pRg st="2" end="2"/>
                                            </p:txEl>
                                          </p:spTgt>
                                        </p:tgtEl>
                                        <p:attrNameLst>
                                          <p:attrName>style.visibility</p:attrName>
                                        </p:attrNameLst>
                                      </p:cBhvr>
                                      <p:to>
                                        <p:strVal val="visible"/>
                                      </p:to>
                                    </p:set>
                                  </p:childTnLst>
                                </p:cTn>
                              </p:par>
                            </p:childTnLst>
                          </p:cTn>
                        </p:par>
                        <p:par>
                          <p:cTn id="37" fill="hold">
                            <p:stCondLst>
                              <p:cond delay="2000"/>
                            </p:stCondLst>
                            <p:childTnLst>
                              <p:par>
                                <p:cTn id="38" presetID="1" presetClass="entr" presetSubtype="0" fill="hold" nodeType="afterEffect">
                                  <p:stCondLst>
                                    <p:cond delay="250"/>
                                  </p:stCondLst>
                                  <p:childTnLst>
                                    <p:set>
                                      <p:cBhvr>
                                        <p:cTn id="39" dur="1" fill="hold">
                                          <p:stCondLst>
                                            <p:cond delay="249"/>
                                          </p:stCondLst>
                                        </p:cTn>
                                        <p:tgtEl>
                                          <p:spTgt spid="10">
                                            <p:txEl>
                                              <p:pRg st="3" end="3"/>
                                            </p:txEl>
                                          </p:spTgt>
                                        </p:tgtEl>
                                        <p:attrNameLst>
                                          <p:attrName>style.visibility</p:attrName>
                                        </p:attrNameLst>
                                      </p:cBhvr>
                                      <p:to>
                                        <p:strVal val="visible"/>
                                      </p:to>
                                    </p:set>
                                  </p:childTnLst>
                                </p:cTn>
                              </p:par>
                            </p:childTnLst>
                          </p:cTn>
                        </p:par>
                        <p:par>
                          <p:cTn id="40" fill="hold">
                            <p:stCondLst>
                              <p:cond delay="2500"/>
                            </p:stCondLst>
                            <p:childTnLst>
                              <p:par>
                                <p:cTn id="41" presetID="1" presetClass="entr" presetSubtype="0" fill="hold" nodeType="afterEffect">
                                  <p:stCondLst>
                                    <p:cond delay="250"/>
                                  </p:stCondLst>
                                  <p:childTnLst>
                                    <p:set>
                                      <p:cBhvr>
                                        <p:cTn id="42" dur="1" fill="hold">
                                          <p:stCondLst>
                                            <p:cond delay="249"/>
                                          </p:stCondLst>
                                        </p:cTn>
                                        <p:tgtEl>
                                          <p:spTgt spid="10">
                                            <p:txEl>
                                              <p:pRg st="4" end="4"/>
                                            </p:txEl>
                                          </p:spTgt>
                                        </p:tgtEl>
                                        <p:attrNameLst>
                                          <p:attrName>style.visibility</p:attrName>
                                        </p:attrNameLst>
                                      </p:cBhvr>
                                      <p:to>
                                        <p:strVal val="visible"/>
                                      </p:to>
                                    </p:set>
                                  </p:childTnLst>
                                </p:cTn>
                              </p:par>
                            </p:childTnLst>
                          </p:cTn>
                        </p:par>
                        <p:par>
                          <p:cTn id="43" fill="hold">
                            <p:stCondLst>
                              <p:cond delay="3000"/>
                            </p:stCondLst>
                            <p:childTnLst>
                              <p:par>
                                <p:cTn id="44" presetID="1" presetClass="entr" presetSubtype="0" fill="hold" nodeType="afterEffect">
                                  <p:stCondLst>
                                    <p:cond delay="250"/>
                                  </p:stCondLst>
                                  <p:childTnLst>
                                    <p:set>
                                      <p:cBhvr>
                                        <p:cTn id="45" dur="1" fill="hold">
                                          <p:stCondLst>
                                            <p:cond delay="249"/>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8313" y="264576"/>
            <a:ext cx="7439115" cy="782484"/>
          </a:xfrm>
        </p:spPr>
        <p:txBody>
          <a:bodyPr>
            <a:noAutofit/>
          </a:bodyPr>
          <a:lstStyle/>
          <a:p>
            <a:r>
              <a:rPr lang="en-GB" sz="3200" dirty="0">
                <a:ea typeface="Calibri"/>
              </a:rPr>
              <a:t>How integrated water management </a:t>
            </a:r>
            <a:br>
              <a:rPr lang="en-GB" sz="3200" dirty="0">
                <a:ea typeface="Calibri"/>
              </a:rPr>
            </a:br>
            <a:r>
              <a:rPr lang="en-GB" sz="3200" dirty="0">
                <a:ea typeface="Calibri"/>
              </a:rPr>
              <a:t>is  delivered through planning</a:t>
            </a:r>
            <a:endParaRPr lang="en-GB" sz="3200" dirty="0"/>
          </a:p>
        </p:txBody>
      </p:sp>
      <p:sp>
        <p:nvSpPr>
          <p:cNvPr id="3" name="Subtitle 2"/>
          <p:cNvSpPr>
            <a:spLocks noGrp="1"/>
          </p:cNvSpPr>
          <p:nvPr>
            <p:ph type="subTitle" idx="1"/>
          </p:nvPr>
        </p:nvSpPr>
        <p:spPr>
          <a:xfrm>
            <a:off x="468313" y="1404938"/>
            <a:ext cx="4103687" cy="352227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indent="-342900" fontAlgn="auto">
              <a:spcBef>
                <a:spcPts val="0"/>
              </a:spcBef>
              <a:spcAft>
                <a:spcPts val="1200"/>
              </a:spcAft>
              <a:buFont typeface="Symbol"/>
              <a:buChar char=""/>
            </a:pPr>
            <a:r>
              <a:rPr lang="en-GB" sz="2400" kern="1200" dirty="0">
                <a:ea typeface="Times New Roman"/>
              </a:rPr>
              <a:t>Blue-green infrastructure</a:t>
            </a:r>
          </a:p>
          <a:p>
            <a:pPr marL="342900" indent="-342900" fontAlgn="auto">
              <a:spcBef>
                <a:spcPts val="0"/>
              </a:spcBef>
              <a:spcAft>
                <a:spcPts val="1200"/>
              </a:spcAft>
              <a:buFont typeface="Symbol"/>
              <a:buChar char=""/>
            </a:pPr>
            <a:r>
              <a:rPr lang="en-GB" sz="2400" kern="1200" dirty="0">
                <a:ea typeface="Times New Roman"/>
              </a:rPr>
              <a:t>SuDS</a:t>
            </a:r>
          </a:p>
          <a:p>
            <a:pPr marL="342900" indent="-342900" fontAlgn="auto">
              <a:spcBef>
                <a:spcPts val="0"/>
              </a:spcBef>
              <a:spcAft>
                <a:spcPts val="1200"/>
              </a:spcAft>
              <a:buFont typeface="Symbol"/>
              <a:buChar char=""/>
            </a:pPr>
            <a:r>
              <a:rPr lang="en-GB" sz="2400" kern="1200" dirty="0">
                <a:ea typeface="Times New Roman"/>
              </a:rPr>
              <a:t>Urban </a:t>
            </a:r>
            <a:r>
              <a:rPr lang="en-GB" sz="2400" kern="1200">
                <a:ea typeface="Times New Roman"/>
              </a:rPr>
              <a:t>design and </a:t>
            </a:r>
            <a:r>
              <a:rPr lang="en-GB" sz="2400" kern="1200" dirty="0">
                <a:ea typeface="Times New Roman"/>
              </a:rPr>
              <a:t>place-making</a:t>
            </a:r>
          </a:p>
          <a:p>
            <a:pPr marL="342900" indent="-342900" fontAlgn="auto">
              <a:spcBef>
                <a:spcPts val="0"/>
              </a:spcBef>
              <a:spcAft>
                <a:spcPts val="1200"/>
              </a:spcAft>
              <a:buFont typeface="Symbol"/>
              <a:buChar char=""/>
            </a:pPr>
            <a:r>
              <a:rPr lang="en-GB" sz="2400" kern="1200" dirty="0">
                <a:ea typeface="Times New Roman"/>
              </a:rPr>
              <a:t>Rainwater </a:t>
            </a:r>
            <a:r>
              <a:rPr lang="en-GB" sz="2400" kern="1200">
                <a:ea typeface="Times New Roman"/>
              </a:rPr>
              <a:t>harvesting and </a:t>
            </a:r>
            <a:r>
              <a:rPr lang="en-GB" sz="2400" kern="1200" dirty="0">
                <a:ea typeface="Times New Roman"/>
              </a:rPr>
              <a:t>water re-use</a:t>
            </a:r>
          </a:p>
          <a:p>
            <a:pPr marL="342900" indent="-342900" fontAlgn="auto">
              <a:spcBef>
                <a:spcPts val="0"/>
              </a:spcBef>
              <a:spcAft>
                <a:spcPts val="1200"/>
              </a:spcAft>
              <a:buFont typeface="Symbol"/>
              <a:buChar char=""/>
            </a:pPr>
            <a:r>
              <a:rPr lang="en-GB" sz="2400" kern="1200" dirty="0">
                <a:ea typeface="Times New Roman"/>
              </a:rPr>
              <a:t>A more </a:t>
            </a:r>
            <a:r>
              <a:rPr lang="en-GB" sz="2400" kern="1200">
                <a:ea typeface="Times New Roman"/>
              </a:rPr>
              <a:t>pleasant and </a:t>
            </a:r>
            <a:r>
              <a:rPr lang="en-GB" sz="2400" kern="1200" dirty="0">
                <a:ea typeface="Times New Roman"/>
              </a:rPr>
              <a:t>healthy environment</a:t>
            </a:r>
          </a:p>
        </p:txBody>
      </p:sp>
      <p:pic>
        <p:nvPicPr>
          <p:cNvPr id="5" name="Picture 4" descr="A river with a city in the middle of a body of water&#10;&#10;Description automatically generated">
            <a:extLst>
              <a:ext uri="{FF2B5EF4-FFF2-40B4-BE49-F238E27FC236}">
                <a16:creationId xmlns:a16="http://schemas.microsoft.com/office/drawing/2014/main" xmlns="" id="{66937C15-1929-487E-8A2F-72C44AC9AE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0089" y="1404939"/>
            <a:ext cx="3165600" cy="47479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8143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201E1B02-A326-4944-8702-369057B4AB7C}"/>
              </a:ext>
            </a:extLst>
          </p:cNvPr>
          <p:cNvSpPr/>
          <p:nvPr/>
        </p:nvSpPr>
        <p:spPr>
          <a:xfrm>
            <a:off x="468313" y="6277615"/>
            <a:ext cx="3838369" cy="838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468314" y="260580"/>
            <a:ext cx="7420164" cy="781741"/>
          </a:xfrm>
        </p:spPr>
        <p:txBody>
          <a:bodyPr>
            <a:normAutofit/>
          </a:bodyPr>
          <a:lstStyle/>
          <a:p>
            <a:r>
              <a:rPr lang="en-GB" sz="4000" dirty="0">
                <a:ea typeface="Calibri"/>
              </a:rPr>
              <a:t>Critical Success Factors</a:t>
            </a:r>
            <a:endParaRPr lang="en-GB" dirty="0"/>
          </a:p>
        </p:txBody>
      </p:sp>
      <p:pic>
        <p:nvPicPr>
          <p:cNvPr id="4" name="Picture 3">
            <a:extLst>
              <a:ext uri="{FF2B5EF4-FFF2-40B4-BE49-F238E27FC236}">
                <a16:creationId xmlns:a16="http://schemas.microsoft.com/office/drawing/2014/main" xmlns="" id="{346DFE16-A989-4582-BDF2-AEDDEB94FDF4}"/>
              </a:ext>
            </a:extLst>
          </p:cNvPr>
          <p:cNvPicPr>
            <a:picLocks noChangeAspect="1"/>
          </p:cNvPicPr>
          <p:nvPr/>
        </p:nvPicPr>
        <p:blipFill>
          <a:blip r:embed="rId3"/>
          <a:stretch>
            <a:fillRect/>
          </a:stretch>
        </p:blipFill>
        <p:spPr>
          <a:xfrm>
            <a:off x="1096596" y="1343977"/>
            <a:ext cx="6952972" cy="5415717"/>
          </a:xfrm>
          <a:prstGeom prst="rect">
            <a:avLst/>
          </a:prstGeom>
        </p:spPr>
      </p:pic>
    </p:spTree>
    <p:extLst>
      <p:ext uri="{BB962C8B-B14F-4D97-AF65-F5344CB8AC3E}">
        <p14:creationId xmlns:p14="http://schemas.microsoft.com/office/powerpoint/2010/main" val="2851062660"/>
      </p:ext>
    </p:extLst>
  </p:cSld>
  <p:clrMapOvr>
    <a:masterClrMapping/>
  </p:clrMapOvr>
</p:sld>
</file>

<file path=ppt/theme/theme1.xml><?xml version="1.0" encoding="utf-8"?>
<a:theme xmlns:a="http://schemas.openxmlformats.org/drawingml/2006/main" name="2_CIRIA Slide Master">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2225">
          <a:solidFill>
            <a:srgbClr val="FF0000"/>
          </a:solidFill>
          <a:prstDash val="sysDash"/>
          <a:headEnd type="arrow"/>
          <a:tailEnd type="arrow"/>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chor="ctr" anchorCtr="1">
        <a:spAutoFit/>
      </a:bodyPr>
      <a:lstStyle>
        <a:defPPr>
          <a:defRPr dirty="0" smtClean="0">
            <a:latin typeface="Arial" panose="020B0604020202020204" pitchFamily="34" charset="0"/>
            <a:cs typeface="Arial" panose="020B0604020202020204" pitchFamily="34" charset="0"/>
          </a:defRPr>
        </a:defPPr>
      </a:lstStyle>
    </a:tx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16058</TotalTime>
  <Words>2632</Words>
  <Application>Microsoft Office PowerPoint</Application>
  <PresentationFormat>On-screen Show (4:3)</PresentationFormat>
  <Paragraphs>385</Paragraphs>
  <Slides>22</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Arial</vt:lpstr>
      <vt:lpstr>Calibri</vt:lpstr>
      <vt:lpstr>Cambria</vt:lpstr>
      <vt:lpstr>CenturyGothic-BoldItalic</vt:lpstr>
      <vt:lpstr>Courier New</vt:lpstr>
      <vt:lpstr>Symbol</vt:lpstr>
      <vt:lpstr>Tahoma</vt:lpstr>
      <vt:lpstr>Times New Roman</vt:lpstr>
      <vt:lpstr>Wingdings</vt:lpstr>
      <vt:lpstr>2_CIRIA Slide Master</vt:lpstr>
      <vt:lpstr>Planning for better water management  November 2019   </vt:lpstr>
      <vt:lpstr>Planning for better water management</vt:lpstr>
      <vt:lpstr>Thanks to our supporters</vt:lpstr>
      <vt:lpstr>What is integrated water management?</vt:lpstr>
      <vt:lpstr>Why is integrated water management important?</vt:lpstr>
      <vt:lpstr>What can integrated water management deliver?</vt:lpstr>
      <vt:lpstr>Why planning for water matters</vt:lpstr>
      <vt:lpstr>How integrated water management  is  delivered through planning</vt:lpstr>
      <vt:lpstr>Critical Success Factors</vt:lpstr>
      <vt:lpstr>The Golden Thread</vt:lpstr>
      <vt:lpstr>Partnerships, process and outcomes</vt:lpstr>
      <vt:lpstr>Partnerships: getting more for less</vt:lpstr>
      <vt:lpstr>Responsibilities</vt:lpstr>
      <vt:lpstr>Role of national and local policies</vt:lpstr>
      <vt:lpstr>Key characteristics of good local policies</vt:lpstr>
      <vt:lpstr>Technical Requirements or ‘Asks’</vt:lpstr>
      <vt:lpstr>Case studies of local plan policies</vt:lpstr>
      <vt:lpstr>Local Plan case studies</vt:lpstr>
      <vt:lpstr>Physical case studies</vt:lpstr>
      <vt:lpstr>PowerPoint Presentation</vt:lpstr>
      <vt:lpstr>North West Cambridge - outcomes</vt:lpstr>
      <vt:lpstr>Making IWM happen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Sensitive Urban Design (WSUD)</dc:title>
  <dc:creator>Louise Clarke</dc:creator>
  <cp:lastModifiedBy>Louise Walker</cp:lastModifiedBy>
  <cp:revision>964</cp:revision>
  <cp:lastPrinted>2018-06-05T16:50:55Z</cp:lastPrinted>
  <dcterms:created xsi:type="dcterms:W3CDTF">2012-10-09T09:23:27Z</dcterms:created>
  <dcterms:modified xsi:type="dcterms:W3CDTF">2020-02-28T15:15:48Z</dcterms:modified>
</cp:coreProperties>
</file>