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62" r:id="rId4"/>
    <p:sldId id="258" r:id="rId5"/>
    <p:sldId id="278" r:id="rId6"/>
    <p:sldId id="274" r:id="rId7"/>
    <p:sldId id="277" r:id="rId8"/>
    <p:sldId id="276" r:id="rId9"/>
    <p:sldId id="275" r:id="rId10"/>
    <p:sldId id="260" r:id="rId11"/>
    <p:sldId id="261" r:id="rId12"/>
    <p:sldId id="279" r:id="rId13"/>
    <p:sldId id="263" r:id="rId14"/>
    <p:sldId id="265" r:id="rId15"/>
    <p:sldId id="280" r:id="rId16"/>
    <p:sldId id="266" r:id="rId17"/>
    <p:sldId id="267" r:id="rId18"/>
    <p:sldId id="268" r:id="rId19"/>
    <p:sldId id="269" r:id="rId20"/>
    <p:sldId id="270" r:id="rId21"/>
    <p:sldId id="281" r:id="rId22"/>
    <p:sldId id="271" r:id="rId23"/>
    <p:sldId id="272"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haffer" initials="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8" autoAdjust="0"/>
    <p:restoredTop sz="60465" autoAdjust="0"/>
  </p:normalViewPr>
  <p:slideViewPr>
    <p:cSldViewPr>
      <p:cViewPr>
        <p:scale>
          <a:sx n="80" d="100"/>
          <a:sy n="80" d="100"/>
        </p:scale>
        <p:origin x="-2430" y="-8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68" y="4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27T15:34:02.786" idx="1">
    <p:pos x="4571" y="1840"/>
    <p:text>Please see notes for using the presentation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AF7CBAF-4472-4B29-BE5E-7A012722AA8D}" type="slidenum">
              <a:rPr lang="en-GB"/>
              <a:pPr/>
              <a:t>‹#›</a:t>
            </a:fld>
            <a:endParaRPr lang="en-GB"/>
          </a:p>
        </p:txBody>
      </p:sp>
    </p:spTree>
    <p:extLst>
      <p:ext uri="{BB962C8B-B14F-4D97-AF65-F5344CB8AC3E}">
        <p14:creationId xmlns:p14="http://schemas.microsoft.com/office/powerpoint/2010/main" val="4130797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41AC1AF-B673-4304-811C-B88CA26F773F}" type="slidenum">
              <a:rPr lang="en-GB"/>
              <a:pPr/>
              <a:t>‹#›</a:t>
            </a:fld>
            <a:endParaRPr lang="en-GB"/>
          </a:p>
        </p:txBody>
      </p:sp>
    </p:spTree>
    <p:extLst>
      <p:ext uri="{BB962C8B-B14F-4D97-AF65-F5344CB8AC3E}">
        <p14:creationId xmlns:p14="http://schemas.microsoft.com/office/powerpoint/2010/main" val="3658993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6CB05-47FE-4B51-B861-667B8702D56B}" type="slidenum">
              <a:rPr lang="en-GB"/>
              <a:pPr/>
              <a:t>1</a:t>
            </a:fld>
            <a:endParaRPr lang="en-GB"/>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xfrm>
            <a:off x="685800" y="4343400"/>
            <a:ext cx="5486400" cy="4549080"/>
          </a:xfrm>
        </p:spPr>
        <p:txBody>
          <a:bodyPr/>
          <a:lstStyle/>
          <a:p>
            <a:r>
              <a:rPr lang="en-US" dirty="0" smtClean="0"/>
              <a:t>Welcome!</a:t>
            </a:r>
          </a:p>
          <a:p>
            <a:endParaRPr lang="en-US" dirty="0" smtClean="0"/>
          </a:p>
          <a:p>
            <a:r>
              <a:rPr lang="en-US" dirty="0" smtClean="0"/>
              <a:t>This presentation introduces</a:t>
            </a:r>
            <a:r>
              <a:rPr lang="en-US" baseline="0" dirty="0" smtClean="0"/>
              <a:t> </a:t>
            </a:r>
            <a:r>
              <a:rPr lang="en-US" dirty="0" smtClean="0"/>
              <a:t>the work which CIRIA has completed to encourage the uptake</a:t>
            </a:r>
            <a:r>
              <a:rPr lang="en-US" baseline="0" dirty="0" smtClean="0"/>
              <a:t> of Designing for </a:t>
            </a:r>
            <a:r>
              <a:rPr lang="en-US" baseline="0" dirty="0" err="1" smtClean="0"/>
              <a:t>Exceedance</a:t>
            </a:r>
            <a:r>
              <a:rPr lang="en-US" baseline="0" dirty="0" smtClean="0"/>
              <a:t> (</a:t>
            </a:r>
            <a:r>
              <a:rPr lang="en-US" baseline="0" dirty="0" err="1" smtClean="0"/>
              <a:t>DfE</a:t>
            </a:r>
            <a:r>
              <a:rPr lang="en-US" baseline="0" dirty="0" smtClean="0"/>
              <a:t>)</a:t>
            </a:r>
          </a:p>
          <a:p>
            <a:endParaRPr lang="en-US" baseline="0" dirty="0" smtClean="0"/>
          </a:p>
          <a:p>
            <a:r>
              <a:rPr lang="en-US" baseline="0" dirty="0" smtClean="0"/>
              <a:t>This project team included Chris </a:t>
            </a:r>
            <a:r>
              <a:rPr lang="en-US" baseline="0" dirty="0" err="1" smtClean="0"/>
              <a:t>Digman</a:t>
            </a:r>
            <a:r>
              <a:rPr lang="en-US" baseline="0" dirty="0" smtClean="0"/>
              <a:t> from MWH, Paul Hargreaves and Elliot Gill from CH2MHill and Richard Ashley from </a:t>
            </a:r>
            <a:r>
              <a:rPr lang="en-US" baseline="0" dirty="0" err="1" smtClean="0"/>
              <a:t>EcoFutures</a:t>
            </a:r>
            <a:r>
              <a:rPr lang="en-US" baseline="0" dirty="0" smtClean="0"/>
              <a:t> / </a:t>
            </a:r>
            <a:r>
              <a:rPr lang="en-US" baseline="0" dirty="0" err="1" smtClean="0"/>
              <a:t>Pennine</a:t>
            </a:r>
            <a:r>
              <a:rPr lang="en-US" baseline="0" dirty="0" smtClean="0"/>
              <a:t> Water Group.</a:t>
            </a:r>
          </a:p>
          <a:p>
            <a:endParaRPr lang="en-US" baseline="0" dirty="0" smtClean="0"/>
          </a:p>
          <a:p>
            <a:r>
              <a:rPr lang="en-US" baseline="0" dirty="0" smtClean="0"/>
              <a:t>The project was </a:t>
            </a:r>
            <a:r>
              <a:rPr lang="en-US" dirty="0" smtClean="0"/>
              <a:t>mainly funded by </a:t>
            </a:r>
            <a:r>
              <a:rPr lang="en-US" baseline="0" dirty="0" smtClean="0"/>
              <a:t>the Environment Agency and a contribution from </a:t>
            </a:r>
            <a:r>
              <a:rPr lang="en-US" baseline="0" dirty="0" err="1" smtClean="0"/>
              <a:t>Wessex</a:t>
            </a:r>
            <a:r>
              <a:rPr lang="en-US" baseline="0" dirty="0" smtClean="0"/>
              <a:t> Water. The work was</a:t>
            </a:r>
            <a:r>
              <a:rPr lang="en-US" dirty="0" smtClean="0"/>
              <a:t> guided by a </a:t>
            </a:r>
            <a:r>
              <a:rPr lang="en-US" baseline="0" dirty="0" smtClean="0"/>
              <a:t>Project Steering Group as </a:t>
            </a:r>
            <a:r>
              <a:rPr lang="en-US" baseline="0" dirty="0" smtClean="0"/>
              <a:t>well.</a:t>
            </a:r>
          </a:p>
          <a:p>
            <a:endParaRPr lang="en-US" dirty="0"/>
          </a:p>
          <a:p>
            <a:endParaRPr lang="en-US" dirty="0"/>
          </a:p>
        </p:txBody>
      </p:sp>
      <p:sp>
        <p:nvSpPr>
          <p:cNvPr id="5" name="TextBox 1"/>
          <p:cNvSpPr txBox="1"/>
          <p:nvPr/>
        </p:nvSpPr>
        <p:spPr>
          <a:xfrm>
            <a:off x="1484784" y="6876256"/>
            <a:ext cx="4140200" cy="1862138"/>
          </a:xfrm>
          <a:prstGeom prst="rect">
            <a:avLst/>
          </a:prstGeom>
          <a:solidFill>
            <a:srgbClr val="CCFFFF">
              <a:alpha val="70000"/>
            </a:srgbClr>
          </a:solidFill>
          <a:ln>
            <a:solidFill>
              <a:srgbClr val="FFC000"/>
            </a:solidFill>
          </a:ln>
        </p:spPr>
        <p:txBody>
          <a:bodyPr>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GB" sz="1600" b="1" dirty="0" smtClean="0">
                <a:solidFill>
                  <a:srgbClr val="FF0000"/>
                </a:solidFill>
                <a:latin typeface="+mn-lt"/>
              </a:rPr>
              <a:t>Use of presentation and images</a:t>
            </a:r>
          </a:p>
          <a:p>
            <a:pPr>
              <a:defRPr/>
            </a:pPr>
            <a:endParaRPr lang="en-GB" sz="1100" dirty="0" smtClean="0">
              <a:solidFill>
                <a:srgbClr val="FF0000"/>
              </a:solidFill>
              <a:latin typeface="+mn-lt"/>
            </a:endParaRPr>
          </a:p>
          <a:p>
            <a:pPr>
              <a:defRPr/>
            </a:pPr>
            <a:r>
              <a:rPr lang="en-GB" sz="1100" b="1" dirty="0" smtClean="0">
                <a:solidFill>
                  <a:srgbClr val="FF0000"/>
                </a:solidFill>
                <a:latin typeface="+mn-lt"/>
              </a:rPr>
              <a:t>Presentation</a:t>
            </a:r>
            <a:endParaRPr lang="en-GB" sz="1100" b="1" dirty="0">
              <a:solidFill>
                <a:srgbClr val="FF0000"/>
              </a:solidFill>
              <a:latin typeface="+mn-lt"/>
            </a:endParaRPr>
          </a:p>
          <a:p>
            <a:pPr>
              <a:defRPr/>
            </a:pPr>
            <a:r>
              <a:rPr lang="en-GB" sz="1100" dirty="0" smtClean="0">
                <a:solidFill>
                  <a:srgbClr val="FF0000"/>
                </a:solidFill>
                <a:latin typeface="+mn-lt"/>
              </a:rPr>
              <a:t>Please make use of the presentation and feel free to adapt as required. Please also acknowledge its source as CIRIA general SuDS presentation.</a:t>
            </a:r>
          </a:p>
          <a:p>
            <a:pPr>
              <a:defRPr/>
            </a:pPr>
            <a:endParaRPr lang="en-GB" sz="1100" dirty="0">
              <a:solidFill>
                <a:srgbClr val="FF0000"/>
              </a:solidFill>
              <a:latin typeface="+mn-lt"/>
            </a:endParaRPr>
          </a:p>
          <a:p>
            <a:pPr>
              <a:defRPr/>
            </a:pPr>
            <a:r>
              <a:rPr lang="en-GB" sz="1100" b="1" dirty="0" smtClean="0">
                <a:solidFill>
                  <a:srgbClr val="FF0000"/>
                </a:solidFill>
                <a:latin typeface="+mn-lt"/>
              </a:rPr>
              <a:t>Images</a:t>
            </a:r>
          </a:p>
          <a:p>
            <a:pPr>
              <a:defRPr/>
            </a:pPr>
            <a:r>
              <a:rPr lang="en-GB" sz="1100" dirty="0" smtClean="0">
                <a:solidFill>
                  <a:srgbClr val="FF0000"/>
                </a:solidFill>
                <a:latin typeface="+mn-lt"/>
              </a:rPr>
              <a:t>Please only use images that are attributed to CIRIA and please acknowledge  there  source as CIRIA general SuDS presentation.</a:t>
            </a:r>
            <a:endParaRPr lang="en-GB" sz="1100" dirty="0">
              <a:solidFill>
                <a:srgbClr val="FF0000"/>
              </a:solidFill>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We will all be familiar of what happens when the drainage capacity</a:t>
            </a:r>
            <a:r>
              <a:rPr lang="en-GB" baseline="0" dirty="0" smtClean="0"/>
              <a:t> is exceeded:</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Examples here are from </a:t>
            </a:r>
            <a:endParaRPr lang="en-GB" dirty="0" smtClean="0"/>
          </a:p>
          <a:p>
            <a:pPr marL="171450" indent="-171450">
              <a:buFont typeface="Arial" panose="020B0604020202020204" pitchFamily="34" charset="0"/>
              <a:buChar char="•"/>
            </a:pPr>
            <a:r>
              <a:rPr lang="en-GB" dirty="0" smtClean="0"/>
              <a:t>Top left – St</a:t>
            </a:r>
            <a:r>
              <a:rPr lang="en-GB" baseline="0" dirty="0" smtClean="0"/>
              <a:t> Blazey – overland flow from a watercourse running overland and contributing to major flooding in a small housing estate.</a:t>
            </a:r>
          </a:p>
          <a:p>
            <a:pPr marL="171450" indent="-171450">
              <a:buFont typeface="Arial" panose="020B0604020202020204" pitchFamily="34" charset="0"/>
              <a:buChar char="•"/>
            </a:pPr>
            <a:r>
              <a:rPr lang="en-GB" baseline="0" dirty="0" smtClean="0"/>
              <a:t>Top right – Brent in 2007, suffered major disruption due to the capacity from a range of sources (combined, foul, pluvial, watercourse)</a:t>
            </a:r>
          </a:p>
          <a:p>
            <a:pPr marL="171450" indent="-171450">
              <a:buFont typeface="Arial" panose="020B0604020202020204" pitchFamily="34" charset="0"/>
              <a:buChar char="•"/>
            </a:pPr>
            <a:r>
              <a:rPr lang="en-GB" baseline="0" dirty="0" smtClean="0"/>
              <a:t>Bottom left – </a:t>
            </a:r>
            <a:r>
              <a:rPr lang="en-GB" baseline="0" dirty="0" err="1" smtClean="0"/>
              <a:t>Dronfield</a:t>
            </a:r>
            <a:r>
              <a:rPr lang="en-GB" baseline="0" dirty="0" smtClean="0"/>
              <a:t> frequent overland flow from drainage exceedance collated in this area</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10</a:t>
            </a:fld>
            <a:endParaRPr lang="en-GB"/>
          </a:p>
        </p:txBody>
      </p:sp>
    </p:spTree>
    <p:extLst>
      <p:ext uri="{BB962C8B-B14F-4D97-AF65-F5344CB8AC3E}">
        <p14:creationId xmlns:p14="http://schemas.microsoft.com/office/powerpoint/2010/main" val="298431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have some</a:t>
            </a:r>
            <a:r>
              <a:rPr lang="en-GB" baseline="0" dirty="0" smtClean="0"/>
              <a:t> choices, the three are simply outlined in the slide and apply e</a:t>
            </a:r>
            <a:r>
              <a:rPr lang="en-GB" dirty="0" smtClean="0"/>
              <a:t>qually to new development and existing areas. </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11</a:t>
            </a:fld>
            <a:endParaRPr lang="en-GB"/>
          </a:p>
        </p:txBody>
      </p:sp>
    </p:spTree>
    <p:extLst>
      <p:ext uri="{BB962C8B-B14F-4D97-AF65-F5344CB8AC3E}">
        <p14:creationId xmlns:p14="http://schemas.microsoft.com/office/powerpoint/2010/main" val="18448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if we decide to design for exceedance,</a:t>
            </a:r>
            <a:r>
              <a:rPr lang="en-GB" baseline="0" dirty="0" smtClean="0"/>
              <a:t> what are the key benefits:</a:t>
            </a:r>
          </a:p>
          <a:p>
            <a:endParaRPr lang="en-GB" baseline="0" dirty="0" smtClean="0"/>
          </a:p>
          <a:p>
            <a:pPr marL="171450" indent="-171450">
              <a:buFont typeface="Arial" panose="020B0604020202020204" pitchFamily="34" charset="0"/>
              <a:buChar char="•"/>
            </a:pPr>
            <a:r>
              <a:rPr lang="en-GB" b="1" dirty="0" smtClean="0"/>
              <a:t>Cost effective </a:t>
            </a:r>
            <a:r>
              <a:rPr lang="en-GB" dirty="0" smtClean="0"/>
              <a:t>– often lower cost, as it makes the most of existing infrastructure,</a:t>
            </a:r>
            <a:r>
              <a:rPr lang="en-GB" baseline="0" dirty="0" smtClean="0"/>
              <a:t> making it multi-functional and limits the need to build below ground.</a:t>
            </a:r>
            <a:endParaRPr lang="en-GB" dirty="0" smtClean="0"/>
          </a:p>
          <a:p>
            <a:pPr marL="171450" indent="-171450">
              <a:buFont typeface="Arial" panose="020B0604020202020204" pitchFamily="34" charset="0"/>
              <a:buChar char="•"/>
            </a:pPr>
            <a:r>
              <a:rPr lang="en-GB" b="1" dirty="0" smtClean="0"/>
              <a:t>Speed of delivery </a:t>
            </a:r>
            <a:r>
              <a:rPr lang="en-GB" dirty="0" smtClean="0"/>
              <a:t>– can be introduced quickly, and as part</a:t>
            </a:r>
            <a:r>
              <a:rPr lang="en-GB" baseline="0" dirty="0" smtClean="0"/>
              <a:t> of a phased approach to reducing the chance of flooding</a:t>
            </a:r>
            <a:endParaRPr lang="en-GB" dirty="0" smtClean="0"/>
          </a:p>
          <a:p>
            <a:pPr marL="171450" indent="-171450">
              <a:buFont typeface="Arial" panose="020B0604020202020204" pitchFamily="34" charset="0"/>
              <a:buChar char="•"/>
            </a:pPr>
            <a:r>
              <a:rPr lang="en-GB" b="1" dirty="0" smtClean="0"/>
              <a:t>Occasional use </a:t>
            </a:r>
            <a:r>
              <a:rPr lang="en-GB" dirty="0" smtClean="0"/>
              <a:t>– by</a:t>
            </a:r>
            <a:r>
              <a:rPr lang="en-GB" baseline="0" dirty="0" smtClean="0"/>
              <a:t> definition, we don’t expect exceedance to occur very frequently, therefore it is more cost effective to use ‘what we have’</a:t>
            </a:r>
            <a:endParaRPr lang="en-GB" dirty="0" smtClean="0"/>
          </a:p>
          <a:p>
            <a:pPr marL="171450" indent="-171450">
              <a:buFont typeface="Arial" panose="020B0604020202020204" pitchFamily="34" charset="0"/>
              <a:buChar char="•"/>
            </a:pPr>
            <a:r>
              <a:rPr lang="en-GB" b="1" dirty="0" smtClean="0"/>
              <a:t>Multi-functional assets </a:t>
            </a:r>
            <a:r>
              <a:rPr lang="en-GB" dirty="0" smtClean="0"/>
              <a:t>– makes use of the current open space to ‘create’ exceedance pathways and storage areas</a:t>
            </a:r>
          </a:p>
          <a:p>
            <a:pPr marL="171450" indent="-171450">
              <a:buFont typeface="Arial" panose="020B0604020202020204" pitchFamily="34" charset="0"/>
              <a:buChar char="•"/>
            </a:pPr>
            <a:r>
              <a:rPr lang="en-GB" b="1" dirty="0" smtClean="0"/>
              <a:t>Awareness of water </a:t>
            </a:r>
            <a:r>
              <a:rPr lang="en-GB" dirty="0" smtClean="0"/>
              <a:t>– raises the awareness of water and why</a:t>
            </a:r>
            <a:r>
              <a:rPr lang="en-GB" baseline="0" dirty="0" smtClean="0"/>
              <a:t> its important to manage it – rather it managing us!</a:t>
            </a: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12</a:t>
            </a:fld>
            <a:endParaRPr lang="en-GB"/>
          </a:p>
        </p:txBody>
      </p:sp>
    </p:spTree>
    <p:extLst>
      <p:ext uri="{BB962C8B-B14F-4D97-AF65-F5344CB8AC3E}">
        <p14:creationId xmlns:p14="http://schemas.microsoft.com/office/powerpoint/2010/main" val="371775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There</a:t>
            </a:r>
            <a:r>
              <a:rPr lang="en-GB" baseline="0" dirty="0" smtClean="0"/>
              <a:t> are many different techniques or measures we can use to manage exceedance. Here are just a few going from top left to top right and then bottom left to bottom right.</a:t>
            </a:r>
            <a:endParaRPr lang="en-GB" dirty="0" smtClean="0"/>
          </a:p>
          <a:p>
            <a:pPr marL="0" indent="0">
              <a:buFont typeface="+mj-lt"/>
              <a:buNone/>
            </a:pPr>
            <a:endParaRPr lang="en-GB" dirty="0" smtClean="0"/>
          </a:p>
          <a:p>
            <a:pPr marL="228600" indent="-228600">
              <a:buFont typeface="+mj-lt"/>
              <a:buAutoNum type="arabicPeriod"/>
            </a:pPr>
            <a:r>
              <a:rPr lang="en-GB" dirty="0" smtClean="0"/>
              <a:t>Create pathways</a:t>
            </a:r>
            <a:r>
              <a:rPr lang="en-GB" baseline="0" dirty="0" smtClean="0"/>
              <a:t> for water around property (Dublin)</a:t>
            </a:r>
          </a:p>
          <a:p>
            <a:pPr marL="228600" indent="-228600">
              <a:buFont typeface="+mj-lt"/>
              <a:buAutoNum type="arabicPeriod"/>
            </a:pPr>
            <a:r>
              <a:rPr lang="en-GB" baseline="0" dirty="0" smtClean="0"/>
              <a:t>Permanent flood walls, and property level protection (keeping with the aesthetic area) </a:t>
            </a:r>
            <a:r>
              <a:rPr lang="en-GB" dirty="0"/>
              <a:t>(</a:t>
            </a:r>
            <a:r>
              <a:rPr lang="en-GB" baseline="0" dirty="0" smtClean="0"/>
              <a:t>Witney)</a:t>
            </a:r>
          </a:p>
          <a:p>
            <a:pPr marL="228600" indent="-228600">
              <a:buFont typeface="+mj-lt"/>
              <a:buAutoNum type="arabicPeriod"/>
            </a:pPr>
            <a:r>
              <a:rPr lang="en-GB" baseline="0" dirty="0" smtClean="0"/>
              <a:t>Designing the highway to accommodate water (St Blazey)</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baseline="0" dirty="0" smtClean="0"/>
              <a:t>Cross drains to intercept overland flow </a:t>
            </a:r>
            <a:r>
              <a:rPr lang="en-GB" dirty="0"/>
              <a:t>(</a:t>
            </a:r>
            <a:r>
              <a:rPr lang="en-GB" baseline="0" dirty="0" smtClean="0"/>
              <a:t>St Ives)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baseline="0" dirty="0" smtClean="0"/>
              <a:t>Fine detail – a change of a drop kerb stops overland flow enter properties on the right, but go down the footpath towards a stream (Aston)</a:t>
            </a:r>
            <a:endParaRPr lang="en-GB" dirty="0" smtClean="0"/>
          </a:p>
          <a:p>
            <a:pPr marL="228600" indent="-228600">
              <a:buFont typeface="+mj-lt"/>
              <a:buAutoNum type="arabicPeriod"/>
            </a:pPr>
            <a:r>
              <a:rPr lang="en-GB" baseline="0" dirty="0" smtClean="0"/>
              <a:t>Detention basin doubling up as local community park – note the signs (Seattle in the USA)</a:t>
            </a:r>
          </a:p>
        </p:txBody>
      </p:sp>
      <p:sp>
        <p:nvSpPr>
          <p:cNvPr id="4" name="Slide Number Placeholder 3"/>
          <p:cNvSpPr>
            <a:spLocks noGrp="1"/>
          </p:cNvSpPr>
          <p:nvPr>
            <p:ph type="sldNum" sz="quarter" idx="10"/>
          </p:nvPr>
        </p:nvSpPr>
        <p:spPr/>
        <p:txBody>
          <a:bodyPr/>
          <a:lstStyle/>
          <a:p>
            <a:fld id="{141AC1AF-B673-4304-811C-B88CA26F773F}" type="slidenum">
              <a:rPr lang="en-GB" smtClean="0"/>
              <a:pPr/>
              <a:t>13</a:t>
            </a:fld>
            <a:endParaRPr lang="en-GB"/>
          </a:p>
        </p:txBody>
      </p:sp>
    </p:spTree>
    <p:extLst>
      <p:ext uri="{BB962C8B-B14F-4D97-AF65-F5344CB8AC3E}">
        <p14:creationId xmlns:p14="http://schemas.microsoft.com/office/powerpoint/2010/main" val="18793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part of Aston near Rotherham where over 20 homes flooded (just in this location) with rainfall greater</a:t>
            </a:r>
            <a:r>
              <a:rPr lang="en-GB" baseline="0" dirty="0" smtClean="0"/>
              <a:t> than the capacity of the drainage. (greater than a 1 in 50 year return period)</a:t>
            </a:r>
            <a:endParaRPr lang="en-GB" dirty="0" smtClean="0"/>
          </a:p>
          <a:p>
            <a:endParaRPr lang="en-GB" dirty="0" smtClean="0"/>
          </a:p>
          <a:p>
            <a:r>
              <a:rPr lang="en-GB" dirty="0" smtClean="0"/>
              <a:t>Rotherham</a:t>
            </a:r>
            <a:r>
              <a:rPr lang="en-GB" baseline="0" dirty="0" smtClean="0"/>
              <a:t> Metropolitan Borough Council investigated. They surveyed the area, and created an exceedance pathway to manage it if it happened again (using early action surface water grant funding). Starting in the top left and going clockwise:</a:t>
            </a:r>
          </a:p>
          <a:p>
            <a:endParaRPr lang="en-GB" baseline="0" dirty="0" smtClean="0"/>
          </a:p>
          <a:p>
            <a:pPr marL="228600" indent="-228600">
              <a:buFont typeface="+mj-lt"/>
              <a:buAutoNum type="arabicPeriod"/>
            </a:pPr>
            <a:r>
              <a:rPr lang="en-US" sz="1100" dirty="0" smtClean="0">
                <a:ea typeface="Times New Roman"/>
              </a:rPr>
              <a:t>Water overtops the parking area and </a:t>
            </a:r>
            <a:r>
              <a:rPr lang="en-US" sz="1100" dirty="0" err="1" smtClean="0">
                <a:ea typeface="Times New Roman"/>
              </a:rPr>
              <a:t>kerb</a:t>
            </a:r>
            <a:r>
              <a:rPr lang="en-US" sz="1100" dirty="0" smtClean="0">
                <a:ea typeface="Times New Roman"/>
              </a:rPr>
              <a:t> to the right and floods the houses on the left. Re-profiling the footpath to fall away from the  houses diverts water downstream towards Photo 2</a:t>
            </a:r>
          </a:p>
          <a:p>
            <a:pPr marL="228600" indent="-228600">
              <a:buFont typeface="+mj-lt"/>
              <a:buAutoNum type="arabicPeriod"/>
            </a:pPr>
            <a:r>
              <a:rPr lang="en-US" sz="1100" kern="1200" dirty="0" smtClean="0">
                <a:effectLst/>
                <a:ea typeface="Times New Roman"/>
              </a:rPr>
              <a:t>Overland flow came from the right. In the middle of the picture the </a:t>
            </a:r>
            <a:r>
              <a:rPr lang="en-US" sz="1100" kern="1200" dirty="0" err="1" smtClean="0">
                <a:effectLst/>
                <a:ea typeface="Times New Roman"/>
              </a:rPr>
              <a:t>kerb</a:t>
            </a:r>
            <a:r>
              <a:rPr lang="en-US" sz="1100" kern="1200" dirty="0" smtClean="0">
                <a:effectLst/>
                <a:ea typeface="Times New Roman"/>
              </a:rPr>
              <a:t> was removed and a grass bund formed on the left to divert the flow</a:t>
            </a:r>
          </a:p>
          <a:p>
            <a:pPr marL="228600" indent="-228600">
              <a:buFont typeface="+mj-lt"/>
              <a:buAutoNum type="arabicPeriod"/>
            </a:pPr>
            <a:r>
              <a:rPr lang="en-US" sz="1100" dirty="0" smtClean="0">
                <a:ea typeface="Times New Roman"/>
              </a:rPr>
              <a:t>Overland flow from Photo 2  travels down the highway and is intercepted by extra gullies. This transfers water into the surface water drainage system which when full  discharges the base in Photo 4</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100" kern="1200" dirty="0" smtClean="0">
                <a:effectLst/>
                <a:ea typeface="Times New Roman"/>
              </a:rPr>
              <a:t>This grassed area is normally dry. It was lowered to store water when it rains heavily.  Once it stops raining, it slowly drains away. Water gets here through a pipe that picks up the water that runs over the surface from Photo 1 and 2. </a:t>
            </a:r>
            <a:endParaRPr lang="en-US" sz="1100" dirty="0" smtClean="0">
              <a:effectLst/>
              <a:latin typeface="Times New Roman"/>
              <a:ea typeface="MS Mincho"/>
            </a:endParaRPr>
          </a:p>
          <a:p>
            <a:pPr marL="0" indent="0">
              <a:buFont typeface="+mj-lt"/>
              <a:buNone/>
            </a:pPr>
            <a:endParaRPr lang="en-US" sz="1200" dirty="0" smtClean="0">
              <a:solidFill>
                <a:srgbClr val="FFFFFF"/>
              </a:solidFill>
              <a:ea typeface="Times New Roman"/>
            </a:endParaRP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14</a:t>
            </a:fld>
            <a:endParaRPr lang="en-GB"/>
          </a:p>
        </p:txBody>
      </p:sp>
    </p:spTree>
    <p:extLst>
      <p:ext uri="{BB962C8B-B14F-4D97-AF65-F5344CB8AC3E}">
        <p14:creationId xmlns:p14="http://schemas.microsoft.com/office/powerpoint/2010/main" val="125059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in Dublin, the Wad Culvert</a:t>
            </a:r>
            <a:r>
              <a:rPr lang="en-GB" baseline="0" dirty="0" smtClean="0"/>
              <a:t> did not have the capacity. The result was the frequent flooding to the image in the top left. </a:t>
            </a:r>
          </a:p>
          <a:p>
            <a:endParaRPr lang="en-GB" dirty="0"/>
          </a:p>
          <a:p>
            <a:r>
              <a:rPr lang="en-GB" baseline="0" dirty="0" smtClean="0"/>
              <a:t>As part of a phased solution to the problem and help provide relief to the property owners in the short term until the next phase of the work was completed, in the top right, the houses were made more resilient and water channelled towards the rear of some properties and slots cut in the walls to enable water to escape out and into the golf course. </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15</a:t>
            </a:fld>
            <a:endParaRPr lang="en-GB"/>
          </a:p>
        </p:txBody>
      </p:sp>
    </p:spTree>
    <p:extLst>
      <p:ext uri="{BB962C8B-B14F-4D97-AF65-F5344CB8AC3E}">
        <p14:creationId xmlns:p14="http://schemas.microsoft.com/office/powerpoint/2010/main" val="406508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Camborne</a:t>
            </a:r>
            <a:r>
              <a:rPr lang="en-GB" baseline="0" dirty="0" smtClean="0"/>
              <a:t> Poole and Redruth</a:t>
            </a:r>
            <a:r>
              <a:rPr lang="en-GB" dirty="0" smtClean="0"/>
              <a:t>, there was a need to take surface water out</a:t>
            </a:r>
            <a:r>
              <a:rPr lang="en-GB" baseline="0" dirty="0" smtClean="0"/>
              <a:t> of a combined system, to make the regeneration happen. SuDS and Exceedance were considered from the outset.</a:t>
            </a:r>
            <a:endParaRPr lang="en-GB" dirty="0" smtClean="0"/>
          </a:p>
          <a:p>
            <a:endParaRPr lang="en-GB" dirty="0" smtClean="0"/>
          </a:p>
          <a:p>
            <a:pPr marL="228600" indent="-228600">
              <a:buFont typeface="+mj-lt"/>
              <a:buAutoNum type="arabicPeriod"/>
            </a:pPr>
            <a:r>
              <a:rPr lang="en-GB" sz="1200" b="0" kern="1200" dirty="0" smtClean="0">
                <a:solidFill>
                  <a:schemeClr val="tx1"/>
                </a:solidFill>
                <a:effectLst/>
                <a:latin typeface="Arial" charset="0"/>
                <a:ea typeface="+mn-ea"/>
                <a:cs typeface="+mn-cs"/>
              </a:rPr>
              <a:t>Top left: The concept, strategic surface water and exceedance pathways </a:t>
            </a:r>
            <a:r>
              <a:rPr lang="en-GB" sz="1200" b="0" kern="1200" dirty="0" smtClean="0">
                <a:solidFill>
                  <a:schemeClr val="bg1">
                    <a:lumMod val="50000"/>
                  </a:schemeClr>
                </a:solidFill>
                <a:effectLst/>
                <a:latin typeface="Arial" charset="0"/>
                <a:ea typeface="+mn-ea"/>
                <a:cs typeface="+mn-cs"/>
              </a:rPr>
              <a:t>(</a:t>
            </a:r>
            <a:r>
              <a:rPr lang="en-GB" sz="1200" b="0" kern="1200" dirty="0" err="1" smtClean="0">
                <a:solidFill>
                  <a:schemeClr val="bg1">
                    <a:lumMod val="50000"/>
                  </a:schemeClr>
                </a:solidFill>
                <a:effectLst/>
                <a:latin typeface="Arial" charset="0"/>
                <a:ea typeface="+mn-ea"/>
                <a:cs typeface="+mn-cs"/>
              </a:rPr>
              <a:t>Halcrow</a:t>
            </a:r>
            <a:r>
              <a:rPr lang="en-GB" sz="1200" b="0" kern="1200" dirty="0" smtClean="0">
                <a:solidFill>
                  <a:schemeClr val="bg1">
                    <a:lumMod val="50000"/>
                  </a:schemeClr>
                </a:solidFill>
                <a:effectLst/>
                <a:latin typeface="Arial" charset="0"/>
                <a:ea typeface="+mn-ea"/>
                <a:cs typeface="+mn-cs"/>
              </a:rPr>
              <a:t>)</a:t>
            </a:r>
          </a:p>
          <a:p>
            <a:pPr marL="228600" indent="-228600">
              <a:buFont typeface="+mj-lt"/>
              <a:buAutoNum type="arabicPeriod"/>
            </a:pPr>
            <a:r>
              <a:rPr lang="en-GB" sz="1200" b="0" kern="1200" dirty="0" smtClean="0">
                <a:solidFill>
                  <a:schemeClr val="tx1"/>
                </a:solidFill>
                <a:effectLst/>
                <a:latin typeface="Arial" charset="0"/>
                <a:ea typeface="+mn-ea"/>
                <a:cs typeface="+mn-cs"/>
              </a:rPr>
              <a:t>Bottom</a:t>
            </a:r>
            <a:r>
              <a:rPr lang="en-GB" sz="1200" b="0" kern="1200" baseline="0" dirty="0" smtClean="0">
                <a:solidFill>
                  <a:schemeClr val="tx1"/>
                </a:solidFill>
                <a:effectLst/>
                <a:latin typeface="Arial" charset="0"/>
                <a:ea typeface="+mn-ea"/>
                <a:cs typeface="+mn-cs"/>
              </a:rPr>
              <a:t> left: </a:t>
            </a:r>
            <a:r>
              <a:rPr lang="en-GB" sz="1200" b="0" kern="1200" dirty="0" smtClean="0">
                <a:solidFill>
                  <a:schemeClr val="tx1"/>
                </a:solidFill>
                <a:effectLst/>
                <a:latin typeface="Arial" charset="0"/>
                <a:ea typeface="+mn-ea"/>
                <a:cs typeface="+mn-cs"/>
              </a:rPr>
              <a:t>Stage 2. Design codes guide appearance of swales &amp; ponds– </a:t>
            </a:r>
            <a:r>
              <a:rPr lang="en-GB" dirty="0" smtClean="0">
                <a:solidFill>
                  <a:schemeClr val="bg1">
                    <a:lumMod val="50000"/>
                  </a:schemeClr>
                </a:solidFill>
              </a:rPr>
              <a:t>(A</a:t>
            </a:r>
            <a:r>
              <a:rPr lang="en-GB" sz="1200" b="0" kern="1200" dirty="0" smtClean="0">
                <a:solidFill>
                  <a:schemeClr val="bg1">
                    <a:lumMod val="50000"/>
                  </a:schemeClr>
                </a:solidFill>
                <a:effectLst/>
                <a:latin typeface="Arial" charset="0"/>
                <a:ea typeface="+mn-ea"/>
                <a:cs typeface="+mn-cs"/>
              </a:rPr>
              <a:t>lan Baxter)</a:t>
            </a:r>
            <a:r>
              <a:rPr lang="en-GB" sz="1200" b="0" kern="1200" dirty="0" smtClean="0">
                <a:solidFill>
                  <a:schemeClr val="tx1"/>
                </a:solidFill>
                <a:effectLst/>
                <a:latin typeface="Arial" charset="0"/>
                <a:ea typeface="+mn-ea"/>
                <a:cs typeface="+mn-cs"/>
              </a:rPr>
              <a:t>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b="0" kern="1200" dirty="0" smtClean="0">
                <a:solidFill>
                  <a:schemeClr val="tx1"/>
                </a:solidFill>
                <a:effectLst/>
                <a:latin typeface="Arial" charset="0"/>
                <a:ea typeface="+mn-ea"/>
                <a:cs typeface="+mn-cs"/>
              </a:rPr>
              <a:t>Top right: Stage 3. Detailed design of ponds linked by swales and exceedance pathways to convey excess</a:t>
            </a:r>
            <a:r>
              <a:rPr lang="en-GB" sz="1200" b="0" kern="1200" baseline="0" dirty="0" smtClean="0">
                <a:solidFill>
                  <a:schemeClr val="tx1"/>
                </a:solidFill>
                <a:effectLst/>
                <a:latin typeface="Arial" charset="0"/>
                <a:ea typeface="+mn-ea"/>
                <a:cs typeface="+mn-cs"/>
              </a:rPr>
              <a:t> flow</a:t>
            </a:r>
            <a:r>
              <a:rPr lang="en-GB" sz="1200" b="0" kern="1200" dirty="0" smtClean="0">
                <a:solidFill>
                  <a:schemeClr val="tx1"/>
                </a:solidFill>
                <a:effectLst/>
                <a:latin typeface="Arial" charset="0"/>
                <a:ea typeface="+mn-ea"/>
                <a:cs typeface="+mn-cs"/>
              </a:rPr>
              <a:t> </a:t>
            </a:r>
            <a:r>
              <a:rPr lang="en-GB" dirty="0" smtClean="0">
                <a:solidFill>
                  <a:schemeClr val="bg1">
                    <a:lumMod val="50000"/>
                  </a:schemeClr>
                </a:solidFill>
              </a:rPr>
              <a:t>(P</a:t>
            </a:r>
            <a:r>
              <a:rPr lang="en-GB" sz="1200" b="0" kern="1200" dirty="0" smtClean="0">
                <a:solidFill>
                  <a:schemeClr val="bg1">
                    <a:lumMod val="50000"/>
                  </a:schemeClr>
                </a:solidFill>
                <a:effectLst/>
                <a:latin typeface="Arial" charset="0"/>
                <a:ea typeface="+mn-ea"/>
                <a:cs typeface="+mn-cs"/>
              </a:rPr>
              <a:t>ell </a:t>
            </a:r>
            <a:r>
              <a:rPr lang="en-GB" sz="1200" b="0" kern="1200" dirty="0" err="1" smtClean="0">
                <a:solidFill>
                  <a:schemeClr val="bg1">
                    <a:lumMod val="50000"/>
                  </a:schemeClr>
                </a:solidFill>
                <a:effectLst/>
                <a:latin typeface="Arial" charset="0"/>
                <a:ea typeface="+mn-ea"/>
                <a:cs typeface="+mn-cs"/>
              </a:rPr>
              <a:t>Frischmann</a:t>
            </a:r>
            <a:r>
              <a:rPr lang="en-GB" sz="1200" b="0" kern="1200" dirty="0" smtClean="0">
                <a:solidFill>
                  <a:schemeClr val="bg1">
                    <a:lumMod val="50000"/>
                  </a:schemeClr>
                </a:solidFill>
                <a:effectLst/>
                <a:latin typeface="Arial" charset="0"/>
                <a:ea typeface="+mn-ea"/>
                <a:cs typeface="+mn-cs"/>
              </a:rPr>
              <a:t>)</a:t>
            </a:r>
            <a:endParaRPr lang="en-US" sz="1200" b="0" kern="1200" dirty="0" smtClean="0">
              <a:solidFill>
                <a:schemeClr val="bg1">
                  <a:lumMod val="50000"/>
                </a:schemeClr>
              </a:solidFill>
              <a:effectLst/>
              <a:latin typeface="Arial" charset="0"/>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b="0" kern="1200" dirty="0" smtClean="0">
                <a:solidFill>
                  <a:schemeClr val="tx1"/>
                </a:solidFill>
                <a:effectLst/>
                <a:latin typeface="Arial" charset="0"/>
                <a:ea typeface="+mn-ea"/>
                <a:cs typeface="+mn-cs"/>
              </a:rPr>
              <a:t>Bottom right: Stage 4. Completed attenuation pond near Pool Innovation Centre</a:t>
            </a:r>
            <a:endParaRPr lang="en-US" sz="1200" b="0" kern="1200" dirty="0" smtClean="0">
              <a:solidFill>
                <a:schemeClr val="tx1"/>
              </a:solidFill>
              <a:effectLst/>
              <a:latin typeface="Arial" charset="0"/>
              <a:ea typeface="+mn-ea"/>
              <a:cs typeface="+mn-cs"/>
            </a:endParaRPr>
          </a:p>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16</a:t>
            </a:fld>
            <a:endParaRPr lang="en-GB"/>
          </a:p>
        </p:txBody>
      </p:sp>
    </p:spTree>
    <p:extLst>
      <p:ext uri="{BB962C8B-B14F-4D97-AF65-F5344CB8AC3E}">
        <p14:creationId xmlns:p14="http://schemas.microsoft.com/office/powerpoint/2010/main" val="160100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makes a success?</a:t>
            </a:r>
          </a:p>
          <a:p>
            <a:endParaRPr lang="en-GB" dirty="0" smtClean="0"/>
          </a:p>
          <a:p>
            <a:pPr marL="514350" indent="-514350">
              <a:buFont typeface="+mj-lt"/>
              <a:buAutoNum type="arabicPeriod"/>
            </a:pPr>
            <a:r>
              <a:rPr lang="en-GB" b="1" dirty="0" smtClean="0"/>
              <a:t>Disciplines </a:t>
            </a:r>
            <a:r>
              <a:rPr lang="en-GB" dirty="0" smtClean="0"/>
              <a:t>– exceedance requires a multi-disciplinary working to</a:t>
            </a:r>
            <a:r>
              <a:rPr lang="en-GB" baseline="0" dirty="0" smtClean="0"/>
              <a:t> make it happen. This can include highway and drainage engineers, landscape architects, urban designers, spatial planners </a:t>
            </a:r>
            <a:r>
              <a:rPr lang="en-GB" baseline="0" dirty="0" err="1" smtClean="0"/>
              <a:t>etc</a:t>
            </a:r>
            <a:r>
              <a:rPr lang="en-GB" baseline="0" dirty="0" smtClean="0"/>
              <a:t> etc. When the disciplines work together they can highlight, assess, design out and mitigate the risks and concerns that each of them may bring.</a:t>
            </a:r>
            <a:endParaRPr lang="en-GB" dirty="0" smtClean="0"/>
          </a:p>
          <a:p>
            <a:pPr marL="514350" indent="-514350">
              <a:buFont typeface="+mj-lt"/>
              <a:buAutoNum type="arabicPeriod"/>
            </a:pPr>
            <a:endParaRPr lang="en-GB" dirty="0" smtClean="0"/>
          </a:p>
          <a:p>
            <a:pPr marL="514350" indent="-514350">
              <a:buFont typeface="+mj-lt"/>
              <a:buAutoNum type="arabicPeriod"/>
            </a:pPr>
            <a:r>
              <a:rPr lang="en-GB" b="1" dirty="0" smtClean="0"/>
              <a:t>Organisations</a:t>
            </a:r>
            <a:r>
              <a:rPr lang="en-GB" dirty="0" smtClean="0"/>
              <a:t> – often it wont be one</a:t>
            </a:r>
            <a:r>
              <a:rPr lang="en-GB" baseline="0" dirty="0" smtClean="0"/>
              <a:t> organisation who needs to play their part, but you may need one to take a lead, bringing disciplines and communities then together. </a:t>
            </a:r>
            <a:endParaRPr lang="en-GB" dirty="0" smtClean="0"/>
          </a:p>
          <a:p>
            <a:pPr marL="514350" indent="-514350">
              <a:buFont typeface="+mj-lt"/>
              <a:buAutoNum type="arabicPeriod"/>
            </a:pPr>
            <a:endParaRPr lang="en-GB" dirty="0" smtClean="0"/>
          </a:p>
          <a:p>
            <a:pPr marL="514350" indent="-514350">
              <a:buFont typeface="+mj-lt"/>
              <a:buAutoNum type="arabicPeriod"/>
            </a:pPr>
            <a:r>
              <a:rPr lang="en-GB" b="1" dirty="0" smtClean="0"/>
              <a:t>Communities</a:t>
            </a:r>
            <a:r>
              <a:rPr lang="en-GB" dirty="0" smtClean="0"/>
              <a:t> – this</a:t>
            </a:r>
            <a:r>
              <a:rPr lang="en-GB" baseline="0" dirty="0" smtClean="0"/>
              <a:t> can be a critical element to understand the problem and help develop the solution, particularly where they form part of the solution or the solution really impacts on them.</a:t>
            </a:r>
            <a:endParaRPr lang="en-GB" dirty="0" smtClean="0"/>
          </a:p>
          <a:p>
            <a:endParaRPr lang="en-GB" dirty="0" smtClean="0"/>
          </a:p>
          <a:p>
            <a:r>
              <a:rPr lang="en-GB" dirty="0" smtClean="0"/>
              <a:t>Great examples of engaging the community and organisations include those undertaken in  Witney,</a:t>
            </a:r>
            <a:r>
              <a:rPr lang="en-GB" baseline="0" dirty="0" smtClean="0"/>
              <a:t> Oxfordshire, and the community working together in St </a:t>
            </a:r>
            <a:r>
              <a:rPr lang="en-GB" baseline="0" dirty="0" err="1" smtClean="0"/>
              <a:t>Blazey</a:t>
            </a:r>
            <a:r>
              <a:rPr lang="en-GB" dirty="0" smtClean="0"/>
              <a:t>. Videos are on susdrain explaining the approaches undertaken here.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17</a:t>
            </a:fld>
            <a:endParaRPr lang="en-GB"/>
          </a:p>
        </p:txBody>
      </p:sp>
    </p:spTree>
    <p:extLst>
      <p:ext uri="{BB962C8B-B14F-4D97-AF65-F5344CB8AC3E}">
        <p14:creationId xmlns:p14="http://schemas.microsoft.com/office/powerpoint/2010/main" val="324902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makes a success:</a:t>
            </a:r>
          </a:p>
          <a:p>
            <a:endParaRPr lang="en-GB" dirty="0" smtClean="0"/>
          </a:p>
          <a:p>
            <a:pPr marL="514350" indent="-514350">
              <a:buFont typeface="+mj-lt"/>
              <a:buAutoNum type="arabicPeriod"/>
            </a:pPr>
            <a:r>
              <a:rPr lang="en-GB" dirty="0" smtClean="0"/>
              <a:t>Understand where water goes – sounds simple</a:t>
            </a:r>
            <a:r>
              <a:rPr lang="en-GB" baseline="0" dirty="0" smtClean="0"/>
              <a:t> and </a:t>
            </a:r>
            <a:r>
              <a:rPr lang="en-GB" dirty="0" smtClean="0"/>
              <a:t>obvious, but really important both when defining what the problem is and then</a:t>
            </a:r>
            <a:r>
              <a:rPr lang="en-GB" baseline="0" dirty="0" smtClean="0"/>
              <a:t> of course the solution</a:t>
            </a:r>
            <a:r>
              <a:rPr lang="en-GB" dirty="0" smtClean="0"/>
              <a:t>. This can be done through (2) below</a:t>
            </a:r>
          </a:p>
          <a:p>
            <a:pPr marL="457200" indent="-457200">
              <a:buFont typeface="+mj-lt"/>
              <a:buAutoNum type="arabicPeriod"/>
            </a:pPr>
            <a:endParaRPr lang="en-GB" sz="1050" dirty="0" smtClean="0"/>
          </a:p>
          <a:p>
            <a:pPr marL="514350" indent="-514350">
              <a:buFont typeface="+mj-lt"/>
              <a:buAutoNum type="arabicPeriod"/>
            </a:pPr>
            <a:r>
              <a:rPr lang="en-GB" dirty="0" smtClean="0"/>
              <a:t>Use appropriate survey and modelling techniques.  We don’t have to model, but we do need</a:t>
            </a:r>
            <a:r>
              <a:rPr lang="en-GB" baseline="0" dirty="0" smtClean="0"/>
              <a:t> to collect good data. If we do model (and it may depend on the size and complexity of what we are trying to resolve) then its important to use the appropriate techniques. Modelling can then give greater confidence to how a design will perform and critically point to how it can be improved and enhance the benefits compared with costs (or lower the cost).</a:t>
            </a:r>
            <a:endParaRPr lang="en-GB" dirty="0" smtClean="0"/>
          </a:p>
          <a:p>
            <a:pPr marL="457200" indent="-457200">
              <a:buFont typeface="+mj-lt"/>
              <a:buAutoNum type="arabicPeriod"/>
            </a:pPr>
            <a:endParaRPr lang="en-GB" sz="1050" dirty="0" smtClean="0"/>
          </a:p>
          <a:p>
            <a:pPr marL="514350" indent="-514350">
              <a:buFont typeface="+mj-lt"/>
              <a:buAutoNum type="arabicPeriod"/>
            </a:pPr>
            <a:r>
              <a:rPr lang="en-GB" dirty="0" smtClean="0"/>
              <a:t>Design the measures and locations to be resilient and safe – whatever we do, we have to conside</a:t>
            </a:r>
            <a:r>
              <a:rPr lang="en-GB" baseline="0" dirty="0" smtClean="0"/>
              <a:t>r (and not shy away from the risks) so the designs are safe and will last. Where this needs the communities to be involved, its important to communicate their role and how to safely work together. </a:t>
            </a:r>
            <a:endParaRPr lang="en-GB" dirty="0" smtClean="0"/>
          </a:p>
          <a:p>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18</a:t>
            </a:fld>
            <a:endParaRPr lang="en-GB"/>
          </a:p>
        </p:txBody>
      </p:sp>
    </p:spTree>
    <p:extLst>
      <p:ext uri="{BB962C8B-B14F-4D97-AF65-F5344CB8AC3E}">
        <p14:creationId xmlns:p14="http://schemas.microsoft.com/office/powerpoint/2010/main" val="8266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What makes</a:t>
            </a:r>
            <a:r>
              <a:rPr lang="en-GB" baseline="0" dirty="0" smtClean="0"/>
              <a:t> a success:</a:t>
            </a:r>
            <a:endParaRPr lang="en-GB" dirty="0" smtClean="0"/>
          </a:p>
          <a:p>
            <a:pPr marL="0" indent="0">
              <a:buFont typeface="+mj-lt"/>
              <a:buNone/>
            </a:pPr>
            <a:endParaRPr lang="en-GB" dirty="0" smtClean="0"/>
          </a:p>
          <a:p>
            <a:pPr marL="228600" indent="-228600">
              <a:buFont typeface="+mj-lt"/>
              <a:buAutoNum type="arabicPeriod"/>
            </a:pPr>
            <a:r>
              <a:rPr lang="en-GB" dirty="0" smtClean="0"/>
              <a:t>Create the space – recognise</a:t>
            </a:r>
            <a:r>
              <a:rPr lang="en-GB" baseline="0" dirty="0" smtClean="0"/>
              <a:t> that water may pass through somewhere – allow it, create the space for it to happen and not be blocked. NO SPACE IS USELESS – top left image shows a gate that allows water to pass through it as the pathway becomes an exceedance pathway.</a:t>
            </a:r>
          </a:p>
          <a:p>
            <a:pPr marL="228600" indent="-228600">
              <a:buFont typeface="+mj-lt"/>
              <a:buAutoNum type="arabicPeriod"/>
            </a:pPr>
            <a:endParaRPr lang="en-GB" baseline="0" dirty="0" smtClean="0"/>
          </a:p>
          <a:p>
            <a:pPr marL="228600" indent="-228600">
              <a:buFont typeface="+mj-lt"/>
              <a:buAutoNum type="arabicPeriod"/>
            </a:pPr>
            <a:r>
              <a:rPr lang="en-GB" baseline="0" dirty="0" smtClean="0"/>
              <a:t>Make use of shared space – at the Manor, Sheffield, exceedance area and play area shown (top right)</a:t>
            </a:r>
          </a:p>
          <a:p>
            <a:pPr marL="228600" indent="-228600">
              <a:buFont typeface="+mj-lt"/>
              <a:buAutoNum type="arabicPeriod"/>
            </a:pPr>
            <a:endParaRPr lang="en-GB" baseline="0" dirty="0" smtClean="0"/>
          </a:p>
          <a:p>
            <a:pPr marL="228600" indent="-228600">
              <a:buFont typeface="+mj-lt"/>
              <a:buAutoNum type="arabicPeriod"/>
            </a:pPr>
            <a:r>
              <a:rPr lang="en-GB" baseline="0" dirty="0" smtClean="0"/>
              <a:t>Multi-</a:t>
            </a:r>
            <a:r>
              <a:rPr lang="en-GB" baseline="0" dirty="0" err="1" smtClean="0"/>
              <a:t>funcitonal</a:t>
            </a:r>
            <a:r>
              <a:rPr lang="en-GB" baseline="0" dirty="0" smtClean="0"/>
              <a:t> – bottom left shows a shopping area Torquay, still a pedestrian area, highway re built, with kerbs to channel exceedance flow. Using the highway is a key opportunity (if done correctly) to manage exceedance. </a:t>
            </a:r>
          </a:p>
          <a:p>
            <a:pPr marL="228600" indent="-228600">
              <a:buFont typeface="+mj-lt"/>
              <a:buAutoNum type="arabicPeriod"/>
            </a:pPr>
            <a:endParaRPr lang="en-GB" baseline="0" dirty="0" smtClean="0"/>
          </a:p>
          <a:p>
            <a:pPr marL="228600" indent="-228600">
              <a:buFont typeface="+mj-lt"/>
              <a:buAutoNum type="arabicPeriod"/>
            </a:pPr>
            <a:r>
              <a:rPr lang="en-GB" baseline="0" dirty="0" smtClean="0"/>
              <a:t>Assess a wide range of risks – not just flooding, and mitigate them. Consider using a risk framework such as ISO31000</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19</a:t>
            </a:fld>
            <a:endParaRPr lang="en-GB"/>
          </a:p>
        </p:txBody>
      </p:sp>
    </p:spTree>
    <p:extLst>
      <p:ext uri="{BB962C8B-B14F-4D97-AF65-F5344CB8AC3E}">
        <p14:creationId xmlns:p14="http://schemas.microsoft.com/office/powerpoint/2010/main" val="86758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28E53-8D43-4FA9-B7C6-4F1990F6794B}" type="slidenum">
              <a:rPr lang="en-GB"/>
              <a:pPr/>
              <a:t>2</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Overview of the presentation.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has created</a:t>
            </a:r>
            <a:r>
              <a:rPr lang="en-GB" baseline="0" dirty="0" smtClean="0"/>
              <a:t> four key outputs and various articles and conference presentations/papers to also raise awareness. </a:t>
            </a:r>
          </a:p>
          <a:p>
            <a:endParaRPr lang="en-GB" baseline="0" dirty="0" smtClean="0"/>
          </a:p>
          <a:p>
            <a:r>
              <a:rPr lang="en-GB" baseline="0" dirty="0" smtClean="0"/>
              <a:t>All of these reports noted here can be found on </a:t>
            </a:r>
            <a:r>
              <a:rPr lang="en-GB" baseline="0" dirty="0" err="1" smtClean="0"/>
              <a:t>Susdrain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20</a:t>
            </a:fld>
            <a:endParaRPr lang="en-GB"/>
          </a:p>
        </p:txBody>
      </p:sp>
    </p:spTree>
    <p:extLst>
      <p:ext uri="{BB962C8B-B14F-4D97-AF65-F5344CB8AC3E}">
        <p14:creationId xmlns:p14="http://schemas.microsoft.com/office/powerpoint/2010/main" val="186645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charset="0"/>
                <a:ea typeface="+mn-ea"/>
                <a:cs typeface="+mn-cs"/>
              </a:rPr>
              <a:t>These are the main recommendations that came up from the workshops we held, project</a:t>
            </a:r>
            <a:r>
              <a:rPr lang="en-US" sz="1100" kern="1200" baseline="0" dirty="0" smtClean="0">
                <a:solidFill>
                  <a:schemeClr val="tx1"/>
                </a:solidFill>
                <a:effectLst/>
                <a:latin typeface="Arial" charset="0"/>
                <a:ea typeface="+mn-ea"/>
                <a:cs typeface="+mn-cs"/>
              </a:rPr>
              <a:t> steering group</a:t>
            </a:r>
            <a:r>
              <a:rPr lang="en-US" sz="1100" kern="1200" dirty="0" smtClean="0">
                <a:solidFill>
                  <a:schemeClr val="tx1"/>
                </a:solidFill>
                <a:effectLst/>
                <a:latin typeface="Arial" charset="0"/>
                <a:ea typeface="+mn-ea"/>
                <a:cs typeface="+mn-cs"/>
              </a:rPr>
              <a:t> and our discussions. As Designing for </a:t>
            </a:r>
            <a:r>
              <a:rPr lang="en-US" sz="1100" kern="1200" dirty="0" err="1" smtClean="0">
                <a:solidFill>
                  <a:schemeClr val="tx1"/>
                </a:solidFill>
                <a:effectLst/>
                <a:latin typeface="Arial" charset="0"/>
                <a:ea typeface="+mn-ea"/>
                <a:cs typeface="+mn-cs"/>
              </a:rPr>
              <a:t>Exceedance</a:t>
            </a:r>
            <a:r>
              <a:rPr lang="en-US" sz="1100" kern="1200" dirty="0" smtClean="0">
                <a:solidFill>
                  <a:schemeClr val="tx1"/>
                </a:solidFill>
                <a:effectLst/>
                <a:latin typeface="Arial" charset="0"/>
                <a:ea typeface="+mn-ea"/>
                <a:cs typeface="+mn-cs"/>
              </a:rPr>
              <a:t> (</a:t>
            </a:r>
            <a:r>
              <a:rPr lang="en-US" sz="1100" kern="1200" dirty="0" err="1" smtClean="0">
                <a:solidFill>
                  <a:schemeClr val="tx1"/>
                </a:solidFill>
                <a:effectLst/>
                <a:latin typeface="Arial" charset="0"/>
                <a:ea typeface="+mn-ea"/>
                <a:cs typeface="+mn-cs"/>
              </a:rPr>
              <a:t>DfE</a:t>
            </a:r>
            <a:r>
              <a:rPr lang="en-US" sz="1100" kern="1200" dirty="0" smtClean="0">
                <a:solidFill>
                  <a:schemeClr val="tx1"/>
                </a:solidFill>
                <a:effectLst/>
                <a:latin typeface="Arial" charset="0"/>
                <a:ea typeface="+mn-ea"/>
                <a:cs typeface="+mn-cs"/>
              </a:rPr>
              <a:t>) requires a change in approach / behavior and often a partnership approach many of the recommendations are around what practitioners and representative bodies government could do to adopt this as a more common approach.</a:t>
            </a:r>
            <a:endParaRPr lang="en-GB" sz="1100" dirty="0" smtClean="0"/>
          </a:p>
          <a:p>
            <a:endParaRPr lang="en-GB" sz="900" dirty="0" smtClean="0"/>
          </a:p>
          <a:p>
            <a:r>
              <a:rPr lang="en-GB" sz="1100" b="1" dirty="0" smtClean="0"/>
              <a:t>Firstly: </a:t>
            </a:r>
            <a:r>
              <a:rPr lang="en-GB" sz="1100" dirty="0" smtClean="0"/>
              <a:t>Local</a:t>
            </a:r>
            <a:r>
              <a:rPr lang="en-GB" sz="1100" baseline="0" dirty="0" smtClean="0"/>
              <a:t> </a:t>
            </a:r>
            <a:r>
              <a:rPr lang="en-GB" sz="1100" dirty="0" smtClean="0"/>
              <a:t>Authorities, Highway Authorities and Lead Local Flood Authorities to use</a:t>
            </a:r>
            <a:r>
              <a:rPr lang="en-GB" sz="1100" baseline="0" dirty="0" smtClean="0"/>
              <a:t> exceedance approaches</a:t>
            </a:r>
          </a:p>
          <a:p>
            <a:r>
              <a:rPr lang="en-GB" sz="1100" baseline="0" dirty="0" smtClean="0"/>
              <a:t>Planners need to request developers (in all cases) demonstrate how exceedance is managed – project has brought to light good and bad examples.</a:t>
            </a:r>
          </a:p>
          <a:p>
            <a:endParaRPr lang="en-GB" sz="700" b="1" baseline="0" dirty="0" smtClean="0"/>
          </a:p>
          <a:p>
            <a:r>
              <a:rPr lang="en-GB" sz="1100" b="1" baseline="0" dirty="0" smtClean="0"/>
              <a:t>Secondly:  </a:t>
            </a:r>
            <a:r>
              <a:rPr lang="en-GB" sz="1100" baseline="0" dirty="0" smtClean="0"/>
              <a:t>Professional bodies should consider how they can encourage their members to </a:t>
            </a:r>
            <a:r>
              <a:rPr lang="en-GB" sz="1100" baseline="0" dirty="0" err="1" smtClean="0"/>
              <a:t>DfE</a:t>
            </a:r>
            <a:r>
              <a:rPr lang="en-GB" sz="1100" baseline="0" dirty="0" smtClean="0"/>
              <a:t> within day to day practice and assess and mitigate the risks.</a:t>
            </a:r>
          </a:p>
          <a:p>
            <a:r>
              <a:rPr lang="en-GB" sz="1100" baseline="0" dirty="0" smtClean="0"/>
              <a:t>Lead Local Flood Authorities should encourage the use of this approach through their strategic partnerships and incorporate </a:t>
            </a:r>
            <a:r>
              <a:rPr lang="en-GB" sz="1100" baseline="0" dirty="0" err="1" smtClean="0"/>
              <a:t>DfE</a:t>
            </a:r>
            <a:r>
              <a:rPr lang="en-GB" sz="1100" baseline="0" dirty="0" smtClean="0"/>
              <a:t> into local strategies, as we are seeing in some places.</a:t>
            </a:r>
          </a:p>
          <a:p>
            <a:endParaRPr lang="en-GB" sz="700" baseline="0" dirty="0" smtClean="0"/>
          </a:p>
          <a:p>
            <a:r>
              <a:rPr lang="en-GB" sz="1100" b="1" baseline="0" dirty="0" smtClean="0"/>
              <a:t>Thirdly: </a:t>
            </a:r>
            <a:r>
              <a:rPr lang="en-GB" sz="1100" baseline="0" dirty="0" smtClean="0"/>
              <a:t>Government should consider using the learning from this work when they are reviewing and updating policy and legislation, in particular for new development.</a:t>
            </a:r>
          </a:p>
          <a:p>
            <a:r>
              <a:rPr lang="en-GB" sz="1100" baseline="0" dirty="0" smtClean="0"/>
              <a:t>Institutions and stakeholders should review and update their guidance related to </a:t>
            </a:r>
            <a:r>
              <a:rPr lang="en-GB" sz="1100" baseline="0" dirty="0" err="1" smtClean="0"/>
              <a:t>DfE</a:t>
            </a:r>
            <a:r>
              <a:rPr lang="en-GB" sz="1100" baseline="0" dirty="0" smtClean="0"/>
              <a:t> to support and guide practitioners in day to day work.</a:t>
            </a:r>
          </a:p>
        </p:txBody>
      </p:sp>
      <p:sp>
        <p:nvSpPr>
          <p:cNvPr id="4" name="Slide Number Placeholder 3"/>
          <p:cNvSpPr>
            <a:spLocks noGrp="1"/>
          </p:cNvSpPr>
          <p:nvPr>
            <p:ph type="sldNum" sz="quarter" idx="10"/>
          </p:nvPr>
        </p:nvSpPr>
        <p:spPr/>
        <p:txBody>
          <a:bodyPr/>
          <a:lstStyle/>
          <a:p>
            <a:fld id="{141AC1AF-B673-4304-811C-B88CA26F773F}" type="slidenum">
              <a:rPr lang="en-GB" smtClean="0"/>
              <a:pPr/>
              <a:t>21</a:t>
            </a:fld>
            <a:endParaRPr lang="en-GB"/>
          </a:p>
        </p:txBody>
      </p:sp>
    </p:spTree>
    <p:extLst>
      <p:ext uri="{BB962C8B-B14F-4D97-AF65-F5344CB8AC3E}">
        <p14:creationId xmlns:p14="http://schemas.microsoft.com/office/powerpoint/2010/main" val="295235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thoughts on what we should do……..</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22</a:t>
            </a:fld>
            <a:endParaRPr lang="en-GB"/>
          </a:p>
        </p:txBody>
      </p:sp>
    </p:spTree>
    <p:extLst>
      <p:ext uri="{BB962C8B-B14F-4D97-AF65-F5344CB8AC3E}">
        <p14:creationId xmlns:p14="http://schemas.microsoft.com/office/powerpoint/2010/main" val="2507140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we can still</a:t>
            </a:r>
            <a:r>
              <a:rPr lang="en-GB" baseline="0" dirty="0" smtClean="0"/>
              <a:t> learn something from the romans in how they managed </a:t>
            </a:r>
            <a:r>
              <a:rPr lang="en-GB" baseline="0" dirty="0" err="1" smtClean="0"/>
              <a:t>rainfalll</a:t>
            </a:r>
            <a:r>
              <a:rPr lang="en-GB" baseline="0" dirty="0" smtClean="0"/>
              <a:t>….</a:t>
            </a:r>
          </a:p>
          <a:p>
            <a:endParaRPr lang="en-GB" baseline="0" dirty="0" smtClean="0"/>
          </a:p>
          <a:p>
            <a:r>
              <a:rPr lang="en-GB" baseline="0" dirty="0" smtClean="0"/>
              <a:t>In </a:t>
            </a:r>
            <a:r>
              <a:rPr lang="en-GB" baseline="0" dirty="0" err="1" smtClean="0"/>
              <a:t>Pompei</a:t>
            </a:r>
            <a:r>
              <a:rPr lang="en-GB" baseline="0" dirty="0" smtClean="0"/>
              <a:t>, roads were designed like this to drain water. Note the stepping stones that allowed the cart wheels to drive straight through.</a:t>
            </a:r>
          </a:p>
          <a:p>
            <a:endParaRPr lang="en-GB" baseline="0" dirty="0" smtClean="0"/>
          </a:p>
          <a:p>
            <a:r>
              <a:rPr lang="en-GB" baseline="0" dirty="0" smtClean="0"/>
              <a:t>A great example of shared space and multifunctional use</a:t>
            </a:r>
            <a:endParaRPr lang="en-GB" dirty="0"/>
          </a:p>
        </p:txBody>
      </p:sp>
      <p:sp>
        <p:nvSpPr>
          <p:cNvPr id="4" name="Slide Number Placeholder 3"/>
          <p:cNvSpPr>
            <a:spLocks noGrp="1"/>
          </p:cNvSpPr>
          <p:nvPr>
            <p:ph type="sldNum" sz="quarter" idx="10"/>
          </p:nvPr>
        </p:nvSpPr>
        <p:spPr/>
        <p:txBody>
          <a:bodyPr/>
          <a:lstStyle/>
          <a:p>
            <a:fld id="{141AC1AF-B673-4304-811C-B88CA26F773F}" type="slidenum">
              <a:rPr lang="en-GB" smtClean="0"/>
              <a:pPr/>
              <a:t>23</a:t>
            </a:fld>
            <a:endParaRPr lang="en-GB"/>
          </a:p>
        </p:txBody>
      </p:sp>
    </p:spTree>
    <p:extLst>
      <p:ext uri="{BB962C8B-B14F-4D97-AF65-F5344CB8AC3E}">
        <p14:creationId xmlns:p14="http://schemas.microsoft.com/office/powerpoint/2010/main" val="244277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project’s key aim is to </a:t>
            </a:r>
            <a:r>
              <a:rPr lang="en-GB" dirty="0" smtClean="0"/>
              <a:t>encourage</a:t>
            </a:r>
            <a:r>
              <a:rPr lang="en-GB" baseline="0" dirty="0" smtClean="0"/>
              <a:t> the uptake and use of the principles and guidance in CIRIA report C635 (from 2006) </a:t>
            </a:r>
            <a:r>
              <a:rPr lang="en-GB" i="1" baseline="0" dirty="0" smtClean="0"/>
              <a:t>Designing for exceedance in urban drainage systems – good practice</a:t>
            </a:r>
            <a:r>
              <a:rPr lang="en-GB" baseline="0" dirty="0" smtClean="0"/>
              <a:t>. The key objectives of the project are summarised in the slide. </a:t>
            </a:r>
          </a:p>
          <a:p>
            <a:endParaRPr lang="en-GB" baseline="0" dirty="0" smtClean="0"/>
          </a:p>
          <a:p>
            <a:r>
              <a:rPr lang="en-GB" baseline="0" dirty="0" smtClean="0"/>
              <a:t>We know this is important because the engagement work on this project highlighted that about 1/3 of people had applied C635, another 1/3 had heard of it, but not used it and the remaining 1/3 had not even heard of it. </a:t>
            </a:r>
          </a:p>
        </p:txBody>
      </p:sp>
      <p:sp>
        <p:nvSpPr>
          <p:cNvPr id="4" name="Slide Number Placeholder 3"/>
          <p:cNvSpPr>
            <a:spLocks noGrp="1"/>
          </p:cNvSpPr>
          <p:nvPr>
            <p:ph type="sldNum" sz="quarter" idx="10"/>
          </p:nvPr>
        </p:nvSpPr>
        <p:spPr/>
        <p:txBody>
          <a:bodyPr/>
          <a:lstStyle/>
          <a:p>
            <a:fld id="{141AC1AF-B673-4304-811C-B88CA26F773F}" type="slidenum">
              <a:rPr lang="en-GB" smtClean="0"/>
              <a:pPr/>
              <a:t>3</a:t>
            </a:fld>
            <a:endParaRPr lang="en-GB"/>
          </a:p>
        </p:txBody>
      </p:sp>
    </p:spTree>
    <p:extLst>
      <p:ext uri="{BB962C8B-B14F-4D97-AF65-F5344CB8AC3E}">
        <p14:creationId xmlns:p14="http://schemas.microsoft.com/office/powerpoint/2010/main" val="233325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343400"/>
            <a:ext cx="5623520" cy="4114800"/>
          </a:xfrm>
        </p:spPr>
        <p:txBody>
          <a:bodyPr/>
          <a:lstStyle/>
          <a:p>
            <a:r>
              <a:rPr lang="en-GB" sz="1100" dirty="0" smtClean="0"/>
              <a:t>Good place for us to start is to understand how</a:t>
            </a:r>
            <a:r>
              <a:rPr lang="en-GB" sz="1100" baseline="0" dirty="0" smtClean="0"/>
              <a:t> we typically design drainage to different design standards, using rainfall return periods or as shown here, probability of flooding (using the rainfall as a surrogate for it) in any given year, as we have various design standards for new development and the typical area you might be draining (or protecting) in existing areas.</a:t>
            </a:r>
          </a:p>
          <a:p>
            <a:endParaRPr lang="en-GB" sz="800" baseline="0" dirty="0" smtClean="0"/>
          </a:p>
          <a:p>
            <a:r>
              <a:rPr lang="en-GB" sz="1100" baseline="0" dirty="0" smtClean="0"/>
              <a:t>This graph shows the chance of flooding happening in any given year in different locations of impact, and used as the surrogate design standard. </a:t>
            </a:r>
          </a:p>
          <a:p>
            <a:endParaRPr lang="en-GB" sz="800" baseline="0" dirty="0" smtClean="0"/>
          </a:p>
          <a:p>
            <a:r>
              <a:rPr lang="en-GB" sz="1100" baseline="0" dirty="0" smtClean="0"/>
              <a:t>New development typically governed by National Planning Policy Framework, and follows Sewers for Adoption, or the forthcoming National SuDS Standards. Typically looking at 1% chance of flooding in any given year for properties (1 in 100 year return period) . </a:t>
            </a:r>
          </a:p>
          <a:p>
            <a:endParaRPr lang="en-GB" sz="800" baseline="0" dirty="0" smtClean="0"/>
          </a:p>
          <a:p>
            <a:r>
              <a:rPr lang="en-GB" sz="1100" baseline="0" dirty="0" smtClean="0"/>
              <a:t>In retrofit areas, we typically design new sewers to a 1 in 30 year return period or 3.3% probability when we come to stop property flooding.   </a:t>
            </a:r>
          </a:p>
          <a:p>
            <a:endParaRPr lang="en-GB" sz="800" baseline="0" dirty="0" smtClean="0"/>
          </a:p>
          <a:p>
            <a:r>
              <a:rPr lang="en-GB" sz="1100" baseline="0" dirty="0" smtClean="0"/>
              <a:t>Its worth noting though that roads are likely to flood due to their drainage design.  Roads yes! have a 1 in 5 year = 20% chance of happening. (they do include a climate change uplift – but note older highway drainage may be even to a lesser design standard, e.g. 1 in 2 (50% chance of happening).</a:t>
            </a:r>
          </a:p>
          <a:p>
            <a:endParaRPr lang="en-GB" sz="800" baseline="0" dirty="0" smtClean="0"/>
          </a:p>
          <a:p>
            <a:r>
              <a:rPr lang="en-GB" sz="1100" baseline="0" dirty="0" smtClean="0"/>
              <a:t>So the key message here is, depending on where you are, you can expect drainage exceedance to occur.  </a:t>
            </a:r>
          </a:p>
        </p:txBody>
      </p:sp>
      <p:sp>
        <p:nvSpPr>
          <p:cNvPr id="4" name="Slide Number Placeholder 3"/>
          <p:cNvSpPr>
            <a:spLocks noGrp="1"/>
          </p:cNvSpPr>
          <p:nvPr>
            <p:ph type="sldNum" sz="quarter" idx="10"/>
          </p:nvPr>
        </p:nvSpPr>
        <p:spPr/>
        <p:txBody>
          <a:bodyPr/>
          <a:lstStyle/>
          <a:p>
            <a:fld id="{141AC1AF-B673-4304-811C-B88CA26F773F}" type="slidenum">
              <a:rPr lang="en-GB" smtClean="0"/>
              <a:pPr/>
              <a:t>4</a:t>
            </a:fld>
            <a:endParaRPr lang="en-GB"/>
          </a:p>
        </p:txBody>
      </p:sp>
    </p:spTree>
    <p:extLst>
      <p:ext uri="{BB962C8B-B14F-4D97-AF65-F5344CB8AC3E}">
        <p14:creationId xmlns:p14="http://schemas.microsoft.com/office/powerpoint/2010/main" val="175044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define</a:t>
            </a:r>
            <a:r>
              <a:rPr lang="en-GB" baseline="0" dirty="0" smtClean="0"/>
              <a:t> exceedance in this slide and the e</a:t>
            </a:r>
            <a:r>
              <a:rPr lang="en-GB" dirty="0" smtClean="0"/>
              <a:t>xamples is from St Ives with water flowing down the highway</a:t>
            </a:r>
          </a:p>
          <a:p>
            <a:endParaRPr lang="en-GB" dirty="0" smtClean="0"/>
          </a:p>
          <a:p>
            <a:pPr marL="0" indent="0">
              <a:buFont typeface="Arial" panose="020B0604020202020204" pitchFamily="34" charset="0"/>
              <a:buNone/>
            </a:pPr>
            <a:r>
              <a:rPr lang="en-GB" baseline="0" dirty="0" smtClean="0"/>
              <a:t>Important question to ask is have we in the past considered the exceedance event, to manage its impacts?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On this project, we worked with different stakeholders and confirmed we have not always given due regard to the exceedance events.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So a key finding from the project is that its important for people to understand and recognise what exceedance is.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41AC1AF-B673-4304-811C-B88CA26F773F}" type="slidenum">
              <a:rPr lang="en-GB" smtClean="0"/>
              <a:pPr/>
              <a:t>5</a:t>
            </a:fld>
            <a:endParaRPr lang="en-GB"/>
          </a:p>
        </p:txBody>
      </p:sp>
    </p:spTree>
    <p:extLst>
      <p:ext uri="{BB962C8B-B14F-4D97-AF65-F5344CB8AC3E}">
        <p14:creationId xmlns:p14="http://schemas.microsoft.com/office/powerpoint/2010/main" val="274865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So to recognise exceedance events, its important to think how they ‘fit’ into our overall approach to manage rainfall, but how should we explain this?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err="1" smtClean="0"/>
              <a:t>Fratini</a:t>
            </a:r>
            <a:r>
              <a:rPr lang="en-GB" baseline="0" dirty="0" smtClean="0"/>
              <a:t> (et al) in 2012 used a rainfall to impacts relationship on a graph to help explain about the different types of rainfall, to help understand the different approaches to then manage the rainfall. </a:t>
            </a:r>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We looked to build on this relationship and develop it further as shown in the next few slides.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In this relationship, as the rainfall increases, the band of damage impacts can get wider. We identified there are four domains to consider.</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Start with everyday rainfall, in Domain 1, we design drainage to manage public heath impacts.</a:t>
            </a:r>
          </a:p>
        </p:txBody>
      </p:sp>
      <p:sp>
        <p:nvSpPr>
          <p:cNvPr id="4" name="Slide Number Placeholder 3"/>
          <p:cNvSpPr>
            <a:spLocks noGrp="1"/>
          </p:cNvSpPr>
          <p:nvPr>
            <p:ph type="sldNum" sz="quarter" idx="10"/>
          </p:nvPr>
        </p:nvSpPr>
        <p:spPr/>
        <p:txBody>
          <a:bodyPr/>
          <a:lstStyle/>
          <a:p>
            <a:fld id="{141AC1AF-B673-4304-811C-B88CA26F773F}" type="slidenum">
              <a:rPr lang="en-GB" smtClean="0"/>
              <a:pPr/>
              <a:t>6</a:t>
            </a:fld>
            <a:endParaRPr lang="en-GB"/>
          </a:p>
        </p:txBody>
      </p:sp>
    </p:spTree>
    <p:extLst>
      <p:ext uri="{BB962C8B-B14F-4D97-AF65-F5344CB8AC3E}">
        <p14:creationId xmlns:p14="http://schemas.microsoft.com/office/powerpoint/2010/main" val="19754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Domain 2 is  we normally use ‘design rainfall’ to manage flooding, so for new sewers with a 1 in 30 year return period (3.3% chance of flooding occurring) and often using 1 in 100 year return period for SuDS on new development.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But what happens when we get rainfall above that?</a:t>
            </a:r>
          </a:p>
        </p:txBody>
      </p:sp>
      <p:sp>
        <p:nvSpPr>
          <p:cNvPr id="4" name="Slide Number Placeholder 3"/>
          <p:cNvSpPr>
            <a:spLocks noGrp="1"/>
          </p:cNvSpPr>
          <p:nvPr>
            <p:ph type="sldNum" sz="quarter" idx="10"/>
          </p:nvPr>
        </p:nvSpPr>
        <p:spPr/>
        <p:txBody>
          <a:bodyPr/>
          <a:lstStyle/>
          <a:p>
            <a:fld id="{141AC1AF-B673-4304-811C-B88CA26F773F}" type="slidenum">
              <a:rPr lang="en-GB" smtClean="0"/>
              <a:pPr/>
              <a:t>7</a:t>
            </a:fld>
            <a:endParaRPr lang="en-GB"/>
          </a:p>
        </p:txBody>
      </p:sp>
    </p:spTree>
    <p:extLst>
      <p:ext uri="{BB962C8B-B14F-4D97-AF65-F5344CB8AC3E}">
        <p14:creationId xmlns:p14="http://schemas.microsoft.com/office/powerpoint/2010/main" val="19754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Previously, its often been referred to as extreme, but we believe there a Domain 3: for exceedance events (before you get to extreme)</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Its an important requirement on new development to manage exceedance, but we see some developments managing the 100 year event in below ground drainage and pay little consideration to what happens after that.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If we want to become more joined up in managing flood risk for communities we need to consider beyond the drainage design standards and look at exceedance.  If we do manage these events, we have a chance to really reduce the impacts that can happen from this type of rainfall.</a:t>
            </a:r>
          </a:p>
        </p:txBody>
      </p:sp>
      <p:sp>
        <p:nvSpPr>
          <p:cNvPr id="4" name="Slide Number Placeholder 3"/>
          <p:cNvSpPr>
            <a:spLocks noGrp="1"/>
          </p:cNvSpPr>
          <p:nvPr>
            <p:ph type="sldNum" sz="quarter" idx="10"/>
          </p:nvPr>
        </p:nvSpPr>
        <p:spPr/>
        <p:txBody>
          <a:bodyPr/>
          <a:lstStyle/>
          <a:p>
            <a:fld id="{141AC1AF-B673-4304-811C-B88CA26F773F}" type="slidenum">
              <a:rPr lang="en-GB" smtClean="0"/>
              <a:pPr/>
              <a:t>8</a:t>
            </a:fld>
            <a:endParaRPr lang="en-GB"/>
          </a:p>
        </p:txBody>
      </p:sp>
    </p:spTree>
    <p:extLst>
      <p:ext uri="{BB962C8B-B14F-4D97-AF65-F5344CB8AC3E}">
        <p14:creationId xmlns:p14="http://schemas.microsoft.com/office/powerpoint/2010/main" val="19754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After we consider and design for exceedance, then we have the 4</a:t>
            </a:r>
            <a:r>
              <a:rPr lang="en-GB" baseline="30000" dirty="0" smtClean="0"/>
              <a:t>th</a:t>
            </a:r>
            <a:r>
              <a:rPr lang="en-GB" baseline="0" dirty="0" smtClean="0"/>
              <a:t> domain. Here extreme rainfall needs to be managed, typically through emergency response and spatial planning.</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Of course, if we start to design for this continuum of rainfall events, we will end up with a very joined up approach to managing rainfall. But to do that, we need to consider exceedance more. </a:t>
            </a:r>
          </a:p>
        </p:txBody>
      </p:sp>
      <p:sp>
        <p:nvSpPr>
          <p:cNvPr id="4" name="Slide Number Placeholder 3"/>
          <p:cNvSpPr>
            <a:spLocks noGrp="1"/>
          </p:cNvSpPr>
          <p:nvPr>
            <p:ph type="sldNum" sz="quarter" idx="10"/>
          </p:nvPr>
        </p:nvSpPr>
        <p:spPr/>
        <p:txBody>
          <a:bodyPr/>
          <a:lstStyle/>
          <a:p>
            <a:fld id="{141AC1AF-B673-4304-811C-B88CA26F773F}" type="slidenum">
              <a:rPr lang="en-GB" smtClean="0"/>
              <a:pPr/>
              <a:t>9</a:t>
            </a:fld>
            <a:endParaRPr lang="en-GB"/>
          </a:p>
        </p:txBody>
      </p:sp>
    </p:spTree>
    <p:extLst>
      <p:ext uri="{BB962C8B-B14F-4D97-AF65-F5344CB8AC3E}">
        <p14:creationId xmlns:p14="http://schemas.microsoft.com/office/powerpoint/2010/main" val="19754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68313" y="2130425"/>
            <a:ext cx="7989887" cy="1470025"/>
          </a:xfrm>
        </p:spPr>
        <p:txBody>
          <a:bodyPr/>
          <a:lstStyle>
            <a:lvl1pPr>
              <a:defRPr>
                <a:latin typeface="Arial" panose="020B0604020202020204" pitchFamily="34" charset="0"/>
                <a:cs typeface="Arial" panose="020B0604020202020204" pitchFamily="34" charset="0"/>
              </a:defRPr>
            </a:lvl1pPr>
          </a:lstStyle>
          <a:p>
            <a:pPr lvl="0"/>
            <a:r>
              <a:rPr lang="en-US" noProof="0" smtClean="0"/>
              <a:t>Click to edit Master title style</a:t>
            </a:r>
            <a:endParaRPr lang="en-GB" noProof="0" smtClean="0"/>
          </a:p>
        </p:txBody>
      </p:sp>
      <p:sp>
        <p:nvSpPr>
          <p:cNvPr id="7171" name="Rectangle 3"/>
          <p:cNvSpPr>
            <a:spLocks noGrp="1" noChangeArrowheads="1"/>
          </p:cNvSpPr>
          <p:nvPr>
            <p:ph type="subTitle" idx="1"/>
          </p:nvPr>
        </p:nvSpPr>
        <p:spPr>
          <a:xfrm>
            <a:off x="468313" y="3886200"/>
            <a:ext cx="7304087" cy="1752600"/>
          </a:xfrm>
        </p:spPr>
        <p:txBody>
          <a:bodyPr/>
          <a:lstStyle>
            <a:lvl1pPr marL="0" indent="0">
              <a:buFontTx/>
              <a:buNone/>
              <a:defRPr>
                <a:latin typeface="Arial" panose="020B0604020202020204" pitchFamily="34" charset="0"/>
                <a:cs typeface="Arial" panose="020B0604020202020204" pitchFamily="34" charset="0"/>
              </a:defRPr>
            </a:lvl1pPr>
          </a:lstStyle>
          <a:p>
            <a:pPr lvl="0"/>
            <a:r>
              <a:rPr lang="en-US" noProof="0" smtClean="0"/>
              <a:t>Click to edit Master subtitle style</a:t>
            </a:r>
            <a:endParaRPr lang="en-GB" noProof="0" smtClean="0"/>
          </a:p>
        </p:txBody>
      </p:sp>
      <p:sp>
        <p:nvSpPr>
          <p:cNvPr id="7173" name="Rectangle 5"/>
          <p:cNvSpPr>
            <a:spLocks noGrp="1" noChangeArrowheads="1"/>
          </p:cNvSpPr>
          <p:nvPr>
            <p:ph type="ftr" sz="quarter" idx="3"/>
          </p:nvPr>
        </p:nvSpPr>
        <p:spPr/>
        <p:txBody>
          <a:bodyPr/>
          <a:lstStyle>
            <a:lvl1pPr>
              <a:defRPr/>
            </a:lvl1pPr>
          </a:lstStyle>
          <a:p>
            <a:endParaRPr lang="en-GB"/>
          </a:p>
        </p:txBody>
      </p:sp>
      <p:sp>
        <p:nvSpPr>
          <p:cNvPr id="7174" name="Rectangle 6"/>
          <p:cNvSpPr>
            <a:spLocks noGrp="1" noChangeArrowheads="1"/>
          </p:cNvSpPr>
          <p:nvPr>
            <p:ph type="sldNum" sz="quarter" idx="4"/>
          </p:nvPr>
        </p:nvSpPr>
        <p:spPr/>
        <p:txBody>
          <a:bodyPr/>
          <a:lstStyle>
            <a:lvl1pPr>
              <a:defRPr/>
            </a:lvl1pPr>
          </a:lstStyle>
          <a:p>
            <a:fld id="{5FF06440-B18C-4D19-9C04-13D66F5FBB9B}" type="slidenum">
              <a:rPr lang="en-GB"/>
              <a:pPr/>
              <a:t>‹#›</a:t>
            </a:fld>
            <a:endParaRPr lang="en-GB"/>
          </a:p>
        </p:txBody>
      </p:sp>
      <p:pic>
        <p:nvPicPr>
          <p:cNvPr id="7175" name="Picture 7" descr="CIRIA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12360" y="188640"/>
            <a:ext cx="936000" cy="926963"/>
          </a:xfrm>
          <a:prstGeom prst="rect">
            <a:avLst/>
          </a:prstGeom>
          <a:noFill/>
          <a:extLst>
            <a:ext uri="{909E8E84-426E-40DD-AFC4-6F175D3DCCD1}">
              <a14:hiddenFill xmlns:a14="http://schemas.microsoft.com/office/drawing/2010/main">
                <a:solidFill>
                  <a:srgbClr val="FFFFFF"/>
                </a:solidFill>
              </a14:hiddenFill>
            </a:ext>
          </a:extLst>
        </p:spPr>
      </p:pic>
      <p:sp>
        <p:nvSpPr>
          <p:cNvPr id="7176" name="Text Box 8"/>
          <p:cNvSpPr txBox="1">
            <a:spLocks noChangeArrowheads="1"/>
          </p:cNvSpPr>
          <p:nvPr/>
        </p:nvSpPr>
        <p:spPr bwMode="auto">
          <a:xfrm>
            <a:off x="395288" y="6237288"/>
            <a:ext cx="5544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800" dirty="0" smtClean="0">
                <a:solidFill>
                  <a:srgbClr val="669900"/>
                </a:solidFill>
                <a:latin typeface="Arial" panose="020B0604020202020204" pitchFamily="34" charset="0"/>
                <a:cs typeface="Arial" panose="020B0604020202020204" pitchFamily="34" charset="0"/>
              </a:rPr>
              <a:t>www.ciria.org | www.susdrain.org</a:t>
            </a:r>
            <a:endParaRPr lang="en-GB" sz="1800" dirty="0">
              <a:solidFill>
                <a:srgbClr val="669900"/>
              </a:solidFill>
              <a:latin typeface="Arial" panose="020B0604020202020204" pitchFamily="34" charset="0"/>
              <a:cs typeface="Arial" panose="020B0604020202020204" pitchFamily="34" charset="0"/>
            </a:endParaRPr>
          </a:p>
        </p:txBody>
      </p:sp>
      <p:pic>
        <p:nvPicPr>
          <p:cNvPr id="8" name="Picture 17" descr="MWH_Tagline"/>
          <p:cNvPicPr>
            <a:picLocks noChangeAspect="1" noChangeArrowheads="1"/>
          </p:cNvPicPr>
          <p:nvPr userDrawn="1"/>
        </p:nvPicPr>
        <p:blipFill rotWithShape="1">
          <a:blip r:embed="rId3"/>
          <a:srcRect b="18964"/>
          <a:stretch/>
        </p:blipFill>
        <p:spPr bwMode="auto">
          <a:xfrm>
            <a:off x="7812360" y="1196576"/>
            <a:ext cx="1512168" cy="36021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B94F75D-E74E-4080-A22C-9F04875F714E}" type="slidenum">
              <a:rPr lang="en-GB"/>
              <a:pPr/>
              <a:t>‹#›</a:t>
            </a:fld>
            <a:endParaRPr lang="en-GB"/>
          </a:p>
        </p:txBody>
      </p:sp>
    </p:spTree>
    <p:extLst>
      <p:ext uri="{BB962C8B-B14F-4D97-AF65-F5344CB8AC3E}">
        <p14:creationId xmlns:p14="http://schemas.microsoft.com/office/powerpoint/2010/main" val="47005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760F549-C1BE-48C3-AE66-FC5ED176F1D9}" type="slidenum">
              <a:rPr lang="en-GB"/>
              <a:pPr/>
              <a:t>‹#›</a:t>
            </a:fld>
            <a:endParaRPr lang="en-GB"/>
          </a:p>
        </p:txBody>
      </p:sp>
    </p:spTree>
    <p:extLst>
      <p:ext uri="{BB962C8B-B14F-4D97-AF65-F5344CB8AC3E}">
        <p14:creationId xmlns:p14="http://schemas.microsoft.com/office/powerpoint/2010/main" val="93364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2B970EA0-D32F-4118-AD36-1587258E3882}" type="slidenum">
              <a:rPr lang="en-GB"/>
              <a:pPr/>
              <a:t>‹#›</a:t>
            </a:fld>
            <a:endParaRPr lang="en-GB"/>
          </a:p>
        </p:txBody>
      </p:sp>
    </p:spTree>
    <p:extLst>
      <p:ext uri="{BB962C8B-B14F-4D97-AF65-F5344CB8AC3E}">
        <p14:creationId xmlns:p14="http://schemas.microsoft.com/office/powerpoint/2010/main" val="350289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3DAD382-FEAA-4F1E-B49D-E6EE9CB817D8}" type="slidenum">
              <a:rPr lang="en-GB"/>
              <a:pPr/>
              <a:t>‹#›</a:t>
            </a:fld>
            <a:endParaRPr lang="en-GB"/>
          </a:p>
        </p:txBody>
      </p:sp>
    </p:spTree>
    <p:extLst>
      <p:ext uri="{BB962C8B-B14F-4D97-AF65-F5344CB8AC3E}">
        <p14:creationId xmlns:p14="http://schemas.microsoft.com/office/powerpoint/2010/main" val="242886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FA5698D3-1421-419B-9F2D-0DEA35B69E32}" type="slidenum">
              <a:rPr lang="en-GB"/>
              <a:pPr/>
              <a:t>‹#›</a:t>
            </a:fld>
            <a:endParaRPr lang="en-GB"/>
          </a:p>
        </p:txBody>
      </p:sp>
    </p:spTree>
    <p:extLst>
      <p:ext uri="{BB962C8B-B14F-4D97-AF65-F5344CB8AC3E}">
        <p14:creationId xmlns:p14="http://schemas.microsoft.com/office/powerpoint/2010/main" val="36235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B8E977CE-46A9-4B8D-A870-9CE5D4C073AC}" type="slidenum">
              <a:rPr lang="en-GB"/>
              <a:pPr/>
              <a:t>‹#›</a:t>
            </a:fld>
            <a:endParaRPr lang="en-GB"/>
          </a:p>
        </p:txBody>
      </p:sp>
    </p:spTree>
    <p:extLst>
      <p:ext uri="{BB962C8B-B14F-4D97-AF65-F5344CB8AC3E}">
        <p14:creationId xmlns:p14="http://schemas.microsoft.com/office/powerpoint/2010/main" val="373223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1FEE0CEE-F26B-447F-B128-3A72155A74D0}" type="slidenum">
              <a:rPr lang="en-GB"/>
              <a:pPr/>
              <a:t>‹#›</a:t>
            </a:fld>
            <a:endParaRPr lang="en-GB"/>
          </a:p>
        </p:txBody>
      </p:sp>
    </p:spTree>
    <p:extLst>
      <p:ext uri="{BB962C8B-B14F-4D97-AF65-F5344CB8AC3E}">
        <p14:creationId xmlns:p14="http://schemas.microsoft.com/office/powerpoint/2010/main" val="224291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28EFC6F6-92B7-47B6-B4A7-0367DBD12CAC}" type="slidenum">
              <a:rPr lang="en-GB"/>
              <a:pPr/>
              <a:t>‹#›</a:t>
            </a:fld>
            <a:endParaRPr lang="en-GB"/>
          </a:p>
        </p:txBody>
      </p:sp>
    </p:spTree>
    <p:extLst>
      <p:ext uri="{BB962C8B-B14F-4D97-AF65-F5344CB8AC3E}">
        <p14:creationId xmlns:p14="http://schemas.microsoft.com/office/powerpoint/2010/main" val="46851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F0A51F28-E4B5-438A-BADE-D6A6FD6728FC}" type="slidenum">
              <a:rPr lang="en-GB"/>
              <a:pPr/>
              <a:t>‹#›</a:t>
            </a:fld>
            <a:endParaRPr lang="en-GB"/>
          </a:p>
        </p:txBody>
      </p:sp>
    </p:spTree>
    <p:extLst>
      <p:ext uri="{BB962C8B-B14F-4D97-AF65-F5344CB8AC3E}">
        <p14:creationId xmlns:p14="http://schemas.microsoft.com/office/powerpoint/2010/main" val="138558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68C9A7BC-5744-43E7-B9C2-EA97C3E95FDB}" type="slidenum">
              <a:rPr lang="en-GB"/>
              <a:pPr/>
              <a:t>‹#›</a:t>
            </a:fld>
            <a:endParaRPr lang="en-GB"/>
          </a:p>
        </p:txBody>
      </p:sp>
    </p:spTree>
    <p:extLst>
      <p:ext uri="{BB962C8B-B14F-4D97-AF65-F5344CB8AC3E}">
        <p14:creationId xmlns:p14="http://schemas.microsoft.com/office/powerpoint/2010/main" val="369574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993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700808"/>
            <a:ext cx="8229600" cy="442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C5351CE-ADAE-4CB0-B2D8-C7DFB55A70E5}" type="slidenum">
              <a:rPr lang="en-GB"/>
              <a:pPr/>
              <a:t>‹#›</a:t>
            </a:fld>
            <a:endParaRPr lang="en-GB"/>
          </a:p>
        </p:txBody>
      </p:sp>
      <p:pic>
        <p:nvPicPr>
          <p:cNvPr id="8" name="Picture 7" descr="CIRIA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812360" y="188640"/>
            <a:ext cx="936000" cy="926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7" descr="MWH_Tagline"/>
          <p:cNvPicPr>
            <a:picLocks noChangeAspect="1" noChangeArrowheads="1"/>
          </p:cNvPicPr>
          <p:nvPr userDrawn="1"/>
        </p:nvPicPr>
        <p:blipFill rotWithShape="1">
          <a:blip r:embed="rId14"/>
          <a:srcRect b="18964"/>
          <a:stretch/>
        </p:blipFill>
        <p:spPr bwMode="auto">
          <a:xfrm>
            <a:off x="7812360" y="1196576"/>
            <a:ext cx="1512168" cy="360216"/>
          </a:xfrm>
          <a:prstGeom prst="rect">
            <a:avLst/>
          </a:prstGeom>
          <a:noFill/>
          <a:ln w="9525">
            <a:noFill/>
            <a:miter lim="800000"/>
            <a:headEnd/>
            <a:tailEnd/>
          </a:ln>
        </p:spPr>
      </p:pic>
      <p:sp>
        <p:nvSpPr>
          <p:cNvPr id="11" name="Text Box 8"/>
          <p:cNvSpPr txBox="1">
            <a:spLocks noChangeArrowheads="1"/>
          </p:cNvSpPr>
          <p:nvPr userDrawn="1"/>
        </p:nvSpPr>
        <p:spPr bwMode="auto">
          <a:xfrm>
            <a:off x="395288" y="6237288"/>
            <a:ext cx="5544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800" dirty="0" smtClean="0">
                <a:solidFill>
                  <a:srgbClr val="669900"/>
                </a:solidFill>
                <a:latin typeface="Arial" panose="020B0604020202020204" pitchFamily="34" charset="0"/>
                <a:cs typeface="Arial" panose="020B0604020202020204" pitchFamily="34" charset="0"/>
              </a:rPr>
              <a:t>www.ciria.org | www.susdrain.org</a:t>
            </a:r>
            <a:endParaRPr lang="en-GB" sz="1800" dirty="0">
              <a:solidFill>
                <a:srgbClr val="669900"/>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rgbClr val="66990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600">
          <a:solidFill>
            <a:srgbClr val="669900"/>
          </a:solidFill>
          <a:latin typeface="Tahoma" pitchFamily="34" charset="0"/>
        </a:defRPr>
      </a:lvl2pPr>
      <a:lvl3pPr algn="l" rtl="0" eaLnBrk="1" fontAlgn="base" hangingPunct="1">
        <a:spcBef>
          <a:spcPct val="0"/>
        </a:spcBef>
        <a:spcAft>
          <a:spcPct val="0"/>
        </a:spcAft>
        <a:defRPr sz="3600">
          <a:solidFill>
            <a:srgbClr val="669900"/>
          </a:solidFill>
          <a:latin typeface="Tahoma" pitchFamily="34" charset="0"/>
        </a:defRPr>
      </a:lvl3pPr>
      <a:lvl4pPr algn="l" rtl="0" eaLnBrk="1" fontAlgn="base" hangingPunct="1">
        <a:spcBef>
          <a:spcPct val="0"/>
        </a:spcBef>
        <a:spcAft>
          <a:spcPct val="0"/>
        </a:spcAft>
        <a:defRPr sz="3600">
          <a:solidFill>
            <a:srgbClr val="669900"/>
          </a:solidFill>
          <a:latin typeface="Tahoma" pitchFamily="34" charset="0"/>
        </a:defRPr>
      </a:lvl4pPr>
      <a:lvl5pPr algn="l" rtl="0" eaLnBrk="1" fontAlgn="base" hangingPunct="1">
        <a:spcBef>
          <a:spcPct val="0"/>
        </a:spcBef>
        <a:spcAft>
          <a:spcPct val="0"/>
        </a:spcAft>
        <a:defRPr sz="3600">
          <a:solidFill>
            <a:srgbClr val="669900"/>
          </a:solidFill>
          <a:latin typeface="Tahoma" pitchFamily="34"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ecofutures.eu/homepage.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D:\Backup%20Files\Publications\Presentations\Flooding%20Videos\Kenmore.wmv" TargetMode="External"/><Relationship Id="rId6" Type="http://schemas.openxmlformats.org/officeDocument/2006/relationships/image" Target="../media/image7.wmf"/><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124744"/>
            <a:ext cx="7989887" cy="1470025"/>
          </a:xfrm>
        </p:spPr>
        <p:txBody>
          <a:bodyPr/>
          <a:lstStyle/>
          <a:p>
            <a:r>
              <a:rPr lang="en-US" dirty="0" smtClean="0"/>
              <a:t>Safe routes for urban flooding</a:t>
            </a:r>
            <a:endParaRPr lang="en-US" dirty="0"/>
          </a:p>
        </p:txBody>
      </p:sp>
      <p:sp>
        <p:nvSpPr>
          <p:cNvPr id="2051" name="Rectangle 3"/>
          <p:cNvSpPr>
            <a:spLocks noGrp="1" noChangeArrowheads="1"/>
          </p:cNvSpPr>
          <p:nvPr>
            <p:ph type="subTitle" idx="1"/>
          </p:nvPr>
        </p:nvSpPr>
        <p:spPr>
          <a:xfrm>
            <a:off x="468313" y="2880519"/>
            <a:ext cx="7304087" cy="1752600"/>
          </a:xfrm>
        </p:spPr>
        <p:txBody>
          <a:bodyPr/>
          <a:lstStyle/>
          <a:p>
            <a:r>
              <a:rPr lang="en-US" dirty="0" smtClean="0"/>
              <a:t>Encouraging the uptake of designing for </a:t>
            </a:r>
            <a:r>
              <a:rPr lang="en-US" dirty="0" err="1" smtClean="0"/>
              <a:t>exceedance</a:t>
            </a:r>
            <a:endParaRPr lang="en-US" dirty="0" smtClean="0"/>
          </a:p>
          <a:p>
            <a:endParaRPr lang="en-US" sz="2000" dirty="0"/>
          </a:p>
        </p:txBody>
      </p:sp>
      <p:pic>
        <p:nvPicPr>
          <p:cNvPr id="5" name="Picture 6" descr="http://www.citybathcoll.ac.uk/assets/images/skills2010/Skills%20Fair%202012/Wessex%20Water%20BlueGreen%20CMYK%20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984" y="6165304"/>
            <a:ext cx="810900" cy="493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coFuture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352" y="2492896"/>
            <a:ext cx="115212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lcrow+CH2MHILL_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4690" y="1844824"/>
            <a:ext cx="1097790" cy="432000"/>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4088" y="5040580"/>
            <a:ext cx="3852648" cy="198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when the drainage capacity is exceeded?</a:t>
            </a:r>
            <a:endParaRPr lang="en-GB" dirty="0"/>
          </a:p>
        </p:txBody>
      </p:sp>
      <p:sp>
        <p:nvSpPr>
          <p:cNvPr id="3" name="Content Placeholder 2"/>
          <p:cNvSpPr>
            <a:spLocks noGrp="1"/>
          </p:cNvSpPr>
          <p:nvPr>
            <p:ph idx="1"/>
          </p:nvPr>
        </p:nvSpPr>
        <p:spPr>
          <a:xfrm>
            <a:off x="4716016" y="4476253"/>
            <a:ext cx="4427984" cy="2265115"/>
          </a:xfrm>
        </p:spPr>
        <p:txBody>
          <a:bodyPr anchor="ctr"/>
          <a:lstStyle/>
          <a:p>
            <a:pPr marL="0" indent="0">
              <a:buNone/>
            </a:pPr>
            <a:r>
              <a:rPr lang="en-GB" dirty="0" smtClean="0"/>
              <a:t>So what should we do?</a:t>
            </a:r>
            <a:endParaRPr lang="en-GB" dirty="0"/>
          </a:p>
        </p:txBody>
      </p:sp>
      <p:pic>
        <p:nvPicPr>
          <p:cNvPr id="4" name="Kenmore.wmv">
            <a:hlinkClick r:id="" action="ppaction://media"/>
          </p:cNvPr>
          <p:cNvPicPr>
            <a:picLocks noRot="1" noChangeAspect="1"/>
          </p:cNvPicPr>
          <p:nvPr>
            <a:videoFile r:link="rId1"/>
          </p:nvPr>
        </p:nvPicPr>
        <p:blipFill rotWithShape="1">
          <a:blip r:embed="rId4">
            <a:extLst>
              <a:ext uri="{28A0092B-C50C-407E-A947-70E740481C1C}">
                <a14:useLocalDpi xmlns:a14="http://schemas.microsoft.com/office/drawing/2010/main" val="0"/>
              </a:ext>
            </a:extLst>
          </a:blip>
          <a:srcRect l="1803" t="15622" r="2793" b="19121"/>
          <a:stretch/>
        </p:blipFill>
        <p:spPr bwMode="auto">
          <a:xfrm>
            <a:off x="4572000" y="1772816"/>
            <a:ext cx="4589522" cy="25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5" cstate="screen">
            <a:extLst>
              <a:ext uri="{28A0092B-C50C-407E-A947-70E740481C1C}">
                <a14:useLocalDpi xmlns:a14="http://schemas.microsoft.com/office/drawing/2010/main"/>
              </a:ext>
            </a:extLst>
          </a:blip>
          <a:srcRect l="990" b="1764"/>
          <a:stretch/>
        </p:blipFill>
        <p:spPr bwMode="auto">
          <a:xfrm>
            <a:off x="-1" y="1788283"/>
            <a:ext cx="4598033" cy="3132000"/>
          </a:xfrm>
          <a:prstGeom prst="rect">
            <a:avLst/>
          </a:prstGeom>
          <a:ln>
            <a:noFill/>
          </a:ln>
          <a:extLst>
            <a:ext uri="{53640926-AAD7-44D8-BBD7-CCE9431645EC}">
              <a14:shadowObscured xmlns:a14="http://schemas.microsoft.com/office/drawing/2010/main"/>
            </a:ext>
          </a:extLst>
        </p:spPr>
      </p:pic>
      <p:pic>
        <p:nvPicPr>
          <p:cNvPr id="6" name="Picture 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0840" b="4011"/>
          <a:stretch/>
        </p:blipFill>
        <p:spPr bwMode="auto">
          <a:xfrm>
            <a:off x="0" y="4293096"/>
            <a:ext cx="4598033" cy="2750025"/>
          </a:xfrm>
          <a:prstGeom prst="rect">
            <a:avLst/>
          </a:prstGeom>
          <a:noFill/>
          <a:ln w="9525">
            <a:noFill/>
            <a:miter lim="800000"/>
            <a:headEnd/>
            <a:tailEnd/>
          </a:ln>
          <a:effectLst/>
        </p:spPr>
      </p:pic>
    </p:spTree>
    <p:extLst>
      <p:ext uri="{BB962C8B-B14F-4D97-AF65-F5344CB8AC3E}">
        <p14:creationId xmlns:p14="http://schemas.microsoft.com/office/powerpoint/2010/main" val="3661970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have choices:</a:t>
            </a:r>
            <a:endParaRPr lang="en-GB" dirty="0"/>
          </a:p>
        </p:txBody>
      </p:sp>
      <p:sp>
        <p:nvSpPr>
          <p:cNvPr id="3" name="Content Placeholder 2"/>
          <p:cNvSpPr>
            <a:spLocks noGrp="1"/>
          </p:cNvSpPr>
          <p:nvPr>
            <p:ph idx="1"/>
          </p:nvPr>
        </p:nvSpPr>
        <p:spPr>
          <a:xfrm>
            <a:off x="457200" y="1844824"/>
            <a:ext cx="5698976" cy="4320480"/>
          </a:xfrm>
          <a:solidFill>
            <a:schemeClr val="bg1"/>
          </a:solidFill>
          <a:ln>
            <a:solidFill>
              <a:schemeClr val="bg1"/>
            </a:solidFill>
          </a:ln>
        </p:spPr>
        <p:txBody>
          <a:bodyPr/>
          <a:lstStyle/>
          <a:p>
            <a:r>
              <a:rPr lang="en-GB" sz="2800" dirty="0" smtClean="0"/>
              <a:t>Build bigger? – unsustainable and unaffordable</a:t>
            </a:r>
          </a:p>
          <a:p>
            <a:endParaRPr lang="en-GB" sz="1400" dirty="0" smtClean="0"/>
          </a:p>
          <a:p>
            <a:r>
              <a:rPr lang="en-GB" sz="2800" dirty="0" smtClean="0"/>
              <a:t>Let it happen? – accept and manage the consequence of the impact</a:t>
            </a:r>
          </a:p>
          <a:p>
            <a:endParaRPr lang="en-GB" sz="1400" dirty="0" smtClean="0"/>
          </a:p>
          <a:p>
            <a:r>
              <a:rPr lang="en-GB" sz="2800" dirty="0" smtClean="0"/>
              <a:t>Make our spaces more resilient - design for exceedance</a:t>
            </a:r>
            <a:endParaRPr lang="en-GB" sz="2800" dirty="0"/>
          </a:p>
        </p:txBody>
      </p:sp>
      <p:pic>
        <p:nvPicPr>
          <p:cNvPr id="4" name="Picture 3" descr="HORTON_TRIPLE_SHAF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8592" b="30321"/>
          <a:stretch/>
        </p:blipFill>
        <p:spPr bwMode="auto">
          <a:xfrm>
            <a:off x="6516216" y="1628800"/>
            <a:ext cx="2232248" cy="1710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SCF02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3339359"/>
            <a:ext cx="2232248" cy="16655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5003475"/>
            <a:ext cx="2232248" cy="16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66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benefits of designing for exceedance</a:t>
            </a:r>
            <a:endParaRPr lang="en-GB" dirty="0"/>
          </a:p>
        </p:txBody>
      </p:sp>
      <p:sp>
        <p:nvSpPr>
          <p:cNvPr id="3" name="Content Placeholder 2"/>
          <p:cNvSpPr>
            <a:spLocks noGrp="1"/>
          </p:cNvSpPr>
          <p:nvPr>
            <p:ph idx="1"/>
          </p:nvPr>
        </p:nvSpPr>
        <p:spPr>
          <a:xfrm>
            <a:off x="457200" y="2171997"/>
            <a:ext cx="4114800" cy="4425355"/>
          </a:xfrm>
        </p:spPr>
        <p:txBody>
          <a:bodyPr/>
          <a:lstStyle/>
          <a:p>
            <a:r>
              <a:rPr lang="en-GB" dirty="0" smtClean="0"/>
              <a:t>Cost effective</a:t>
            </a:r>
          </a:p>
          <a:p>
            <a:r>
              <a:rPr lang="en-GB" dirty="0" smtClean="0"/>
              <a:t>Speed of delivery</a:t>
            </a:r>
            <a:endParaRPr lang="en-GB" dirty="0"/>
          </a:p>
          <a:p>
            <a:r>
              <a:rPr lang="en-GB" dirty="0" smtClean="0"/>
              <a:t>Occasional use</a:t>
            </a:r>
          </a:p>
          <a:p>
            <a:r>
              <a:rPr lang="en-GB" dirty="0" smtClean="0"/>
              <a:t>Multi-functional assets</a:t>
            </a:r>
          </a:p>
          <a:p>
            <a:r>
              <a:rPr lang="en-GB" dirty="0" smtClean="0"/>
              <a:t>Awareness </a:t>
            </a:r>
            <a:r>
              <a:rPr lang="en-GB" dirty="0"/>
              <a:t>of </a:t>
            </a:r>
            <a:r>
              <a:rPr lang="en-GB" dirty="0" smtClean="0"/>
              <a:t>water</a:t>
            </a:r>
            <a:endParaRPr lang="en-GB"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4860032" y="1772816"/>
            <a:ext cx="3888432" cy="2520280"/>
          </a:xfrm>
          <a:prstGeom prst="rect">
            <a:avLst/>
          </a:prstGeom>
          <a:ln>
            <a:noFill/>
          </a:ln>
          <a:extLst>
            <a:ext uri="{53640926-AAD7-44D8-BBD7-CCE9431645EC}">
              <a14:shadowObscured xmlns:a14="http://schemas.microsoft.com/office/drawing/2010/main"/>
            </a:ext>
          </a:extLst>
        </p:spPr>
      </p:pic>
      <p:pic>
        <p:nvPicPr>
          <p:cNvPr id="5" name="Content Placeholder 13"/>
          <p:cNvPicPr/>
          <p:nvPr/>
        </p:nvPicPr>
        <p:blipFill rotWithShape="1">
          <a:blip r:embed="rId4" cstate="print">
            <a:extLst>
              <a:ext uri="{28A0092B-C50C-407E-A947-70E740481C1C}">
                <a14:useLocalDpi xmlns:a14="http://schemas.microsoft.com/office/drawing/2010/main"/>
              </a:ext>
            </a:extLst>
          </a:blip>
          <a:srcRect l="25175" t="-1" r="13479" b="42628"/>
          <a:stretch/>
        </p:blipFill>
        <p:spPr bwMode="auto">
          <a:xfrm>
            <a:off x="4860032" y="4509120"/>
            <a:ext cx="3888432" cy="216024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8357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cstate="print"/>
          <a:srcRect/>
          <a:stretch>
            <a:fillRect/>
          </a:stretch>
        </p:blipFill>
        <p:spPr bwMode="auto">
          <a:xfrm>
            <a:off x="-1275646" y="3717032"/>
            <a:ext cx="5118796" cy="3270029"/>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So how might we manage exceedance?</a:t>
            </a:r>
            <a:endParaRPr lang="en-GB" dirty="0"/>
          </a:p>
        </p:txBody>
      </p:sp>
      <p:pic>
        <p:nvPicPr>
          <p:cNvPr id="7" name="Picture 6"/>
          <p:cNvPicPr/>
          <p:nvPr/>
        </p:nvPicPr>
        <p:blipFill rotWithShape="1">
          <a:blip r:embed="rId4" cstate="screen">
            <a:extLst>
              <a:ext uri="{28A0092B-C50C-407E-A947-70E740481C1C}">
                <a14:useLocalDpi xmlns:a14="http://schemas.microsoft.com/office/drawing/2010/main"/>
              </a:ext>
            </a:extLst>
          </a:blip>
          <a:srcRect b="4231"/>
          <a:stretch/>
        </p:blipFill>
        <p:spPr bwMode="auto">
          <a:xfrm>
            <a:off x="5436096" y="1714456"/>
            <a:ext cx="4103350" cy="2533927"/>
          </a:xfrm>
          <a:prstGeom prst="rect">
            <a:avLst/>
          </a:prstGeom>
          <a:ln>
            <a:noFill/>
          </a:ln>
          <a:extLst>
            <a:ext uri="{53640926-AAD7-44D8-BBD7-CCE9431645EC}">
              <a14:shadowObscured xmlns:a14="http://schemas.microsoft.com/office/drawing/2010/main"/>
            </a:ext>
          </a:extLst>
        </p:spPr>
      </p:pic>
      <p:pic>
        <p:nvPicPr>
          <p:cNvPr id="4"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60648" y="1714456"/>
            <a:ext cx="429079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18727" y="4221088"/>
            <a:ext cx="3348970" cy="40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116" r="14096"/>
          <a:stretch/>
        </p:blipFill>
        <p:spPr bwMode="auto">
          <a:xfrm>
            <a:off x="3030147" y="4216299"/>
            <a:ext cx="3098043" cy="264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1"/>
          <p:cNvPicPr>
            <a:picLocks noGrp="1" noChangeAspect="1"/>
          </p:cNvPicPr>
          <p:nvPr>
            <p:ph sz="half" idx="4294967295"/>
          </p:nvPr>
        </p:nvPicPr>
        <p:blipFill rotWithShape="1">
          <a:blip r:embed="rId8" cstate="screen">
            <a:extLst>
              <a:ext uri="{28A0092B-C50C-407E-A947-70E740481C1C}">
                <a14:useLocalDpi xmlns:a14="http://schemas.microsoft.com/office/drawing/2010/main"/>
              </a:ext>
            </a:extLst>
          </a:blip>
          <a:srcRect t="29258" b="10046"/>
          <a:stretch/>
        </p:blipFill>
        <p:spPr>
          <a:xfrm>
            <a:off x="3014338" y="1722016"/>
            <a:ext cx="3113852" cy="2520000"/>
          </a:xfrm>
          <a:prstGeom prst="rect">
            <a:avLst/>
          </a:prstGeom>
        </p:spPr>
      </p:pic>
    </p:spTree>
    <p:extLst>
      <p:ext uri="{BB962C8B-B14F-4D97-AF65-F5344CB8AC3E}">
        <p14:creationId xmlns:p14="http://schemas.microsoft.com/office/powerpoint/2010/main" val="4042697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managing exceedance - Aston</a:t>
            </a:r>
            <a:endParaRPr lang="en-GB" dirty="0"/>
          </a:p>
        </p:txBody>
      </p:sp>
      <p:pic>
        <p:nvPicPr>
          <p:cNvPr id="4" name="Picture 3"/>
          <p:cNvPicPr/>
          <p:nvPr/>
        </p:nvPicPr>
        <p:blipFill rotWithShape="1">
          <a:blip r:embed="rId3" cstate="print">
            <a:extLst>
              <a:ext uri="{28A0092B-C50C-407E-A947-70E740481C1C}">
                <a14:useLocalDpi xmlns:a14="http://schemas.microsoft.com/office/drawing/2010/main"/>
              </a:ext>
            </a:extLst>
          </a:blip>
          <a:srcRect l="18221" t="6183" r="1812"/>
          <a:stretch/>
        </p:blipFill>
        <p:spPr bwMode="auto">
          <a:xfrm>
            <a:off x="-1" y="4166498"/>
            <a:ext cx="6516217" cy="2862902"/>
          </a:xfrm>
          <a:prstGeom prst="rect">
            <a:avLst/>
          </a:prstGeom>
          <a:ln>
            <a:solidFill>
              <a:schemeClr val="tx1"/>
            </a:solidFill>
          </a:ln>
          <a:extLst>
            <a:ext uri="{53640926-AAD7-44D8-BBD7-CCE9431645EC}">
              <a14:shadowObscured xmlns:a14="http://schemas.microsoft.com/office/drawing/2010/main"/>
            </a:ext>
          </a:extLst>
        </p:spPr>
      </p:pic>
      <p:pic>
        <p:nvPicPr>
          <p:cNvPr id="5" name="Picture 4" descr="D:\MWH\Research\CIRIA\Drainage Exceedance - Supporting Uptake\Work\Case Studies\Aston - Rotherham\04-09-2013\IMG_0604.JPG"/>
          <p:cNvPicPr/>
          <p:nvPr/>
        </p:nvPicPr>
        <p:blipFill rotWithShape="1">
          <a:blip r:embed="rId4" cstate="screen">
            <a:extLst>
              <a:ext uri="{28A0092B-C50C-407E-A947-70E740481C1C}">
                <a14:useLocalDpi xmlns:a14="http://schemas.microsoft.com/office/drawing/2010/main"/>
              </a:ext>
            </a:extLst>
          </a:blip>
          <a:srcRect l="24355" t="15827" r="27407" b="34252"/>
          <a:stretch/>
        </p:blipFill>
        <p:spPr bwMode="auto">
          <a:xfrm>
            <a:off x="3143249" y="1988418"/>
            <a:ext cx="3143251" cy="2412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1988840"/>
            <a:ext cx="321658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0882"/>
          <a:stretch/>
        </p:blipFill>
        <p:spPr bwMode="auto">
          <a:xfrm>
            <a:off x="6286499" y="1988418"/>
            <a:ext cx="3254473"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512" y="4005064"/>
            <a:ext cx="648072" cy="461665"/>
          </a:xfrm>
          <a:prstGeom prst="rect">
            <a:avLst/>
          </a:prstGeom>
          <a:noFill/>
        </p:spPr>
        <p:txBody>
          <a:bodyPr wrap="square" rtlCol="0">
            <a:spAutoFit/>
          </a:bodyPr>
          <a:lstStyle/>
          <a:p>
            <a:r>
              <a:rPr lang="en-GB" sz="2400" dirty="0" smtClean="0">
                <a:solidFill>
                  <a:srgbClr val="FF0000"/>
                </a:solidFill>
                <a:sym typeface="Wingdings"/>
              </a:rPr>
              <a:t></a:t>
            </a:r>
            <a:endParaRPr lang="en-GB" sz="2400" dirty="0">
              <a:solidFill>
                <a:srgbClr val="FF0000"/>
              </a:solidFill>
            </a:endParaRPr>
          </a:p>
        </p:txBody>
      </p:sp>
      <p:sp>
        <p:nvSpPr>
          <p:cNvPr id="8" name="TextBox 7"/>
          <p:cNvSpPr txBox="1"/>
          <p:nvPr/>
        </p:nvSpPr>
        <p:spPr>
          <a:xfrm>
            <a:off x="3203848" y="4005064"/>
            <a:ext cx="648072" cy="461665"/>
          </a:xfrm>
          <a:prstGeom prst="rect">
            <a:avLst/>
          </a:prstGeom>
          <a:noFill/>
        </p:spPr>
        <p:txBody>
          <a:bodyPr wrap="square" rtlCol="0">
            <a:spAutoFit/>
          </a:bodyPr>
          <a:lstStyle/>
          <a:p>
            <a:r>
              <a:rPr lang="en-GB" sz="2400" dirty="0" smtClean="0">
                <a:solidFill>
                  <a:srgbClr val="FF0000"/>
                </a:solidFill>
                <a:sym typeface="Wingdings"/>
              </a:rPr>
              <a:t></a:t>
            </a:r>
            <a:endParaRPr lang="en-GB" sz="2400" dirty="0">
              <a:solidFill>
                <a:srgbClr val="FF0000"/>
              </a:solidFill>
            </a:endParaRPr>
          </a:p>
        </p:txBody>
      </p:sp>
      <p:sp>
        <p:nvSpPr>
          <p:cNvPr id="9" name="TextBox 8"/>
          <p:cNvSpPr txBox="1"/>
          <p:nvPr/>
        </p:nvSpPr>
        <p:spPr>
          <a:xfrm>
            <a:off x="6300192" y="6369837"/>
            <a:ext cx="648072" cy="461665"/>
          </a:xfrm>
          <a:prstGeom prst="rect">
            <a:avLst/>
          </a:prstGeom>
          <a:noFill/>
        </p:spPr>
        <p:txBody>
          <a:bodyPr wrap="square" rtlCol="0">
            <a:spAutoFit/>
          </a:bodyPr>
          <a:lstStyle/>
          <a:p>
            <a:r>
              <a:rPr lang="en-GB" sz="2400" dirty="0" smtClean="0">
                <a:solidFill>
                  <a:srgbClr val="FF0000"/>
                </a:solidFill>
                <a:sym typeface="Wingdings"/>
              </a:rPr>
              <a:t></a:t>
            </a:r>
            <a:endParaRPr lang="en-GB" sz="2400" dirty="0">
              <a:solidFill>
                <a:srgbClr val="FF0000"/>
              </a:solidFill>
            </a:endParaRPr>
          </a:p>
        </p:txBody>
      </p:sp>
      <p:sp>
        <p:nvSpPr>
          <p:cNvPr id="10" name="TextBox 9"/>
          <p:cNvSpPr txBox="1"/>
          <p:nvPr/>
        </p:nvSpPr>
        <p:spPr>
          <a:xfrm>
            <a:off x="-36512" y="6453336"/>
            <a:ext cx="648072" cy="461665"/>
          </a:xfrm>
          <a:prstGeom prst="rect">
            <a:avLst/>
          </a:prstGeom>
          <a:noFill/>
        </p:spPr>
        <p:txBody>
          <a:bodyPr wrap="square" rtlCol="0">
            <a:spAutoFit/>
          </a:bodyPr>
          <a:lstStyle/>
          <a:p>
            <a:r>
              <a:rPr lang="en-GB" sz="2400" dirty="0" smtClean="0">
                <a:solidFill>
                  <a:srgbClr val="FF0000"/>
                </a:solidFill>
                <a:sym typeface="Wingdings"/>
              </a:rPr>
              <a:t></a:t>
            </a:r>
            <a:endParaRPr lang="en-GB" sz="2400" dirty="0">
              <a:solidFill>
                <a:srgbClr val="FF0000"/>
              </a:solidFill>
            </a:endParaRPr>
          </a:p>
        </p:txBody>
      </p:sp>
    </p:spTree>
    <p:extLst>
      <p:ext uri="{BB962C8B-B14F-4D97-AF65-F5344CB8AC3E}">
        <p14:creationId xmlns:p14="http://schemas.microsoft.com/office/powerpoint/2010/main" val="3739063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managing exceedance - Dublin</a:t>
            </a:r>
            <a:endParaRPr lang="en-GB"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3968" y="1628801"/>
            <a:ext cx="4918872" cy="334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762"/>
          <a:stretch/>
        </p:blipFill>
        <p:spPr bwMode="auto">
          <a:xfrm>
            <a:off x="0" y="1628800"/>
            <a:ext cx="4491434"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785" y="4293096"/>
            <a:ext cx="4544219" cy="341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9615"/>
          <a:stretch/>
        </p:blipFill>
        <p:spPr bwMode="auto">
          <a:xfrm>
            <a:off x="4495800" y="4724934"/>
            <a:ext cx="4707040" cy="280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540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Examples of managing exceedance – Camborne Poole Redruth</a:t>
            </a:r>
            <a:endParaRPr lang="en-GB" sz="3200" dirty="0"/>
          </a:p>
        </p:txBody>
      </p:sp>
      <p:pic>
        <p:nvPicPr>
          <p:cNvPr id="4" name="Picture 3"/>
          <p:cNvPicPr/>
          <p:nvPr/>
        </p:nvPicPr>
        <p:blipFill rotWithShape="1">
          <a:blip r:embed="rId3" cstate="print"/>
          <a:srcRect t="13574" b="10963"/>
          <a:stretch/>
        </p:blipFill>
        <p:spPr bwMode="auto">
          <a:xfrm>
            <a:off x="4916170" y="1661706"/>
            <a:ext cx="4335780" cy="2559382"/>
          </a:xfrm>
          <a:prstGeom prst="rect">
            <a:avLst/>
          </a:prstGeom>
          <a:noFill/>
          <a:ln w="9525">
            <a:noFill/>
            <a:miter lim="800000"/>
            <a:headEnd/>
            <a:tailEnd/>
          </a:ln>
        </p:spPr>
      </p:pic>
      <p:pic>
        <p:nvPicPr>
          <p:cNvPr id="5" name="Picture 4" descr="C:\Users\hargreavesp\Desktop\Design Info\Project Experience\CPR Drainage Strategy\Reports\Appendix D - Options for SSWS\Sketch 3 - cs- Hi res version 600dpi.jpg"/>
          <p:cNvPicPr/>
          <p:nvPr/>
        </p:nvPicPr>
        <p:blipFill>
          <a:blip r:embed="rId4" cstate="screen">
            <a:extLst>
              <a:ext uri="{28A0092B-C50C-407E-A947-70E740481C1C}">
                <a14:useLocalDpi xmlns:a14="http://schemas.microsoft.com/office/drawing/2010/main"/>
              </a:ext>
            </a:extLst>
          </a:blip>
          <a:srcRect t="-6190"/>
          <a:stretch>
            <a:fillRect/>
          </a:stretch>
        </p:blipFill>
        <p:spPr bwMode="auto">
          <a:xfrm>
            <a:off x="35496" y="1573138"/>
            <a:ext cx="4576445" cy="2647950"/>
          </a:xfrm>
          <a:prstGeom prst="rect">
            <a:avLst/>
          </a:prstGeom>
          <a:noFill/>
          <a:ln w="9525">
            <a:noFill/>
            <a:miter lim="800000"/>
            <a:headEnd/>
            <a:tailEnd/>
          </a:ln>
        </p:spPr>
      </p:pic>
      <p:pic>
        <p:nvPicPr>
          <p:cNvPr id="6" name="Picture 5" descr="heartlands link section colour"/>
          <p:cNvPicPr/>
          <p:nvPr/>
        </p:nvPicPr>
        <p:blipFill>
          <a:blip r:embed="rId5" cstate="screen">
            <a:extLst>
              <a:ext uri="{28A0092B-C50C-407E-A947-70E740481C1C}">
                <a14:useLocalDpi xmlns:a14="http://schemas.microsoft.com/office/drawing/2010/main"/>
              </a:ext>
            </a:extLst>
          </a:blip>
          <a:srcRect l="2867" b="6564"/>
          <a:stretch>
            <a:fillRect/>
          </a:stretch>
        </p:blipFill>
        <p:spPr bwMode="auto">
          <a:xfrm>
            <a:off x="0" y="4129722"/>
            <a:ext cx="4848225" cy="2683510"/>
          </a:xfrm>
          <a:prstGeom prst="rect">
            <a:avLst/>
          </a:prstGeom>
          <a:noFill/>
          <a:ln w="9525">
            <a:noFill/>
            <a:miter lim="800000"/>
            <a:headEnd/>
            <a:tailEnd/>
          </a:ln>
        </p:spPr>
      </p:pic>
      <p:pic>
        <p:nvPicPr>
          <p:cNvPr id="7" name="Picture 6" descr="T:\Projects\Designing for exceedance\90 Incoming Information\2013-10-03 - Case study information from Frank Newell\Pond 5E looking East.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48225" y="4129722"/>
            <a:ext cx="4403725" cy="2966085"/>
          </a:xfrm>
          <a:prstGeom prst="rect">
            <a:avLst/>
          </a:prstGeom>
          <a:noFill/>
          <a:ln w="9525">
            <a:noFill/>
            <a:miter lim="800000"/>
            <a:headEnd/>
            <a:tailEnd/>
          </a:ln>
        </p:spPr>
      </p:pic>
      <p:pic>
        <p:nvPicPr>
          <p:cNvPr id="8" name="Picture 7" descr="T:\Projects\Designing for exceedance\90 Incoming Information\2013-10-03 - Case study information from Frank Newell\Exceedance measure for pond 5E incorrectly installed.JPG"/>
          <p:cNvPicPr/>
          <p:nvPr/>
        </p:nvPicPr>
        <p:blipFill rotWithShape="1">
          <a:blip r:embed="rId7" cstate="screen">
            <a:extLst>
              <a:ext uri="{28A0092B-C50C-407E-A947-70E740481C1C}">
                <a14:useLocalDpi xmlns:a14="http://schemas.microsoft.com/office/drawing/2010/main"/>
              </a:ext>
            </a:extLst>
          </a:blip>
          <a:srcRect l="16843" t="16899" r="3553" b="9020"/>
          <a:stretch/>
        </p:blipFill>
        <p:spPr bwMode="auto">
          <a:xfrm>
            <a:off x="7225665" y="1661706"/>
            <a:ext cx="2083435" cy="1454785"/>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2927623" y="6597352"/>
            <a:ext cx="2220441" cy="230832"/>
          </a:xfrm>
          <a:prstGeom prst="rect">
            <a:avLst/>
          </a:prstGeom>
          <a:noFill/>
        </p:spPr>
        <p:txBody>
          <a:bodyPr wrap="square" rtlCol="0">
            <a:spAutoFit/>
          </a:bodyPr>
          <a:lstStyle/>
          <a:p>
            <a:r>
              <a:rPr lang="en-GB" sz="900" i="1" dirty="0" smtClean="0"/>
              <a:t>Courtesy of Alan Baxter Associates</a:t>
            </a:r>
            <a:endParaRPr lang="en-GB" sz="900" i="1" dirty="0"/>
          </a:p>
        </p:txBody>
      </p:sp>
      <p:sp>
        <p:nvSpPr>
          <p:cNvPr id="10" name="TextBox 9"/>
          <p:cNvSpPr txBox="1"/>
          <p:nvPr/>
        </p:nvSpPr>
        <p:spPr>
          <a:xfrm>
            <a:off x="7050087" y="3898890"/>
            <a:ext cx="2220441" cy="230832"/>
          </a:xfrm>
          <a:prstGeom prst="rect">
            <a:avLst/>
          </a:prstGeom>
          <a:noFill/>
        </p:spPr>
        <p:txBody>
          <a:bodyPr wrap="square" rtlCol="0">
            <a:spAutoFit/>
          </a:bodyPr>
          <a:lstStyle/>
          <a:p>
            <a:r>
              <a:rPr lang="en-GB" sz="900" i="1" dirty="0" smtClean="0"/>
              <a:t>Courtesy of Pell </a:t>
            </a:r>
            <a:r>
              <a:rPr lang="en-GB" sz="900" i="1" dirty="0" err="1" smtClean="0"/>
              <a:t>Frischmann</a:t>
            </a:r>
            <a:endParaRPr lang="en-GB" sz="900" i="1" dirty="0"/>
          </a:p>
        </p:txBody>
      </p:sp>
    </p:spTree>
    <p:extLst>
      <p:ext uri="{BB962C8B-B14F-4D97-AF65-F5344CB8AC3E}">
        <p14:creationId xmlns:p14="http://schemas.microsoft.com/office/powerpoint/2010/main" val="3739063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success – working together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Disciplines</a:t>
            </a:r>
          </a:p>
          <a:p>
            <a:pPr marL="514350" indent="-514350">
              <a:buFont typeface="+mj-lt"/>
              <a:buAutoNum type="arabicPeriod"/>
            </a:pPr>
            <a:endParaRPr lang="en-GB" dirty="0"/>
          </a:p>
          <a:p>
            <a:pPr marL="514350" indent="-514350">
              <a:buFont typeface="+mj-lt"/>
              <a:buAutoNum type="arabicPeriod"/>
            </a:pPr>
            <a:endParaRPr lang="en-GB" dirty="0" smtClean="0"/>
          </a:p>
          <a:p>
            <a:pPr marL="514350" indent="-514350">
              <a:buFont typeface="+mj-lt"/>
              <a:buAutoNum type="arabicPeriod"/>
            </a:pPr>
            <a:r>
              <a:rPr lang="en-GB" dirty="0" smtClean="0"/>
              <a:t>Organisations</a:t>
            </a:r>
          </a:p>
          <a:p>
            <a:pPr marL="514350" indent="-514350">
              <a:buFont typeface="+mj-lt"/>
              <a:buAutoNum type="arabicPeriod"/>
            </a:pPr>
            <a:endParaRPr lang="en-GB" dirty="0"/>
          </a:p>
          <a:p>
            <a:pPr marL="514350" indent="-514350">
              <a:buFont typeface="+mj-lt"/>
              <a:buAutoNum type="arabicPeriod"/>
            </a:pPr>
            <a:endParaRPr lang="en-GB" dirty="0" smtClean="0"/>
          </a:p>
          <a:p>
            <a:pPr marL="514350" indent="-514350">
              <a:buFont typeface="+mj-lt"/>
              <a:buAutoNum type="arabicPeriod"/>
            </a:pPr>
            <a:r>
              <a:rPr lang="en-GB" dirty="0" smtClean="0"/>
              <a:t>Communities</a:t>
            </a:r>
            <a:endParaRPr lang="en-GB" dirty="0"/>
          </a:p>
        </p:txBody>
      </p:sp>
      <p:pic>
        <p:nvPicPr>
          <p:cNvPr id="5" name="Picture 5" descr="sammarbeta-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07904" y="2060848"/>
            <a:ext cx="6234112"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15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success – attention to detail</a:t>
            </a:r>
            <a:endParaRPr lang="en-GB" dirty="0"/>
          </a:p>
        </p:txBody>
      </p:sp>
      <p:sp>
        <p:nvSpPr>
          <p:cNvPr id="3" name="Content Placeholder 2"/>
          <p:cNvSpPr>
            <a:spLocks noGrp="1"/>
          </p:cNvSpPr>
          <p:nvPr>
            <p:ph idx="1"/>
          </p:nvPr>
        </p:nvSpPr>
        <p:spPr>
          <a:xfrm>
            <a:off x="457200" y="1700808"/>
            <a:ext cx="5410944" cy="4425355"/>
          </a:xfrm>
        </p:spPr>
        <p:txBody>
          <a:bodyPr/>
          <a:lstStyle/>
          <a:p>
            <a:pPr marL="514350" indent="-514350">
              <a:buFont typeface="+mj-lt"/>
              <a:buAutoNum type="arabicPeriod"/>
            </a:pPr>
            <a:r>
              <a:rPr lang="en-GB" dirty="0" smtClean="0"/>
              <a:t>Understand where water goes</a:t>
            </a:r>
          </a:p>
          <a:p>
            <a:pPr marL="457200" indent="-457200">
              <a:buFont typeface="+mj-lt"/>
              <a:buAutoNum type="arabicPeriod"/>
            </a:pPr>
            <a:endParaRPr lang="en-GB" sz="2400" dirty="0"/>
          </a:p>
          <a:p>
            <a:pPr marL="514350" indent="-514350">
              <a:buFont typeface="+mj-lt"/>
              <a:buAutoNum type="arabicPeriod"/>
            </a:pPr>
            <a:r>
              <a:rPr lang="en-GB" dirty="0" smtClean="0"/>
              <a:t>Use appropriate survey and modelling techniques</a:t>
            </a:r>
          </a:p>
          <a:p>
            <a:pPr marL="457200" indent="-457200">
              <a:buFont typeface="+mj-lt"/>
              <a:buAutoNum type="arabicPeriod"/>
            </a:pPr>
            <a:endParaRPr lang="en-GB" sz="2400" dirty="0"/>
          </a:p>
          <a:p>
            <a:pPr marL="514350" indent="-514350">
              <a:buFont typeface="+mj-lt"/>
              <a:buAutoNum type="arabicPeriod"/>
            </a:pPr>
            <a:r>
              <a:rPr lang="en-GB" dirty="0" smtClean="0"/>
              <a:t>Design the measures and locations to be resilient and safe</a:t>
            </a:r>
            <a:endParaRPr lang="en-GB"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054" t="23436" r="65180" b="25080"/>
          <a:stretch/>
        </p:blipFill>
        <p:spPr bwMode="auto">
          <a:xfrm>
            <a:off x="5940152" y="4233901"/>
            <a:ext cx="2808313" cy="236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9391"/>
          <a:stretch/>
        </p:blipFill>
        <p:spPr bwMode="auto">
          <a:xfrm>
            <a:off x="5940152" y="1917194"/>
            <a:ext cx="2793083" cy="215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992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success – creating spaces in places</a:t>
            </a:r>
            <a:endParaRPr lang="en-GB" dirty="0"/>
          </a:p>
        </p:txBody>
      </p:sp>
      <p:sp>
        <p:nvSpPr>
          <p:cNvPr id="3" name="Content Placeholder 2"/>
          <p:cNvSpPr>
            <a:spLocks noGrp="1"/>
          </p:cNvSpPr>
          <p:nvPr>
            <p:ph idx="1"/>
          </p:nvPr>
        </p:nvSpPr>
        <p:spPr>
          <a:xfrm>
            <a:off x="457200" y="1916832"/>
            <a:ext cx="4186808" cy="4065315"/>
          </a:xfrm>
        </p:spPr>
        <p:txBody>
          <a:bodyPr/>
          <a:lstStyle/>
          <a:p>
            <a:pPr marL="514350" indent="-514350">
              <a:spcAft>
                <a:spcPts val="2400"/>
              </a:spcAft>
              <a:buFont typeface="+mj-lt"/>
              <a:buAutoNum type="arabicPeriod"/>
            </a:pPr>
            <a:r>
              <a:rPr lang="en-GB" dirty="0" smtClean="0"/>
              <a:t>Create space</a:t>
            </a:r>
          </a:p>
          <a:p>
            <a:pPr marL="514350" indent="-514350">
              <a:spcAft>
                <a:spcPts val="2400"/>
              </a:spcAft>
              <a:buFont typeface="+mj-lt"/>
              <a:buAutoNum type="arabicPeriod"/>
            </a:pPr>
            <a:r>
              <a:rPr lang="en-GB" dirty="0" smtClean="0"/>
              <a:t>Share </a:t>
            </a:r>
            <a:r>
              <a:rPr lang="en-GB" dirty="0"/>
              <a:t>space</a:t>
            </a:r>
          </a:p>
          <a:p>
            <a:pPr marL="514350" indent="-514350">
              <a:spcAft>
                <a:spcPts val="2400"/>
              </a:spcAft>
              <a:buFont typeface="+mj-lt"/>
              <a:buAutoNum type="arabicPeriod"/>
            </a:pPr>
            <a:r>
              <a:rPr lang="en-GB" dirty="0" smtClean="0"/>
              <a:t>Multi-functional</a:t>
            </a:r>
          </a:p>
          <a:p>
            <a:pPr marL="514350" indent="-514350">
              <a:spcAft>
                <a:spcPts val="2400"/>
              </a:spcAft>
              <a:buFont typeface="+mj-lt"/>
              <a:buAutoNum type="arabicPeriod"/>
            </a:pPr>
            <a:r>
              <a:rPr lang="en-GB" dirty="0" smtClean="0"/>
              <a:t>Assess and manage risks</a:t>
            </a:r>
          </a:p>
          <a:p>
            <a:pPr marL="457200" indent="-457200">
              <a:spcAft>
                <a:spcPts val="2400"/>
              </a:spcAft>
              <a:buFont typeface="+mj-lt"/>
              <a:buAutoNum type="arabicPeriod"/>
            </a:pPr>
            <a:endParaRPr lang="en-GB" sz="2400" dirty="0" smtClean="0"/>
          </a:p>
          <a:p>
            <a:pPr marL="514350" indent="-514350">
              <a:spcAft>
                <a:spcPts val="2400"/>
              </a:spcAft>
              <a:buFont typeface="+mj-lt"/>
              <a:buAutoNum type="arabicPeriod"/>
            </a:pPr>
            <a:endParaRPr lang="en-GB" dirty="0" smtClean="0"/>
          </a:p>
          <a:p>
            <a:pPr marL="457200" indent="-457200">
              <a:spcAft>
                <a:spcPts val="2400"/>
              </a:spcAft>
              <a:buFont typeface="+mj-lt"/>
              <a:buAutoNum type="arabicPeriod"/>
            </a:pPr>
            <a:endParaRPr lang="en-GB" sz="2400" dirty="0" smtClean="0"/>
          </a:p>
          <a:p>
            <a:pPr marL="514350" indent="-514350">
              <a:spcAft>
                <a:spcPts val="2400"/>
              </a:spcAft>
              <a:buFont typeface="+mj-lt"/>
              <a:buAutoNum type="arabicPeriod"/>
            </a:pPr>
            <a:endParaRPr lang="en-GB" dirty="0" smtClean="0"/>
          </a:p>
        </p:txBody>
      </p:sp>
      <p:pic>
        <p:nvPicPr>
          <p:cNvPr id="3075" name="Picture 3" descr="D:\MWH\Research\CIRIA\Drainage Exceedance - Supporting Uptake\Work\Case Studies\Case Study Summaries\Torquay High Street\Photos for CIRIA\Fleet Street  New.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r="887" b="20294"/>
          <a:stretch/>
        </p:blipFill>
        <p:spPr bwMode="auto">
          <a:xfrm>
            <a:off x="4427984" y="4149082"/>
            <a:ext cx="4407258" cy="25485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27984" y="1556792"/>
            <a:ext cx="2028505" cy="271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32085"/>
          <a:stretch/>
        </p:blipFill>
        <p:spPr bwMode="auto">
          <a:xfrm>
            <a:off x="6458214" y="1665115"/>
            <a:ext cx="2362258" cy="260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248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rotWithShape="1">
          <a:blip r:embed="rId3"/>
          <a:srcRect l="6759" t="11294"/>
          <a:stretch/>
        </p:blipFill>
        <p:spPr bwMode="auto">
          <a:xfrm>
            <a:off x="4930518" y="4149080"/>
            <a:ext cx="3817946" cy="2551291"/>
          </a:xfrm>
          <a:prstGeom prst="rect">
            <a:avLst/>
          </a:prstGeom>
          <a:noFill/>
          <a:ln w="9525">
            <a:noFill/>
            <a:miter lim="800000"/>
            <a:headEnd/>
            <a:tailEnd/>
          </a:ln>
          <a:effectLst/>
        </p:spPr>
      </p:pic>
      <p:sp>
        <p:nvSpPr>
          <p:cNvPr id="8194" name="Rectangle 2"/>
          <p:cNvSpPr>
            <a:spLocks noGrp="1" noChangeArrowheads="1"/>
          </p:cNvSpPr>
          <p:nvPr>
            <p:ph type="title"/>
          </p:nvPr>
        </p:nvSpPr>
        <p:spPr/>
        <p:txBody>
          <a:bodyPr/>
          <a:lstStyle/>
          <a:p>
            <a:r>
              <a:rPr lang="en-US" dirty="0" smtClean="0"/>
              <a:t>Overview </a:t>
            </a:r>
            <a:endParaRPr lang="en-US" dirty="0"/>
          </a:p>
        </p:txBody>
      </p:sp>
      <p:sp>
        <p:nvSpPr>
          <p:cNvPr id="8195" name="Rectangle 3"/>
          <p:cNvSpPr>
            <a:spLocks noGrp="1" noChangeArrowheads="1"/>
          </p:cNvSpPr>
          <p:nvPr>
            <p:ph type="body" idx="1"/>
          </p:nvPr>
        </p:nvSpPr>
        <p:spPr/>
        <p:txBody>
          <a:bodyPr/>
          <a:lstStyle/>
          <a:p>
            <a:r>
              <a:rPr lang="en-US" sz="3000" dirty="0" smtClean="0"/>
              <a:t>Our drainage approach and what this means</a:t>
            </a:r>
          </a:p>
          <a:p>
            <a:r>
              <a:rPr lang="en-US" sz="3000" dirty="0" err="1" smtClean="0"/>
              <a:t>Recognising</a:t>
            </a:r>
            <a:r>
              <a:rPr lang="en-US" sz="3000" dirty="0" smtClean="0"/>
              <a:t> </a:t>
            </a:r>
            <a:r>
              <a:rPr lang="en-US" sz="3000" dirty="0" err="1" smtClean="0"/>
              <a:t>exceedance</a:t>
            </a:r>
            <a:r>
              <a:rPr lang="en-US" sz="3000" dirty="0" smtClean="0"/>
              <a:t> rainfall events</a:t>
            </a:r>
          </a:p>
          <a:p>
            <a:r>
              <a:rPr lang="en-US" sz="3000" dirty="0" smtClean="0"/>
              <a:t>How we can make our areas more resilient</a:t>
            </a:r>
          </a:p>
          <a:p>
            <a:r>
              <a:rPr lang="en-US" sz="3000" dirty="0" smtClean="0"/>
              <a:t>Examples of managing </a:t>
            </a:r>
            <a:r>
              <a:rPr lang="en-US" sz="3000" dirty="0" err="1" smtClean="0"/>
              <a:t>exceedance</a:t>
            </a:r>
            <a:endParaRPr lang="en-US" sz="3000" dirty="0" smtClean="0"/>
          </a:p>
          <a:p>
            <a:r>
              <a:rPr lang="en-US" sz="3000" dirty="0" smtClean="0"/>
              <a:t>What makes a success </a:t>
            </a:r>
          </a:p>
          <a:p>
            <a:r>
              <a:rPr lang="en-US" sz="3000" dirty="0" smtClean="0"/>
              <a:t>Sharing our learning</a:t>
            </a:r>
          </a:p>
          <a:p>
            <a:r>
              <a:rPr lang="en-US" sz="3000" dirty="0" smtClean="0"/>
              <a:t>Final thoughts…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to encourage this approach</a:t>
            </a:r>
            <a:endParaRPr lang="en-GB" dirty="0"/>
          </a:p>
        </p:txBody>
      </p:sp>
      <p:sp>
        <p:nvSpPr>
          <p:cNvPr id="3" name="Content Placeholder 2"/>
          <p:cNvSpPr>
            <a:spLocks noGrp="1"/>
          </p:cNvSpPr>
          <p:nvPr>
            <p:ph idx="1"/>
          </p:nvPr>
        </p:nvSpPr>
        <p:spPr>
          <a:xfrm>
            <a:off x="457200" y="1700808"/>
            <a:ext cx="5122912" cy="4425355"/>
          </a:xfrm>
        </p:spPr>
        <p:txBody>
          <a:bodyPr/>
          <a:lstStyle/>
          <a:p>
            <a:r>
              <a:rPr lang="en-GB" dirty="0" smtClean="0"/>
              <a:t>Information and resources</a:t>
            </a:r>
          </a:p>
          <a:p>
            <a:pPr lvl="1"/>
            <a:r>
              <a:rPr lang="en-GB" dirty="0" smtClean="0"/>
              <a:t>Summary report</a:t>
            </a:r>
          </a:p>
          <a:p>
            <a:pPr lvl="1"/>
            <a:r>
              <a:rPr lang="en-GB" dirty="0" smtClean="0"/>
              <a:t>Case studies</a:t>
            </a:r>
          </a:p>
          <a:p>
            <a:pPr lvl="1"/>
            <a:r>
              <a:rPr lang="en-GB" dirty="0" smtClean="0"/>
              <a:t>Lessons and success factors report</a:t>
            </a:r>
          </a:p>
          <a:p>
            <a:pPr lvl="1"/>
            <a:r>
              <a:rPr lang="en-GB" dirty="0" smtClean="0"/>
              <a:t>Literature review</a:t>
            </a:r>
          </a:p>
          <a:p>
            <a:r>
              <a:rPr lang="en-GB" dirty="0" err="1" smtClean="0"/>
              <a:t>Susdrain</a:t>
            </a:r>
            <a:endParaRPr lang="en-GB" dirty="0"/>
          </a:p>
        </p:txBody>
      </p:sp>
      <p:pic>
        <p:nvPicPr>
          <p:cNvPr id="1027" name="Picture 3" descr="D:\MWH\Research\CIRIA\Drainage Exceedance - Supporting Uptake\Work\Outputs\CIRIA report C738a - Recommendations and summary re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08124">
            <a:off x="5148064" y="1844824"/>
            <a:ext cx="3456384" cy="4898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8003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based on learning</a:t>
            </a:r>
            <a:endParaRPr lang="en-GB" dirty="0"/>
          </a:p>
        </p:txBody>
      </p:sp>
      <p:sp>
        <p:nvSpPr>
          <p:cNvPr id="3" name="Content Placeholder 2"/>
          <p:cNvSpPr>
            <a:spLocks noGrp="1"/>
          </p:cNvSpPr>
          <p:nvPr>
            <p:ph idx="1"/>
          </p:nvPr>
        </p:nvSpPr>
        <p:spPr>
          <a:xfrm>
            <a:off x="421704" y="1700808"/>
            <a:ext cx="8686800" cy="5157192"/>
          </a:xfrm>
          <a:solidFill>
            <a:schemeClr val="bg1"/>
          </a:solidFill>
        </p:spPr>
        <p:txBody>
          <a:bodyPr/>
          <a:lstStyle/>
          <a:p>
            <a:endParaRPr lang="en-GB" sz="1200" dirty="0" smtClean="0"/>
          </a:p>
          <a:p>
            <a:r>
              <a:rPr lang="en-GB" sz="2800" dirty="0" smtClean="0"/>
              <a:t>Making it happen – local authorities</a:t>
            </a:r>
          </a:p>
          <a:p>
            <a:pPr lvl="1"/>
            <a:r>
              <a:rPr lang="en-GB" sz="2400" dirty="0" smtClean="0"/>
              <a:t>Make the most of opportunities</a:t>
            </a:r>
          </a:p>
          <a:p>
            <a:pPr lvl="1"/>
            <a:r>
              <a:rPr lang="en-GB" sz="2400" dirty="0" smtClean="0"/>
              <a:t>Developers demonstrate</a:t>
            </a:r>
          </a:p>
          <a:p>
            <a:r>
              <a:rPr lang="en-GB" sz="2800" dirty="0" smtClean="0"/>
              <a:t>Encouraging the uptake</a:t>
            </a:r>
          </a:p>
          <a:p>
            <a:pPr lvl="1"/>
            <a:r>
              <a:rPr lang="en-GB" sz="2400" dirty="0" smtClean="0"/>
              <a:t>Professional bodies </a:t>
            </a:r>
          </a:p>
          <a:p>
            <a:pPr lvl="1"/>
            <a:r>
              <a:rPr lang="en-GB" sz="2400" dirty="0" smtClean="0"/>
              <a:t>Lead local flood authorities </a:t>
            </a:r>
          </a:p>
          <a:p>
            <a:r>
              <a:rPr lang="en-GB" sz="2800" dirty="0" smtClean="0"/>
              <a:t>Strategy, policy and legislation</a:t>
            </a:r>
            <a:endParaRPr lang="en-GB" sz="3200" dirty="0" smtClean="0"/>
          </a:p>
          <a:p>
            <a:pPr lvl="1"/>
            <a:r>
              <a:rPr lang="en-GB" sz="2400" dirty="0" smtClean="0"/>
              <a:t>Consider using the learning</a:t>
            </a:r>
          </a:p>
          <a:p>
            <a:pPr lvl="1"/>
            <a:r>
              <a:rPr lang="en-GB" sz="2400" dirty="0" smtClean="0"/>
              <a:t>Institutions and stakeholders</a:t>
            </a:r>
            <a:endParaRPr lang="en-GB" sz="2400" dirty="0"/>
          </a:p>
        </p:txBody>
      </p:sp>
    </p:spTree>
    <p:extLst>
      <p:ext uri="{BB962C8B-B14F-4D97-AF65-F5344CB8AC3E}">
        <p14:creationId xmlns:p14="http://schemas.microsoft.com/office/powerpoint/2010/main" val="4208210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p:txBody>
          <a:bodyPr/>
          <a:lstStyle/>
          <a:p>
            <a:r>
              <a:rPr lang="en-GB" dirty="0" smtClean="0"/>
              <a:t>Do not miss opportunities</a:t>
            </a:r>
          </a:p>
          <a:p>
            <a:r>
              <a:rPr lang="en-GB" dirty="0" smtClean="0"/>
              <a:t>Know where exceedance occurs and where it moves over the surface</a:t>
            </a:r>
          </a:p>
          <a:p>
            <a:r>
              <a:rPr lang="en-GB" dirty="0" smtClean="0"/>
              <a:t>Use a range of measures to make our spaces and places more resilient</a:t>
            </a:r>
          </a:p>
          <a:p>
            <a:r>
              <a:rPr lang="en-GB" dirty="0" smtClean="0"/>
              <a:t>Create multi-functional infrastructure and shared space</a:t>
            </a:r>
          </a:p>
          <a:p>
            <a:r>
              <a:rPr lang="en-GB" dirty="0" smtClean="0"/>
              <a:t>Work together and manage risk</a:t>
            </a:r>
            <a:endParaRPr lang="en-GB" dirty="0"/>
          </a:p>
        </p:txBody>
      </p:sp>
    </p:spTree>
    <p:extLst>
      <p:ext uri="{BB962C8B-B14F-4D97-AF65-F5344CB8AC3E}">
        <p14:creationId xmlns:p14="http://schemas.microsoft.com/office/powerpoint/2010/main" val="2743085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a:ext>
            </a:extLst>
          </a:blip>
          <a:srcRect/>
          <a:stretch>
            <a:fillRect/>
          </a:stretch>
        </p:blipFill>
        <p:spPr bwMode="auto">
          <a:xfrm>
            <a:off x="-1" y="-1166"/>
            <a:ext cx="9374087" cy="7030566"/>
          </a:xfrm>
          <a:prstGeom prst="rect">
            <a:avLst/>
          </a:prstGeom>
          <a:solidFill>
            <a:schemeClr val="bg1">
              <a:lumMod val="75000"/>
              <a:alpha val="41000"/>
            </a:schemeClr>
          </a:solidFill>
          <a:ln>
            <a:noFill/>
          </a:ln>
          <a:effectLst/>
          <a:extLst/>
        </p:spPr>
      </p:pic>
      <p:sp>
        <p:nvSpPr>
          <p:cNvPr id="2" name="Title 1"/>
          <p:cNvSpPr>
            <a:spLocks noGrp="1"/>
          </p:cNvSpPr>
          <p:nvPr>
            <p:ph type="title"/>
          </p:nvPr>
        </p:nvSpPr>
        <p:spPr>
          <a:xfrm>
            <a:off x="323528" y="6129585"/>
            <a:ext cx="7772400" cy="971823"/>
          </a:xfrm>
        </p:spPr>
        <p:txBody>
          <a:bodyPr/>
          <a:lstStyle/>
          <a:p>
            <a:r>
              <a:rPr lang="en-GB" cap="none" dirty="0" smtClean="0">
                <a:solidFill>
                  <a:schemeClr val="bg1"/>
                </a:solidFill>
              </a:rPr>
              <a:t>www.susdrain.org</a:t>
            </a:r>
            <a:endParaRPr lang="en-GB" cap="none" dirty="0">
              <a:solidFill>
                <a:schemeClr val="bg1"/>
              </a:solidFill>
            </a:endParaRPr>
          </a:p>
        </p:txBody>
      </p:sp>
      <p:sp>
        <p:nvSpPr>
          <p:cNvPr id="3" name="Text Placeholder 2"/>
          <p:cNvSpPr>
            <a:spLocks noGrp="1"/>
          </p:cNvSpPr>
          <p:nvPr>
            <p:ph type="body" idx="1"/>
          </p:nvPr>
        </p:nvSpPr>
        <p:spPr>
          <a:xfrm>
            <a:off x="827584" y="992709"/>
            <a:ext cx="7772400" cy="1500187"/>
          </a:xfrm>
        </p:spPr>
        <p:txBody>
          <a:bodyPr/>
          <a:lstStyle/>
          <a:p>
            <a:pPr algn="r"/>
            <a:r>
              <a:rPr lang="en-GB" sz="2800" dirty="0" smtClean="0">
                <a:solidFill>
                  <a:schemeClr val="bg1"/>
                </a:solidFill>
              </a:rPr>
              <a:t>For more information contact:</a:t>
            </a:r>
          </a:p>
          <a:p>
            <a:pPr marL="342900" indent="-342900" algn="r">
              <a:buFont typeface="Arial" panose="020B0604020202020204" pitchFamily="34" charset="0"/>
              <a:buChar char="•"/>
            </a:pPr>
            <a:r>
              <a:rPr lang="en-GB" sz="2800" b="1" dirty="0" smtClean="0">
                <a:solidFill>
                  <a:schemeClr val="bg1"/>
                </a:solidFill>
              </a:rPr>
              <a:t>paul.shaffer@ciria.org</a:t>
            </a:r>
          </a:p>
          <a:p>
            <a:pPr marL="342900" indent="-342900" algn="r">
              <a:buFont typeface="Arial" panose="020B0604020202020204" pitchFamily="34" charset="0"/>
              <a:buChar char="•"/>
            </a:pPr>
            <a:r>
              <a:rPr lang="en-GB" sz="2800" b="1" dirty="0" smtClean="0">
                <a:solidFill>
                  <a:schemeClr val="bg1"/>
                </a:solidFill>
              </a:rPr>
              <a:t>suzanne.simmons@ciria.org</a:t>
            </a:r>
          </a:p>
          <a:p>
            <a:pPr marL="342900" indent="-342900" algn="r">
              <a:buFont typeface="Arial" panose="020B0604020202020204" pitchFamily="34" charset="0"/>
              <a:buChar char="•"/>
            </a:pPr>
            <a:r>
              <a:rPr lang="en-GB" sz="2800" b="1" dirty="0" smtClean="0">
                <a:solidFill>
                  <a:schemeClr val="bg1"/>
                </a:solidFill>
              </a:rPr>
              <a:t>christopher.j.digman@mwhglobal.com</a:t>
            </a:r>
          </a:p>
          <a:p>
            <a:pPr algn="r"/>
            <a:endParaRPr lang="en-GB" sz="2400" dirty="0"/>
          </a:p>
        </p:txBody>
      </p:sp>
      <p:sp>
        <p:nvSpPr>
          <p:cNvPr id="5" name="Title 1"/>
          <p:cNvSpPr txBox="1">
            <a:spLocks/>
          </p:cNvSpPr>
          <p:nvPr/>
        </p:nvSpPr>
        <p:spPr bwMode="auto">
          <a:xfrm>
            <a:off x="4860032" y="4329385"/>
            <a:ext cx="4032448" cy="97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669900"/>
                </a:solidFill>
                <a:latin typeface="+mj-lt"/>
                <a:ea typeface="+mj-ea"/>
                <a:cs typeface="+mj-cs"/>
              </a:defRPr>
            </a:lvl1pPr>
            <a:lvl2pPr algn="l" rtl="0" eaLnBrk="1" fontAlgn="base" hangingPunct="1">
              <a:spcBef>
                <a:spcPct val="0"/>
              </a:spcBef>
              <a:spcAft>
                <a:spcPct val="0"/>
              </a:spcAft>
              <a:defRPr sz="3600">
                <a:solidFill>
                  <a:srgbClr val="669900"/>
                </a:solidFill>
                <a:latin typeface="Tahoma" pitchFamily="34" charset="0"/>
              </a:defRPr>
            </a:lvl2pPr>
            <a:lvl3pPr algn="l" rtl="0" eaLnBrk="1" fontAlgn="base" hangingPunct="1">
              <a:spcBef>
                <a:spcPct val="0"/>
              </a:spcBef>
              <a:spcAft>
                <a:spcPct val="0"/>
              </a:spcAft>
              <a:defRPr sz="3600">
                <a:solidFill>
                  <a:srgbClr val="669900"/>
                </a:solidFill>
                <a:latin typeface="Tahoma" pitchFamily="34" charset="0"/>
              </a:defRPr>
            </a:lvl3pPr>
            <a:lvl4pPr algn="l" rtl="0" eaLnBrk="1" fontAlgn="base" hangingPunct="1">
              <a:spcBef>
                <a:spcPct val="0"/>
              </a:spcBef>
              <a:spcAft>
                <a:spcPct val="0"/>
              </a:spcAft>
              <a:defRPr sz="3600">
                <a:solidFill>
                  <a:srgbClr val="669900"/>
                </a:solidFill>
                <a:latin typeface="Tahoma" pitchFamily="34" charset="0"/>
              </a:defRPr>
            </a:lvl4pPr>
            <a:lvl5pPr algn="l" rtl="0" eaLnBrk="1" fontAlgn="base" hangingPunct="1">
              <a:spcBef>
                <a:spcPct val="0"/>
              </a:spcBef>
              <a:spcAft>
                <a:spcPct val="0"/>
              </a:spcAft>
              <a:defRPr sz="3600">
                <a:solidFill>
                  <a:srgbClr val="669900"/>
                </a:solidFill>
                <a:latin typeface="Tahoma" pitchFamily="34"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a:lstStyle>
          <a:p>
            <a:r>
              <a:rPr lang="en-GB" cap="none" dirty="0" smtClean="0">
                <a:solidFill>
                  <a:schemeClr val="bg1"/>
                </a:solidFill>
              </a:rPr>
              <a:t>Any </a:t>
            </a:r>
            <a:r>
              <a:rPr lang="en-GB" cap="none" dirty="0" smtClean="0">
                <a:solidFill>
                  <a:schemeClr val="bg1"/>
                </a:solidFill>
                <a:latin typeface="Arial" panose="020B0604020202020204" pitchFamily="34" charset="0"/>
                <a:cs typeface="Arial" panose="020B0604020202020204" pitchFamily="34" charset="0"/>
              </a:rPr>
              <a:t>questions</a:t>
            </a:r>
            <a:r>
              <a:rPr lang="en-GB" cap="none" dirty="0" smtClean="0">
                <a:solidFill>
                  <a:schemeClr val="bg1"/>
                </a:solidFill>
              </a:rPr>
              <a:t>?</a:t>
            </a:r>
            <a:endParaRPr lang="en-GB" cap="none" dirty="0">
              <a:solidFill>
                <a:schemeClr val="bg1"/>
              </a:solidFill>
            </a:endParaRPr>
          </a:p>
        </p:txBody>
      </p:sp>
    </p:spTree>
    <p:extLst>
      <p:ext uri="{BB962C8B-B14F-4D97-AF65-F5344CB8AC3E}">
        <p14:creationId xmlns:p14="http://schemas.microsoft.com/office/powerpoint/2010/main" val="92458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98497">
            <a:off x="5695417" y="2565700"/>
            <a:ext cx="3019366" cy="4305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r>
              <a:rPr lang="en-GB" dirty="0" smtClean="0"/>
              <a:t>Encouraging the uptake of designing for exceedance</a:t>
            </a:r>
            <a:endParaRPr lang="en-GB" dirty="0"/>
          </a:p>
        </p:txBody>
      </p:sp>
      <p:sp>
        <p:nvSpPr>
          <p:cNvPr id="3" name="Content Placeholder 2"/>
          <p:cNvSpPr>
            <a:spLocks noGrp="1"/>
          </p:cNvSpPr>
          <p:nvPr>
            <p:ph idx="1"/>
          </p:nvPr>
        </p:nvSpPr>
        <p:spPr>
          <a:xfrm>
            <a:off x="457199" y="1955973"/>
            <a:ext cx="6851105" cy="4425355"/>
          </a:xfrm>
        </p:spPr>
        <p:txBody>
          <a:bodyPr/>
          <a:lstStyle/>
          <a:p>
            <a:pPr>
              <a:spcAft>
                <a:spcPts val="1200"/>
              </a:spcAft>
            </a:pPr>
            <a:r>
              <a:rPr lang="en-GB" dirty="0" smtClean="0"/>
              <a:t>Provide information to support practitioners and decision makers</a:t>
            </a:r>
          </a:p>
          <a:p>
            <a:pPr>
              <a:spcAft>
                <a:spcPts val="1200"/>
              </a:spcAft>
            </a:pPr>
            <a:r>
              <a:rPr lang="en-GB" dirty="0" smtClean="0"/>
              <a:t>Learn lessons and success </a:t>
            </a:r>
            <a:br>
              <a:rPr lang="en-GB" dirty="0" smtClean="0"/>
            </a:br>
            <a:r>
              <a:rPr lang="en-GB" dirty="0" smtClean="0"/>
              <a:t>factors</a:t>
            </a:r>
          </a:p>
          <a:p>
            <a:pPr>
              <a:spcAft>
                <a:spcPts val="1200"/>
              </a:spcAft>
            </a:pPr>
            <a:r>
              <a:rPr lang="en-GB" dirty="0" smtClean="0"/>
              <a:t>Identify and summarise </a:t>
            </a:r>
            <a:br>
              <a:rPr lang="en-GB" dirty="0" smtClean="0"/>
            </a:br>
            <a:r>
              <a:rPr lang="en-GB" dirty="0" smtClean="0"/>
              <a:t>case studies</a:t>
            </a:r>
          </a:p>
          <a:p>
            <a:pPr>
              <a:spcAft>
                <a:spcPts val="1200"/>
              </a:spcAft>
            </a:pPr>
            <a:r>
              <a:rPr lang="en-GB" dirty="0" smtClean="0"/>
              <a:t>Recommendations</a:t>
            </a:r>
          </a:p>
          <a:p>
            <a:pPr>
              <a:spcAft>
                <a:spcPts val="1200"/>
              </a:spcAft>
            </a:pPr>
            <a:endParaRPr lang="en-GB" dirty="0"/>
          </a:p>
        </p:txBody>
      </p:sp>
    </p:spTree>
    <p:extLst>
      <p:ext uri="{BB962C8B-B14F-4D97-AF65-F5344CB8AC3E}">
        <p14:creationId xmlns:p14="http://schemas.microsoft.com/office/powerpoint/2010/main" val="420538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standard do we design drainage to?</a:t>
            </a:r>
            <a:endParaRPr lang="en-GB"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1772816"/>
            <a:ext cx="820891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284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exceedance?</a:t>
            </a:r>
            <a:endParaRPr lang="en-GB" dirty="0"/>
          </a:p>
        </p:txBody>
      </p:sp>
      <p:sp>
        <p:nvSpPr>
          <p:cNvPr id="4" name="Content Placeholder 3"/>
          <p:cNvSpPr>
            <a:spLocks noGrp="1"/>
          </p:cNvSpPr>
          <p:nvPr>
            <p:ph idx="1"/>
          </p:nvPr>
        </p:nvSpPr>
        <p:spPr>
          <a:xfrm>
            <a:off x="323528" y="2127373"/>
            <a:ext cx="5112568" cy="3749899"/>
          </a:xfrm>
          <a:solidFill>
            <a:schemeClr val="bg1"/>
          </a:solidFill>
        </p:spPr>
        <p:txBody>
          <a:bodyPr/>
          <a:lstStyle/>
          <a:p>
            <a:pPr marL="0" indent="0">
              <a:buNone/>
            </a:pPr>
            <a:r>
              <a:rPr lang="en-GB" sz="2800" dirty="0"/>
              <a:t>“flow that is conveyed or stored on the surface because the capacity of a drainage system carrying storm water (including as a result of a blockage to an inlet) has been </a:t>
            </a:r>
            <a:r>
              <a:rPr lang="en-GB" sz="2800" dirty="0" smtClean="0"/>
              <a:t>exceeded”</a:t>
            </a:r>
            <a:endParaRPr lang="en-GB" sz="2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152039"/>
            <a:ext cx="2880320" cy="385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77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752"/>
            <a:ext cx="7333048" cy="1143000"/>
          </a:xfrm>
        </p:spPr>
        <p:txBody>
          <a:bodyPr/>
          <a:lstStyle/>
          <a:p>
            <a:r>
              <a:rPr lang="en-GB" dirty="0" smtClean="0"/>
              <a:t>Recognising ‘exceedance’ events</a:t>
            </a:r>
            <a:endParaRPr lang="en-GB" dirty="0"/>
          </a:p>
        </p:txBody>
      </p:sp>
      <p:sp>
        <p:nvSpPr>
          <p:cNvPr id="3" name="Rectangle 2"/>
          <p:cNvSpPr/>
          <p:nvPr/>
        </p:nvSpPr>
        <p:spPr>
          <a:xfrm>
            <a:off x="0" y="6165304"/>
            <a:ext cx="2771800" cy="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971600" y="6334170"/>
            <a:ext cx="6984776"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96008" y="1437626"/>
            <a:ext cx="0" cy="504894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0" y="6417211"/>
            <a:ext cx="3041626" cy="400110"/>
          </a:xfrm>
          <a:prstGeom prst="rect">
            <a:avLst/>
          </a:prstGeom>
          <a:noFill/>
        </p:spPr>
        <p:txBody>
          <a:bodyPr wrap="square" rtlCol="0">
            <a:spAutoFit/>
          </a:bodyPr>
          <a:lstStyle/>
          <a:p>
            <a:r>
              <a:rPr lang="en-GB" sz="2000" dirty="0" smtClean="0"/>
              <a:t>Increase in rainfall</a:t>
            </a:r>
            <a:endParaRPr lang="en-GB" sz="2000" dirty="0"/>
          </a:p>
        </p:txBody>
      </p:sp>
      <p:sp>
        <p:nvSpPr>
          <p:cNvPr id="8" name="TextBox 7"/>
          <p:cNvSpPr txBox="1"/>
          <p:nvPr/>
        </p:nvSpPr>
        <p:spPr>
          <a:xfrm rot="16200000">
            <a:off x="-1448368" y="3702339"/>
            <a:ext cx="4506076" cy="707886"/>
          </a:xfrm>
          <a:prstGeom prst="rect">
            <a:avLst/>
          </a:prstGeom>
          <a:noFill/>
        </p:spPr>
        <p:txBody>
          <a:bodyPr wrap="square" rtlCol="0">
            <a:spAutoFit/>
          </a:bodyPr>
          <a:lstStyle/>
          <a:p>
            <a:r>
              <a:rPr lang="en-GB" sz="2000" dirty="0" smtClean="0"/>
              <a:t>Increase in the impact / consequence l (e.g. £, health)</a:t>
            </a:r>
            <a:endParaRPr lang="en-GB" sz="2000" dirty="0"/>
          </a:p>
        </p:txBody>
      </p:sp>
      <p:sp>
        <p:nvSpPr>
          <p:cNvPr id="18" name="TextBox 17"/>
          <p:cNvSpPr txBox="1"/>
          <p:nvPr/>
        </p:nvSpPr>
        <p:spPr>
          <a:xfrm>
            <a:off x="3065916" y="1114384"/>
            <a:ext cx="2262168" cy="369332"/>
          </a:xfrm>
          <a:prstGeom prst="rect">
            <a:avLst/>
          </a:prstGeom>
          <a:noFill/>
        </p:spPr>
        <p:txBody>
          <a:bodyPr wrap="square" rtlCol="0">
            <a:spAutoFit/>
          </a:bodyPr>
          <a:lstStyle/>
          <a:p>
            <a:pPr algn="ctr"/>
            <a:r>
              <a:rPr lang="en-GB" b="1" dirty="0" smtClean="0"/>
              <a:t>Rainfall event</a:t>
            </a:r>
            <a:endParaRPr lang="en-GB" b="1" dirty="0"/>
          </a:p>
        </p:txBody>
      </p:sp>
      <p:cxnSp>
        <p:nvCxnSpPr>
          <p:cNvPr id="19" name="Straight Arrow Connector 18"/>
          <p:cNvCxnSpPr/>
          <p:nvPr/>
        </p:nvCxnSpPr>
        <p:spPr>
          <a:xfrm flipH="1">
            <a:off x="1214921" y="1478870"/>
            <a:ext cx="1935969"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47664" y="1498223"/>
            <a:ext cx="1091740" cy="584775"/>
          </a:xfrm>
          <a:prstGeom prst="rect">
            <a:avLst/>
          </a:prstGeom>
          <a:noFill/>
        </p:spPr>
        <p:txBody>
          <a:bodyPr wrap="square" rtlCol="0">
            <a:spAutoFit/>
          </a:bodyPr>
          <a:lstStyle/>
          <a:p>
            <a:pPr algn="ctr"/>
            <a:r>
              <a:rPr lang="en-GB" sz="1600" dirty="0" smtClean="0"/>
              <a:t>Everyday rainfall</a:t>
            </a:r>
            <a:endParaRPr lang="en-GB" sz="1600" dirty="0"/>
          </a:p>
        </p:txBody>
      </p:sp>
      <p:cxnSp>
        <p:nvCxnSpPr>
          <p:cNvPr id="31" name="Straight Arrow Connector 30"/>
          <p:cNvCxnSpPr/>
          <p:nvPr/>
        </p:nvCxnSpPr>
        <p:spPr>
          <a:xfrm flipV="1">
            <a:off x="8955904" y="5097475"/>
            <a:ext cx="8584" cy="12118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8344" y="188640"/>
            <a:ext cx="1512168" cy="1477328"/>
          </a:xfrm>
          <a:prstGeom prst="rect">
            <a:avLst/>
          </a:prstGeom>
          <a:solidFill>
            <a:schemeClr val="accent3"/>
          </a:solidFill>
          <a:ln>
            <a:noFill/>
          </a:ln>
        </p:spPr>
        <p:txBody>
          <a:bodyPr wrap="square" rtlCol="0">
            <a:spAutoFit/>
          </a:bodyPr>
          <a:lstStyle/>
          <a:p>
            <a:pPr algn="ctr"/>
            <a:r>
              <a:rPr lang="en-GB" b="1" dirty="0"/>
              <a:t>D</a:t>
            </a:r>
            <a:r>
              <a:rPr lang="en-GB" b="1" dirty="0" smtClean="0"/>
              <a:t>esign approach and reason to manage rainfall</a:t>
            </a:r>
            <a:endParaRPr lang="en-GB" b="1" dirty="0"/>
          </a:p>
        </p:txBody>
      </p:sp>
      <p:sp>
        <p:nvSpPr>
          <p:cNvPr id="36" name="TextBox 35"/>
          <p:cNvSpPr txBox="1"/>
          <p:nvPr/>
        </p:nvSpPr>
        <p:spPr>
          <a:xfrm>
            <a:off x="7532391" y="5415607"/>
            <a:ext cx="1045019" cy="830997"/>
          </a:xfrm>
          <a:prstGeom prst="rect">
            <a:avLst/>
          </a:prstGeom>
          <a:noFill/>
        </p:spPr>
        <p:txBody>
          <a:bodyPr wrap="square" rtlCol="0">
            <a:spAutoFit/>
          </a:bodyPr>
          <a:lstStyle/>
          <a:p>
            <a:r>
              <a:rPr lang="en-GB" sz="1600" dirty="0" smtClean="0"/>
              <a:t>Drainage </a:t>
            </a:r>
            <a:r>
              <a:rPr lang="en-GB" sz="1600" dirty="0"/>
              <a:t> </a:t>
            </a:r>
            <a:r>
              <a:rPr lang="en-GB" sz="1600" dirty="0" smtClean="0"/>
              <a:t>- public health</a:t>
            </a:r>
            <a:endParaRPr lang="en-GB" sz="1600" dirty="0"/>
          </a:p>
        </p:txBody>
      </p:sp>
      <p:sp>
        <p:nvSpPr>
          <p:cNvPr id="37" name="Right Triangle 2"/>
          <p:cNvSpPr/>
          <p:nvPr/>
        </p:nvSpPr>
        <p:spPr>
          <a:xfrm rot="14784344">
            <a:off x="3357196" y="389122"/>
            <a:ext cx="1724198" cy="7402900"/>
          </a:xfrm>
          <a:custGeom>
            <a:avLst/>
            <a:gdLst>
              <a:gd name="connsiteX0" fmla="*/ 0 w 1665736"/>
              <a:gd name="connsiteY0" fmla="*/ 7377366 h 7377366"/>
              <a:gd name="connsiteX1" fmla="*/ 0 w 1665736"/>
              <a:gd name="connsiteY1" fmla="*/ 0 h 7377366"/>
              <a:gd name="connsiteX2" fmla="*/ 1665736 w 1665736"/>
              <a:gd name="connsiteY2" fmla="*/ 7377366 h 7377366"/>
              <a:gd name="connsiteX3" fmla="*/ 0 w 1665736"/>
              <a:gd name="connsiteY3" fmla="*/ 7377366 h 7377366"/>
              <a:gd name="connsiteX0" fmla="*/ 439244 w 1665736"/>
              <a:gd name="connsiteY0" fmla="*/ 6849859 h 7377366"/>
              <a:gd name="connsiteX1" fmla="*/ 0 w 1665736"/>
              <a:gd name="connsiteY1" fmla="*/ 0 h 7377366"/>
              <a:gd name="connsiteX2" fmla="*/ 1665736 w 1665736"/>
              <a:gd name="connsiteY2" fmla="*/ 7377366 h 7377366"/>
              <a:gd name="connsiteX3" fmla="*/ 439244 w 1665736"/>
              <a:gd name="connsiteY3" fmla="*/ 6849859 h 7377366"/>
              <a:gd name="connsiteX0" fmla="*/ 439244 w 1724198"/>
              <a:gd name="connsiteY0" fmla="*/ 6849859 h 7402900"/>
              <a:gd name="connsiteX1" fmla="*/ 0 w 1724198"/>
              <a:gd name="connsiteY1" fmla="*/ 0 h 7402900"/>
              <a:gd name="connsiteX2" fmla="*/ 1724198 w 1724198"/>
              <a:gd name="connsiteY2" fmla="*/ 7402900 h 7402900"/>
              <a:gd name="connsiteX3" fmla="*/ 439244 w 1724198"/>
              <a:gd name="connsiteY3" fmla="*/ 6849859 h 7402900"/>
              <a:gd name="connsiteX0" fmla="*/ 433755 w 1724198"/>
              <a:gd name="connsiteY0" fmla="*/ 6835859 h 7402900"/>
              <a:gd name="connsiteX1" fmla="*/ 0 w 1724198"/>
              <a:gd name="connsiteY1" fmla="*/ 0 h 7402900"/>
              <a:gd name="connsiteX2" fmla="*/ 1724198 w 1724198"/>
              <a:gd name="connsiteY2" fmla="*/ 7402900 h 7402900"/>
              <a:gd name="connsiteX3" fmla="*/ 433755 w 1724198"/>
              <a:gd name="connsiteY3" fmla="*/ 6835859 h 7402900"/>
            </a:gdLst>
            <a:ahLst/>
            <a:cxnLst>
              <a:cxn ang="0">
                <a:pos x="connsiteX0" y="connsiteY0"/>
              </a:cxn>
              <a:cxn ang="0">
                <a:pos x="connsiteX1" y="connsiteY1"/>
              </a:cxn>
              <a:cxn ang="0">
                <a:pos x="connsiteX2" y="connsiteY2"/>
              </a:cxn>
              <a:cxn ang="0">
                <a:pos x="connsiteX3" y="connsiteY3"/>
              </a:cxn>
            </a:cxnLst>
            <a:rect l="l" t="t" r="r" b="b"/>
            <a:pathLst>
              <a:path w="1724198" h="7402900">
                <a:moveTo>
                  <a:pt x="433755" y="6835859"/>
                </a:moveTo>
                <a:lnTo>
                  <a:pt x="0" y="0"/>
                </a:lnTo>
                <a:lnTo>
                  <a:pt x="1724198" y="7402900"/>
                </a:lnTo>
                <a:lnTo>
                  <a:pt x="433755" y="6835859"/>
                </a:lnTo>
                <a:close/>
              </a:path>
            </a:pathLst>
          </a:custGeom>
          <a:gradFill>
            <a:gsLst>
              <a:gs pos="7000">
                <a:srgbClr val="00B050"/>
              </a:gs>
              <a:gs pos="45000">
                <a:srgbClr val="FFF200"/>
              </a:gs>
              <a:gs pos="32000">
                <a:srgbClr val="FFFF00"/>
              </a:gs>
              <a:gs pos="57000">
                <a:srgbClr val="FFD200"/>
              </a:gs>
              <a:gs pos="74000">
                <a:srgbClr val="FFC000"/>
              </a:gs>
              <a:gs pos="89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 name="Rectangle 3"/>
          <p:cNvSpPr/>
          <p:nvPr/>
        </p:nvSpPr>
        <p:spPr>
          <a:xfrm rot="19545724">
            <a:off x="2756336" y="2282482"/>
            <a:ext cx="5195496" cy="2313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253230" y="5373256"/>
            <a:ext cx="360040" cy="360000"/>
          </a:xfrm>
          <a:prstGeom prst="ellipse">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356201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65304"/>
            <a:ext cx="2771800" cy="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Triangle 2"/>
          <p:cNvSpPr/>
          <p:nvPr/>
        </p:nvSpPr>
        <p:spPr>
          <a:xfrm rot="14784344">
            <a:off x="3357196" y="389122"/>
            <a:ext cx="1724198" cy="7402900"/>
          </a:xfrm>
          <a:custGeom>
            <a:avLst/>
            <a:gdLst>
              <a:gd name="connsiteX0" fmla="*/ 0 w 1665736"/>
              <a:gd name="connsiteY0" fmla="*/ 7377366 h 7377366"/>
              <a:gd name="connsiteX1" fmla="*/ 0 w 1665736"/>
              <a:gd name="connsiteY1" fmla="*/ 0 h 7377366"/>
              <a:gd name="connsiteX2" fmla="*/ 1665736 w 1665736"/>
              <a:gd name="connsiteY2" fmla="*/ 7377366 h 7377366"/>
              <a:gd name="connsiteX3" fmla="*/ 0 w 1665736"/>
              <a:gd name="connsiteY3" fmla="*/ 7377366 h 7377366"/>
              <a:gd name="connsiteX0" fmla="*/ 439244 w 1665736"/>
              <a:gd name="connsiteY0" fmla="*/ 6849859 h 7377366"/>
              <a:gd name="connsiteX1" fmla="*/ 0 w 1665736"/>
              <a:gd name="connsiteY1" fmla="*/ 0 h 7377366"/>
              <a:gd name="connsiteX2" fmla="*/ 1665736 w 1665736"/>
              <a:gd name="connsiteY2" fmla="*/ 7377366 h 7377366"/>
              <a:gd name="connsiteX3" fmla="*/ 439244 w 1665736"/>
              <a:gd name="connsiteY3" fmla="*/ 6849859 h 7377366"/>
              <a:gd name="connsiteX0" fmla="*/ 439244 w 1724198"/>
              <a:gd name="connsiteY0" fmla="*/ 6849859 h 7402900"/>
              <a:gd name="connsiteX1" fmla="*/ 0 w 1724198"/>
              <a:gd name="connsiteY1" fmla="*/ 0 h 7402900"/>
              <a:gd name="connsiteX2" fmla="*/ 1724198 w 1724198"/>
              <a:gd name="connsiteY2" fmla="*/ 7402900 h 7402900"/>
              <a:gd name="connsiteX3" fmla="*/ 439244 w 1724198"/>
              <a:gd name="connsiteY3" fmla="*/ 6849859 h 7402900"/>
              <a:gd name="connsiteX0" fmla="*/ 433755 w 1724198"/>
              <a:gd name="connsiteY0" fmla="*/ 6835859 h 7402900"/>
              <a:gd name="connsiteX1" fmla="*/ 0 w 1724198"/>
              <a:gd name="connsiteY1" fmla="*/ 0 h 7402900"/>
              <a:gd name="connsiteX2" fmla="*/ 1724198 w 1724198"/>
              <a:gd name="connsiteY2" fmla="*/ 7402900 h 7402900"/>
              <a:gd name="connsiteX3" fmla="*/ 433755 w 1724198"/>
              <a:gd name="connsiteY3" fmla="*/ 6835859 h 7402900"/>
            </a:gdLst>
            <a:ahLst/>
            <a:cxnLst>
              <a:cxn ang="0">
                <a:pos x="connsiteX0" y="connsiteY0"/>
              </a:cxn>
              <a:cxn ang="0">
                <a:pos x="connsiteX1" y="connsiteY1"/>
              </a:cxn>
              <a:cxn ang="0">
                <a:pos x="connsiteX2" y="connsiteY2"/>
              </a:cxn>
              <a:cxn ang="0">
                <a:pos x="connsiteX3" y="connsiteY3"/>
              </a:cxn>
            </a:cxnLst>
            <a:rect l="l" t="t" r="r" b="b"/>
            <a:pathLst>
              <a:path w="1724198" h="7402900">
                <a:moveTo>
                  <a:pt x="433755" y="6835859"/>
                </a:moveTo>
                <a:lnTo>
                  <a:pt x="0" y="0"/>
                </a:lnTo>
                <a:lnTo>
                  <a:pt x="1724198" y="7402900"/>
                </a:lnTo>
                <a:lnTo>
                  <a:pt x="433755" y="6835859"/>
                </a:lnTo>
                <a:close/>
              </a:path>
            </a:pathLst>
          </a:custGeom>
          <a:gradFill>
            <a:gsLst>
              <a:gs pos="7000">
                <a:srgbClr val="00B050"/>
              </a:gs>
              <a:gs pos="45000">
                <a:srgbClr val="FFF200"/>
              </a:gs>
              <a:gs pos="32000">
                <a:srgbClr val="FFFF00"/>
              </a:gs>
              <a:gs pos="57000">
                <a:srgbClr val="FFD200"/>
              </a:gs>
              <a:gs pos="74000">
                <a:srgbClr val="FFC000"/>
              </a:gs>
              <a:gs pos="89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cxnSp>
        <p:nvCxnSpPr>
          <p:cNvPr id="5" name="Straight Arrow Connector 4"/>
          <p:cNvCxnSpPr/>
          <p:nvPr/>
        </p:nvCxnSpPr>
        <p:spPr>
          <a:xfrm>
            <a:off x="971600" y="6334170"/>
            <a:ext cx="6984776"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96008" y="1437626"/>
            <a:ext cx="0" cy="504894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0" y="6417211"/>
            <a:ext cx="3041626" cy="400110"/>
          </a:xfrm>
          <a:prstGeom prst="rect">
            <a:avLst/>
          </a:prstGeom>
          <a:noFill/>
        </p:spPr>
        <p:txBody>
          <a:bodyPr wrap="square" rtlCol="0">
            <a:spAutoFit/>
          </a:bodyPr>
          <a:lstStyle/>
          <a:p>
            <a:r>
              <a:rPr lang="en-GB" sz="2000" dirty="0" smtClean="0"/>
              <a:t>Increase in rainfall</a:t>
            </a:r>
            <a:endParaRPr lang="en-GB" sz="2000" dirty="0"/>
          </a:p>
        </p:txBody>
      </p:sp>
      <p:sp>
        <p:nvSpPr>
          <p:cNvPr id="8" name="TextBox 7"/>
          <p:cNvSpPr txBox="1"/>
          <p:nvPr/>
        </p:nvSpPr>
        <p:spPr>
          <a:xfrm rot="16200000">
            <a:off x="-1448368" y="3702339"/>
            <a:ext cx="4506076" cy="707886"/>
          </a:xfrm>
          <a:prstGeom prst="rect">
            <a:avLst/>
          </a:prstGeom>
          <a:noFill/>
        </p:spPr>
        <p:txBody>
          <a:bodyPr wrap="square" rtlCol="0">
            <a:spAutoFit/>
          </a:bodyPr>
          <a:lstStyle/>
          <a:p>
            <a:r>
              <a:rPr lang="en-GB" sz="2000" dirty="0" smtClean="0"/>
              <a:t>Increase in the impact / consequence l (e.g. £, health)</a:t>
            </a:r>
            <a:endParaRPr lang="en-GB" sz="2000" dirty="0"/>
          </a:p>
        </p:txBody>
      </p:sp>
      <p:sp>
        <p:nvSpPr>
          <p:cNvPr id="18" name="TextBox 17"/>
          <p:cNvSpPr txBox="1"/>
          <p:nvPr/>
        </p:nvSpPr>
        <p:spPr>
          <a:xfrm>
            <a:off x="3065916" y="1114384"/>
            <a:ext cx="2262168" cy="369332"/>
          </a:xfrm>
          <a:prstGeom prst="rect">
            <a:avLst/>
          </a:prstGeom>
          <a:noFill/>
        </p:spPr>
        <p:txBody>
          <a:bodyPr wrap="square" rtlCol="0">
            <a:spAutoFit/>
          </a:bodyPr>
          <a:lstStyle/>
          <a:p>
            <a:pPr algn="ctr"/>
            <a:r>
              <a:rPr lang="en-GB" b="1" dirty="0" smtClean="0"/>
              <a:t>Rainfall event</a:t>
            </a:r>
            <a:endParaRPr lang="en-GB" b="1" dirty="0"/>
          </a:p>
        </p:txBody>
      </p:sp>
      <p:cxnSp>
        <p:nvCxnSpPr>
          <p:cNvPr id="19" name="Straight Arrow Connector 18"/>
          <p:cNvCxnSpPr/>
          <p:nvPr/>
        </p:nvCxnSpPr>
        <p:spPr>
          <a:xfrm flipH="1">
            <a:off x="1214921" y="1478870"/>
            <a:ext cx="1935969"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80166" y="1517883"/>
            <a:ext cx="1196385" cy="830997"/>
          </a:xfrm>
          <a:prstGeom prst="rect">
            <a:avLst/>
          </a:prstGeom>
          <a:noFill/>
        </p:spPr>
        <p:txBody>
          <a:bodyPr wrap="square" rtlCol="0">
            <a:spAutoFit/>
          </a:bodyPr>
          <a:lstStyle/>
          <a:p>
            <a:pPr algn="ctr"/>
            <a:r>
              <a:rPr lang="en-GB" sz="1600" dirty="0" smtClean="0"/>
              <a:t>Drainage design rainfall</a:t>
            </a:r>
            <a:endParaRPr lang="en-GB" sz="1600" dirty="0"/>
          </a:p>
        </p:txBody>
      </p:sp>
      <p:sp>
        <p:nvSpPr>
          <p:cNvPr id="25" name="TextBox 24"/>
          <p:cNvSpPr txBox="1"/>
          <p:nvPr/>
        </p:nvSpPr>
        <p:spPr>
          <a:xfrm>
            <a:off x="1547664" y="1498223"/>
            <a:ext cx="1091740" cy="584775"/>
          </a:xfrm>
          <a:prstGeom prst="rect">
            <a:avLst/>
          </a:prstGeom>
          <a:noFill/>
        </p:spPr>
        <p:txBody>
          <a:bodyPr wrap="square" rtlCol="0">
            <a:spAutoFit/>
          </a:bodyPr>
          <a:lstStyle/>
          <a:p>
            <a:pPr algn="ctr"/>
            <a:r>
              <a:rPr lang="en-GB" sz="1600" dirty="0" smtClean="0"/>
              <a:t>Everyday rainfall</a:t>
            </a:r>
            <a:endParaRPr lang="en-GB" sz="1600" dirty="0"/>
          </a:p>
        </p:txBody>
      </p:sp>
      <p:cxnSp>
        <p:nvCxnSpPr>
          <p:cNvPr id="26" name="Straight Arrow Connector 25"/>
          <p:cNvCxnSpPr/>
          <p:nvPr/>
        </p:nvCxnSpPr>
        <p:spPr>
          <a:xfrm flipH="1">
            <a:off x="3131840" y="1484784"/>
            <a:ext cx="1583691"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964488" y="4123829"/>
            <a:ext cx="8584" cy="970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955904" y="5097475"/>
            <a:ext cx="8584" cy="12118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8344" y="188640"/>
            <a:ext cx="1512168" cy="1477328"/>
          </a:xfrm>
          <a:prstGeom prst="rect">
            <a:avLst/>
          </a:prstGeom>
          <a:solidFill>
            <a:schemeClr val="accent3"/>
          </a:solidFill>
          <a:ln>
            <a:noFill/>
          </a:ln>
        </p:spPr>
        <p:txBody>
          <a:bodyPr wrap="square" rtlCol="0">
            <a:spAutoFit/>
          </a:bodyPr>
          <a:lstStyle/>
          <a:p>
            <a:pPr algn="ctr"/>
            <a:r>
              <a:rPr lang="en-GB" b="1" dirty="0"/>
              <a:t>D</a:t>
            </a:r>
            <a:r>
              <a:rPr lang="en-GB" b="1" dirty="0" smtClean="0"/>
              <a:t>esign approach and reason to manage rainfall</a:t>
            </a:r>
            <a:endParaRPr lang="en-GB" b="1" dirty="0"/>
          </a:p>
        </p:txBody>
      </p:sp>
      <p:sp>
        <p:nvSpPr>
          <p:cNvPr id="35" name="TextBox 34"/>
          <p:cNvSpPr txBox="1"/>
          <p:nvPr/>
        </p:nvSpPr>
        <p:spPr>
          <a:xfrm>
            <a:off x="7452320" y="4254187"/>
            <a:ext cx="1469676" cy="830997"/>
          </a:xfrm>
          <a:prstGeom prst="rect">
            <a:avLst/>
          </a:prstGeom>
          <a:noFill/>
        </p:spPr>
        <p:txBody>
          <a:bodyPr wrap="square" rtlCol="0">
            <a:spAutoFit/>
          </a:bodyPr>
          <a:lstStyle/>
          <a:p>
            <a:r>
              <a:rPr lang="en-GB" sz="1600" dirty="0" smtClean="0"/>
              <a:t>Conventional drainage &amp; SuDS</a:t>
            </a:r>
            <a:endParaRPr lang="en-GB" sz="1600" dirty="0"/>
          </a:p>
        </p:txBody>
      </p:sp>
      <p:sp>
        <p:nvSpPr>
          <p:cNvPr id="36" name="TextBox 35"/>
          <p:cNvSpPr txBox="1"/>
          <p:nvPr/>
        </p:nvSpPr>
        <p:spPr>
          <a:xfrm>
            <a:off x="7452320" y="5415607"/>
            <a:ext cx="1045019" cy="830997"/>
          </a:xfrm>
          <a:prstGeom prst="rect">
            <a:avLst/>
          </a:prstGeom>
          <a:noFill/>
        </p:spPr>
        <p:txBody>
          <a:bodyPr wrap="square" rtlCol="0">
            <a:spAutoFit/>
          </a:bodyPr>
          <a:lstStyle/>
          <a:p>
            <a:r>
              <a:rPr lang="en-GB" sz="1600" dirty="0" smtClean="0"/>
              <a:t>Drainage </a:t>
            </a:r>
            <a:r>
              <a:rPr lang="en-GB" sz="1600" dirty="0"/>
              <a:t> </a:t>
            </a:r>
            <a:r>
              <a:rPr lang="en-GB" sz="1600" dirty="0" smtClean="0"/>
              <a:t>- public health</a:t>
            </a:r>
            <a:endParaRPr lang="en-GB" sz="1600" dirty="0"/>
          </a:p>
        </p:txBody>
      </p:sp>
      <p:sp>
        <p:nvSpPr>
          <p:cNvPr id="20" name="Oval 19"/>
          <p:cNvSpPr/>
          <p:nvPr/>
        </p:nvSpPr>
        <p:spPr>
          <a:xfrm>
            <a:off x="3563326" y="4540476"/>
            <a:ext cx="360040" cy="360000"/>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tx1"/>
                </a:solidFill>
              </a:rPr>
              <a:t>2</a:t>
            </a:r>
          </a:p>
        </p:txBody>
      </p:sp>
      <p:sp>
        <p:nvSpPr>
          <p:cNvPr id="23" name="Oval 22"/>
          <p:cNvSpPr/>
          <p:nvPr/>
        </p:nvSpPr>
        <p:spPr>
          <a:xfrm>
            <a:off x="2253230" y="5373256"/>
            <a:ext cx="360040" cy="360000"/>
          </a:xfrm>
          <a:prstGeom prst="ellipse">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9" name="Rectangle 28"/>
          <p:cNvSpPr/>
          <p:nvPr/>
        </p:nvSpPr>
        <p:spPr>
          <a:xfrm rot="19545724">
            <a:off x="4378065" y="1782985"/>
            <a:ext cx="3419920" cy="2313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1"/>
          <p:cNvSpPr txBox="1">
            <a:spLocks/>
          </p:cNvSpPr>
          <p:nvPr/>
        </p:nvSpPr>
        <p:spPr bwMode="auto">
          <a:xfrm>
            <a:off x="323528" y="53752"/>
            <a:ext cx="73330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669900"/>
                </a:solidFill>
                <a:latin typeface="+mj-lt"/>
                <a:ea typeface="+mj-ea"/>
                <a:cs typeface="+mj-cs"/>
              </a:defRPr>
            </a:lvl1pPr>
            <a:lvl2pPr algn="l" rtl="0" eaLnBrk="1" fontAlgn="base" hangingPunct="1">
              <a:spcBef>
                <a:spcPct val="0"/>
              </a:spcBef>
              <a:spcAft>
                <a:spcPct val="0"/>
              </a:spcAft>
              <a:defRPr sz="3600">
                <a:solidFill>
                  <a:srgbClr val="669900"/>
                </a:solidFill>
                <a:latin typeface="Tahoma" pitchFamily="34" charset="0"/>
              </a:defRPr>
            </a:lvl2pPr>
            <a:lvl3pPr algn="l" rtl="0" eaLnBrk="1" fontAlgn="base" hangingPunct="1">
              <a:spcBef>
                <a:spcPct val="0"/>
              </a:spcBef>
              <a:spcAft>
                <a:spcPct val="0"/>
              </a:spcAft>
              <a:defRPr sz="3600">
                <a:solidFill>
                  <a:srgbClr val="669900"/>
                </a:solidFill>
                <a:latin typeface="Tahoma" pitchFamily="34" charset="0"/>
              </a:defRPr>
            </a:lvl3pPr>
            <a:lvl4pPr algn="l" rtl="0" eaLnBrk="1" fontAlgn="base" hangingPunct="1">
              <a:spcBef>
                <a:spcPct val="0"/>
              </a:spcBef>
              <a:spcAft>
                <a:spcPct val="0"/>
              </a:spcAft>
              <a:defRPr sz="3600">
                <a:solidFill>
                  <a:srgbClr val="669900"/>
                </a:solidFill>
                <a:latin typeface="Tahoma" pitchFamily="34" charset="0"/>
              </a:defRPr>
            </a:lvl4pPr>
            <a:lvl5pPr algn="l" rtl="0" eaLnBrk="1" fontAlgn="base" hangingPunct="1">
              <a:spcBef>
                <a:spcPct val="0"/>
              </a:spcBef>
              <a:spcAft>
                <a:spcPct val="0"/>
              </a:spcAft>
              <a:defRPr sz="3600">
                <a:solidFill>
                  <a:srgbClr val="669900"/>
                </a:solidFill>
                <a:latin typeface="Tahoma" pitchFamily="34" charset="0"/>
              </a:defRPr>
            </a:lvl5pPr>
            <a:lvl6pPr marL="457200" algn="l" rtl="0" eaLnBrk="1" fontAlgn="base" hangingPunct="1">
              <a:spcBef>
                <a:spcPct val="0"/>
              </a:spcBef>
              <a:spcAft>
                <a:spcPct val="0"/>
              </a:spcAft>
              <a:defRPr sz="3600">
                <a:solidFill>
                  <a:srgbClr val="669900"/>
                </a:solidFill>
                <a:latin typeface="Tahoma" pitchFamily="34" charset="0"/>
              </a:defRPr>
            </a:lvl6pPr>
            <a:lvl7pPr marL="914400" algn="l" rtl="0" eaLnBrk="1" fontAlgn="base" hangingPunct="1">
              <a:spcBef>
                <a:spcPct val="0"/>
              </a:spcBef>
              <a:spcAft>
                <a:spcPct val="0"/>
              </a:spcAft>
              <a:defRPr sz="3600">
                <a:solidFill>
                  <a:srgbClr val="669900"/>
                </a:solidFill>
                <a:latin typeface="Tahoma" pitchFamily="34" charset="0"/>
              </a:defRPr>
            </a:lvl7pPr>
            <a:lvl8pPr marL="1371600" algn="l" rtl="0" eaLnBrk="1" fontAlgn="base" hangingPunct="1">
              <a:spcBef>
                <a:spcPct val="0"/>
              </a:spcBef>
              <a:spcAft>
                <a:spcPct val="0"/>
              </a:spcAft>
              <a:defRPr sz="3600">
                <a:solidFill>
                  <a:srgbClr val="669900"/>
                </a:solidFill>
                <a:latin typeface="Tahoma" pitchFamily="34" charset="0"/>
              </a:defRPr>
            </a:lvl8pPr>
            <a:lvl9pPr marL="1828800" algn="l" rtl="0" eaLnBrk="1" fontAlgn="base" hangingPunct="1">
              <a:spcBef>
                <a:spcPct val="0"/>
              </a:spcBef>
              <a:spcAft>
                <a:spcPct val="0"/>
              </a:spcAft>
              <a:defRPr sz="3600">
                <a:solidFill>
                  <a:srgbClr val="669900"/>
                </a:solidFill>
                <a:latin typeface="Tahoma" pitchFamily="34" charset="0"/>
              </a:defRPr>
            </a:lvl9pPr>
          </a:lstStyle>
          <a:p>
            <a:r>
              <a:rPr lang="en-GB" dirty="0" smtClean="0"/>
              <a:t>Recognising ‘</a:t>
            </a:r>
            <a:r>
              <a:rPr lang="en-GB" dirty="0"/>
              <a:t>exceedance</a:t>
            </a:r>
            <a:r>
              <a:rPr lang="en-GB" dirty="0" smtClean="0"/>
              <a:t>’ events</a:t>
            </a:r>
            <a:endParaRPr lang="en-GB" dirty="0"/>
          </a:p>
        </p:txBody>
      </p:sp>
    </p:spTree>
    <p:extLst>
      <p:ext uri="{BB962C8B-B14F-4D97-AF65-F5344CB8AC3E}">
        <p14:creationId xmlns:p14="http://schemas.microsoft.com/office/powerpoint/2010/main" val="314417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65304"/>
            <a:ext cx="2771800" cy="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971600" y="6334170"/>
            <a:ext cx="6984776"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96008" y="1437626"/>
            <a:ext cx="0" cy="504894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0" y="6417211"/>
            <a:ext cx="3041626" cy="400110"/>
          </a:xfrm>
          <a:prstGeom prst="rect">
            <a:avLst/>
          </a:prstGeom>
          <a:noFill/>
        </p:spPr>
        <p:txBody>
          <a:bodyPr wrap="square" rtlCol="0">
            <a:spAutoFit/>
          </a:bodyPr>
          <a:lstStyle/>
          <a:p>
            <a:r>
              <a:rPr lang="en-GB" sz="2000" dirty="0" smtClean="0"/>
              <a:t>Increase in rainfall</a:t>
            </a:r>
            <a:endParaRPr lang="en-GB" sz="2000" dirty="0"/>
          </a:p>
        </p:txBody>
      </p:sp>
      <p:sp>
        <p:nvSpPr>
          <p:cNvPr id="8" name="TextBox 7"/>
          <p:cNvSpPr txBox="1"/>
          <p:nvPr/>
        </p:nvSpPr>
        <p:spPr>
          <a:xfrm rot="16200000">
            <a:off x="-1448368" y="3702339"/>
            <a:ext cx="4506076" cy="707886"/>
          </a:xfrm>
          <a:prstGeom prst="rect">
            <a:avLst/>
          </a:prstGeom>
          <a:noFill/>
        </p:spPr>
        <p:txBody>
          <a:bodyPr wrap="square" rtlCol="0">
            <a:spAutoFit/>
          </a:bodyPr>
          <a:lstStyle/>
          <a:p>
            <a:r>
              <a:rPr lang="en-GB" sz="2000" dirty="0" smtClean="0"/>
              <a:t>Increase in the impact / consequence l (e.g. £, health)</a:t>
            </a:r>
            <a:endParaRPr lang="en-GB" sz="2000" dirty="0"/>
          </a:p>
        </p:txBody>
      </p:sp>
      <p:sp>
        <p:nvSpPr>
          <p:cNvPr id="18" name="TextBox 17"/>
          <p:cNvSpPr txBox="1"/>
          <p:nvPr/>
        </p:nvSpPr>
        <p:spPr>
          <a:xfrm>
            <a:off x="3065916" y="1114384"/>
            <a:ext cx="2262168" cy="369332"/>
          </a:xfrm>
          <a:prstGeom prst="rect">
            <a:avLst/>
          </a:prstGeom>
          <a:noFill/>
        </p:spPr>
        <p:txBody>
          <a:bodyPr wrap="square" rtlCol="0">
            <a:spAutoFit/>
          </a:bodyPr>
          <a:lstStyle/>
          <a:p>
            <a:pPr algn="ctr"/>
            <a:r>
              <a:rPr lang="en-GB" b="1" dirty="0" smtClean="0"/>
              <a:t>Rainfall event</a:t>
            </a:r>
            <a:endParaRPr lang="en-GB" b="1" dirty="0"/>
          </a:p>
        </p:txBody>
      </p:sp>
      <p:cxnSp>
        <p:nvCxnSpPr>
          <p:cNvPr id="19" name="Straight Arrow Connector 18"/>
          <p:cNvCxnSpPr/>
          <p:nvPr/>
        </p:nvCxnSpPr>
        <p:spPr>
          <a:xfrm flipH="1">
            <a:off x="1214921" y="1478870"/>
            <a:ext cx="1935969"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88024" y="1548081"/>
            <a:ext cx="1341536" cy="584775"/>
          </a:xfrm>
          <a:prstGeom prst="rect">
            <a:avLst/>
          </a:prstGeom>
          <a:noFill/>
        </p:spPr>
        <p:txBody>
          <a:bodyPr wrap="square" rtlCol="0">
            <a:spAutoFit/>
          </a:bodyPr>
          <a:lstStyle/>
          <a:p>
            <a:pPr algn="ctr"/>
            <a:r>
              <a:rPr lang="en-GB" sz="1600" dirty="0" smtClean="0"/>
              <a:t>Exceedance rainfall</a:t>
            </a:r>
            <a:endParaRPr lang="en-GB" sz="1600" dirty="0"/>
          </a:p>
        </p:txBody>
      </p:sp>
      <p:sp>
        <p:nvSpPr>
          <p:cNvPr id="24" name="TextBox 23"/>
          <p:cNvSpPr txBox="1"/>
          <p:nvPr/>
        </p:nvSpPr>
        <p:spPr>
          <a:xfrm>
            <a:off x="3280166" y="1517883"/>
            <a:ext cx="1196385" cy="830997"/>
          </a:xfrm>
          <a:prstGeom prst="rect">
            <a:avLst/>
          </a:prstGeom>
          <a:noFill/>
        </p:spPr>
        <p:txBody>
          <a:bodyPr wrap="square" rtlCol="0">
            <a:spAutoFit/>
          </a:bodyPr>
          <a:lstStyle/>
          <a:p>
            <a:pPr algn="ctr"/>
            <a:r>
              <a:rPr lang="en-GB" sz="1600" dirty="0" smtClean="0"/>
              <a:t>Drainage design rainfall</a:t>
            </a:r>
            <a:endParaRPr lang="en-GB" sz="1600" dirty="0"/>
          </a:p>
        </p:txBody>
      </p:sp>
      <p:sp>
        <p:nvSpPr>
          <p:cNvPr id="25" name="TextBox 24"/>
          <p:cNvSpPr txBox="1"/>
          <p:nvPr/>
        </p:nvSpPr>
        <p:spPr>
          <a:xfrm>
            <a:off x="1547664" y="1498223"/>
            <a:ext cx="1091740" cy="584775"/>
          </a:xfrm>
          <a:prstGeom prst="rect">
            <a:avLst/>
          </a:prstGeom>
          <a:noFill/>
        </p:spPr>
        <p:txBody>
          <a:bodyPr wrap="square" rtlCol="0">
            <a:spAutoFit/>
          </a:bodyPr>
          <a:lstStyle/>
          <a:p>
            <a:pPr algn="ctr"/>
            <a:r>
              <a:rPr lang="en-GB" sz="1600" dirty="0" smtClean="0"/>
              <a:t>Everyday rainfall</a:t>
            </a:r>
            <a:endParaRPr lang="en-GB" sz="1600" dirty="0"/>
          </a:p>
        </p:txBody>
      </p:sp>
      <p:cxnSp>
        <p:nvCxnSpPr>
          <p:cNvPr id="26" name="Straight Arrow Connector 25"/>
          <p:cNvCxnSpPr/>
          <p:nvPr/>
        </p:nvCxnSpPr>
        <p:spPr>
          <a:xfrm flipH="1">
            <a:off x="3131840" y="1484784"/>
            <a:ext cx="1583691"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715531" y="1484783"/>
            <a:ext cx="1549931" cy="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964488" y="3200028"/>
            <a:ext cx="0" cy="912574"/>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964488" y="4123829"/>
            <a:ext cx="8584" cy="970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955904" y="5097475"/>
            <a:ext cx="8584" cy="12118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8344" y="188640"/>
            <a:ext cx="1512168" cy="1477328"/>
          </a:xfrm>
          <a:prstGeom prst="rect">
            <a:avLst/>
          </a:prstGeom>
          <a:solidFill>
            <a:schemeClr val="accent3"/>
          </a:solidFill>
          <a:ln>
            <a:noFill/>
          </a:ln>
        </p:spPr>
        <p:txBody>
          <a:bodyPr wrap="square" rtlCol="0">
            <a:spAutoFit/>
          </a:bodyPr>
          <a:lstStyle/>
          <a:p>
            <a:pPr algn="ctr"/>
            <a:r>
              <a:rPr lang="en-GB" b="1" dirty="0"/>
              <a:t>D</a:t>
            </a:r>
            <a:r>
              <a:rPr lang="en-GB" b="1" dirty="0" smtClean="0"/>
              <a:t>esign approach and reason to manage rainfall</a:t>
            </a:r>
            <a:endParaRPr lang="en-GB" b="1" dirty="0"/>
          </a:p>
        </p:txBody>
      </p:sp>
      <p:sp>
        <p:nvSpPr>
          <p:cNvPr id="34" name="TextBox 33"/>
          <p:cNvSpPr txBox="1"/>
          <p:nvPr/>
        </p:nvSpPr>
        <p:spPr>
          <a:xfrm>
            <a:off x="7524328" y="3356992"/>
            <a:ext cx="1745360" cy="584775"/>
          </a:xfrm>
          <a:prstGeom prst="rect">
            <a:avLst/>
          </a:prstGeom>
          <a:noFill/>
        </p:spPr>
        <p:txBody>
          <a:bodyPr wrap="square" rtlCol="0">
            <a:spAutoFit/>
          </a:bodyPr>
          <a:lstStyle/>
          <a:p>
            <a:r>
              <a:rPr lang="en-GB" sz="1600" dirty="0"/>
              <a:t>D</a:t>
            </a:r>
            <a:r>
              <a:rPr lang="en-GB" sz="1600" dirty="0" smtClean="0"/>
              <a:t>esign for exceedance </a:t>
            </a:r>
            <a:endParaRPr lang="en-GB" sz="1600" dirty="0"/>
          </a:p>
        </p:txBody>
      </p:sp>
      <p:sp>
        <p:nvSpPr>
          <p:cNvPr id="35" name="TextBox 34"/>
          <p:cNvSpPr txBox="1"/>
          <p:nvPr/>
        </p:nvSpPr>
        <p:spPr>
          <a:xfrm>
            <a:off x="7452320" y="4254187"/>
            <a:ext cx="1469676" cy="830997"/>
          </a:xfrm>
          <a:prstGeom prst="rect">
            <a:avLst/>
          </a:prstGeom>
          <a:noFill/>
        </p:spPr>
        <p:txBody>
          <a:bodyPr wrap="square" rtlCol="0">
            <a:spAutoFit/>
          </a:bodyPr>
          <a:lstStyle/>
          <a:p>
            <a:r>
              <a:rPr lang="en-GB" sz="1600" dirty="0" smtClean="0"/>
              <a:t>Conventional drainage &amp; SuDS</a:t>
            </a:r>
            <a:endParaRPr lang="en-GB" sz="1600" dirty="0"/>
          </a:p>
        </p:txBody>
      </p:sp>
      <p:sp>
        <p:nvSpPr>
          <p:cNvPr id="36" name="TextBox 35"/>
          <p:cNvSpPr txBox="1"/>
          <p:nvPr/>
        </p:nvSpPr>
        <p:spPr>
          <a:xfrm>
            <a:off x="7452320" y="5415607"/>
            <a:ext cx="1045019" cy="830997"/>
          </a:xfrm>
          <a:prstGeom prst="rect">
            <a:avLst/>
          </a:prstGeom>
          <a:noFill/>
        </p:spPr>
        <p:txBody>
          <a:bodyPr wrap="square" rtlCol="0">
            <a:spAutoFit/>
          </a:bodyPr>
          <a:lstStyle/>
          <a:p>
            <a:r>
              <a:rPr lang="en-GB" sz="1600" dirty="0" smtClean="0"/>
              <a:t>Drainage </a:t>
            </a:r>
            <a:r>
              <a:rPr lang="en-GB" sz="1600" dirty="0"/>
              <a:t> </a:t>
            </a:r>
            <a:r>
              <a:rPr lang="en-GB" sz="1600" dirty="0" smtClean="0"/>
              <a:t>- public health</a:t>
            </a:r>
            <a:endParaRPr lang="en-GB" sz="1600" dirty="0"/>
          </a:p>
        </p:txBody>
      </p:sp>
      <p:sp>
        <p:nvSpPr>
          <p:cNvPr id="38" name="Right Triangle 2"/>
          <p:cNvSpPr/>
          <p:nvPr/>
        </p:nvSpPr>
        <p:spPr>
          <a:xfrm rot="14784344">
            <a:off x="3357196" y="389122"/>
            <a:ext cx="1724198" cy="7402900"/>
          </a:xfrm>
          <a:custGeom>
            <a:avLst/>
            <a:gdLst>
              <a:gd name="connsiteX0" fmla="*/ 0 w 1665736"/>
              <a:gd name="connsiteY0" fmla="*/ 7377366 h 7377366"/>
              <a:gd name="connsiteX1" fmla="*/ 0 w 1665736"/>
              <a:gd name="connsiteY1" fmla="*/ 0 h 7377366"/>
              <a:gd name="connsiteX2" fmla="*/ 1665736 w 1665736"/>
              <a:gd name="connsiteY2" fmla="*/ 7377366 h 7377366"/>
              <a:gd name="connsiteX3" fmla="*/ 0 w 1665736"/>
              <a:gd name="connsiteY3" fmla="*/ 7377366 h 7377366"/>
              <a:gd name="connsiteX0" fmla="*/ 439244 w 1665736"/>
              <a:gd name="connsiteY0" fmla="*/ 6849859 h 7377366"/>
              <a:gd name="connsiteX1" fmla="*/ 0 w 1665736"/>
              <a:gd name="connsiteY1" fmla="*/ 0 h 7377366"/>
              <a:gd name="connsiteX2" fmla="*/ 1665736 w 1665736"/>
              <a:gd name="connsiteY2" fmla="*/ 7377366 h 7377366"/>
              <a:gd name="connsiteX3" fmla="*/ 439244 w 1665736"/>
              <a:gd name="connsiteY3" fmla="*/ 6849859 h 7377366"/>
              <a:gd name="connsiteX0" fmla="*/ 439244 w 1724198"/>
              <a:gd name="connsiteY0" fmla="*/ 6849859 h 7402900"/>
              <a:gd name="connsiteX1" fmla="*/ 0 w 1724198"/>
              <a:gd name="connsiteY1" fmla="*/ 0 h 7402900"/>
              <a:gd name="connsiteX2" fmla="*/ 1724198 w 1724198"/>
              <a:gd name="connsiteY2" fmla="*/ 7402900 h 7402900"/>
              <a:gd name="connsiteX3" fmla="*/ 439244 w 1724198"/>
              <a:gd name="connsiteY3" fmla="*/ 6849859 h 7402900"/>
              <a:gd name="connsiteX0" fmla="*/ 433755 w 1724198"/>
              <a:gd name="connsiteY0" fmla="*/ 6835859 h 7402900"/>
              <a:gd name="connsiteX1" fmla="*/ 0 w 1724198"/>
              <a:gd name="connsiteY1" fmla="*/ 0 h 7402900"/>
              <a:gd name="connsiteX2" fmla="*/ 1724198 w 1724198"/>
              <a:gd name="connsiteY2" fmla="*/ 7402900 h 7402900"/>
              <a:gd name="connsiteX3" fmla="*/ 433755 w 1724198"/>
              <a:gd name="connsiteY3" fmla="*/ 6835859 h 7402900"/>
            </a:gdLst>
            <a:ahLst/>
            <a:cxnLst>
              <a:cxn ang="0">
                <a:pos x="connsiteX0" y="connsiteY0"/>
              </a:cxn>
              <a:cxn ang="0">
                <a:pos x="connsiteX1" y="connsiteY1"/>
              </a:cxn>
              <a:cxn ang="0">
                <a:pos x="connsiteX2" y="connsiteY2"/>
              </a:cxn>
              <a:cxn ang="0">
                <a:pos x="connsiteX3" y="connsiteY3"/>
              </a:cxn>
            </a:cxnLst>
            <a:rect l="l" t="t" r="r" b="b"/>
            <a:pathLst>
              <a:path w="1724198" h="7402900">
                <a:moveTo>
                  <a:pt x="433755" y="6835859"/>
                </a:moveTo>
                <a:lnTo>
                  <a:pt x="0" y="0"/>
                </a:lnTo>
                <a:lnTo>
                  <a:pt x="1724198" y="7402900"/>
                </a:lnTo>
                <a:lnTo>
                  <a:pt x="433755" y="6835859"/>
                </a:lnTo>
                <a:close/>
              </a:path>
            </a:pathLst>
          </a:custGeom>
          <a:gradFill>
            <a:gsLst>
              <a:gs pos="7000">
                <a:srgbClr val="00B050"/>
              </a:gs>
              <a:gs pos="45000">
                <a:srgbClr val="FFF200"/>
              </a:gs>
              <a:gs pos="32000">
                <a:srgbClr val="FFFF00"/>
              </a:gs>
              <a:gs pos="57000">
                <a:srgbClr val="FFD200"/>
              </a:gs>
              <a:gs pos="74000">
                <a:srgbClr val="FFC000"/>
              </a:gs>
              <a:gs pos="89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39" name="Rectangle 38"/>
          <p:cNvSpPr/>
          <p:nvPr/>
        </p:nvSpPr>
        <p:spPr>
          <a:xfrm rot="19586860">
            <a:off x="6214717" y="1742777"/>
            <a:ext cx="1406211" cy="1691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563326" y="4540476"/>
            <a:ext cx="360040" cy="360000"/>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tx1"/>
                </a:solidFill>
              </a:rPr>
              <a:t>2</a:t>
            </a:r>
          </a:p>
        </p:txBody>
      </p:sp>
      <p:sp>
        <p:nvSpPr>
          <p:cNvPr id="41" name="Oval 40"/>
          <p:cNvSpPr/>
          <p:nvPr/>
        </p:nvSpPr>
        <p:spPr>
          <a:xfrm>
            <a:off x="5220072" y="3472622"/>
            <a:ext cx="360040" cy="360000"/>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43" name="Oval 42"/>
          <p:cNvSpPr/>
          <p:nvPr/>
        </p:nvSpPr>
        <p:spPr>
          <a:xfrm>
            <a:off x="2253230" y="5373256"/>
            <a:ext cx="360040" cy="360000"/>
          </a:xfrm>
          <a:prstGeom prst="ellipse">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8" name="Title 1"/>
          <p:cNvSpPr>
            <a:spLocks noGrp="1"/>
          </p:cNvSpPr>
          <p:nvPr>
            <p:ph type="title"/>
          </p:nvPr>
        </p:nvSpPr>
        <p:spPr>
          <a:xfrm>
            <a:off x="323528" y="53752"/>
            <a:ext cx="7333048" cy="1143000"/>
          </a:xfrm>
        </p:spPr>
        <p:txBody>
          <a:bodyPr/>
          <a:lstStyle/>
          <a:p>
            <a:r>
              <a:rPr lang="en-GB" dirty="0" smtClean="0"/>
              <a:t>Recognising ‘</a:t>
            </a:r>
            <a:r>
              <a:rPr lang="en-GB" dirty="0"/>
              <a:t>exceedance</a:t>
            </a:r>
            <a:r>
              <a:rPr lang="en-GB" dirty="0" smtClean="0"/>
              <a:t>’ events</a:t>
            </a:r>
            <a:endParaRPr lang="en-GB" dirty="0"/>
          </a:p>
        </p:txBody>
      </p:sp>
    </p:spTree>
    <p:extLst>
      <p:ext uri="{BB962C8B-B14F-4D97-AF65-F5344CB8AC3E}">
        <p14:creationId xmlns:p14="http://schemas.microsoft.com/office/powerpoint/2010/main" val="236331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65304"/>
            <a:ext cx="2771800" cy="692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971600" y="6334170"/>
            <a:ext cx="6984776"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96008" y="1437626"/>
            <a:ext cx="0" cy="504894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76800" y="6417211"/>
            <a:ext cx="3041626" cy="400110"/>
          </a:xfrm>
          <a:prstGeom prst="rect">
            <a:avLst/>
          </a:prstGeom>
          <a:noFill/>
        </p:spPr>
        <p:txBody>
          <a:bodyPr wrap="square" rtlCol="0">
            <a:spAutoFit/>
          </a:bodyPr>
          <a:lstStyle/>
          <a:p>
            <a:r>
              <a:rPr lang="en-GB" sz="2000" dirty="0" smtClean="0"/>
              <a:t>Increase in rainfall</a:t>
            </a:r>
            <a:endParaRPr lang="en-GB" sz="2000" dirty="0"/>
          </a:p>
        </p:txBody>
      </p:sp>
      <p:sp>
        <p:nvSpPr>
          <p:cNvPr id="8" name="TextBox 7"/>
          <p:cNvSpPr txBox="1"/>
          <p:nvPr/>
        </p:nvSpPr>
        <p:spPr>
          <a:xfrm rot="16200000">
            <a:off x="-1448368" y="3702339"/>
            <a:ext cx="4506076" cy="707886"/>
          </a:xfrm>
          <a:prstGeom prst="rect">
            <a:avLst/>
          </a:prstGeom>
          <a:noFill/>
        </p:spPr>
        <p:txBody>
          <a:bodyPr wrap="square" rtlCol="0">
            <a:spAutoFit/>
          </a:bodyPr>
          <a:lstStyle/>
          <a:p>
            <a:r>
              <a:rPr lang="en-GB" sz="2000" dirty="0" smtClean="0"/>
              <a:t>Increase in the impact / consequence l (e.g. £, health)</a:t>
            </a:r>
            <a:endParaRPr lang="en-GB" sz="2000" dirty="0"/>
          </a:p>
        </p:txBody>
      </p:sp>
      <p:sp>
        <p:nvSpPr>
          <p:cNvPr id="18" name="TextBox 17"/>
          <p:cNvSpPr txBox="1"/>
          <p:nvPr/>
        </p:nvSpPr>
        <p:spPr>
          <a:xfrm>
            <a:off x="3065916" y="1114384"/>
            <a:ext cx="2262168" cy="369332"/>
          </a:xfrm>
          <a:prstGeom prst="rect">
            <a:avLst/>
          </a:prstGeom>
          <a:noFill/>
        </p:spPr>
        <p:txBody>
          <a:bodyPr wrap="square" rtlCol="0">
            <a:spAutoFit/>
          </a:bodyPr>
          <a:lstStyle/>
          <a:p>
            <a:pPr algn="ctr"/>
            <a:r>
              <a:rPr lang="en-GB" b="1" dirty="0" smtClean="0"/>
              <a:t>Rainfall event</a:t>
            </a:r>
            <a:endParaRPr lang="en-GB" b="1" dirty="0"/>
          </a:p>
        </p:txBody>
      </p:sp>
      <p:cxnSp>
        <p:nvCxnSpPr>
          <p:cNvPr id="19" name="Straight Arrow Connector 18"/>
          <p:cNvCxnSpPr/>
          <p:nvPr/>
        </p:nvCxnSpPr>
        <p:spPr>
          <a:xfrm flipH="1">
            <a:off x="1214921" y="1478870"/>
            <a:ext cx="1935969"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28184" y="1506579"/>
            <a:ext cx="1002726" cy="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70845" y="1536323"/>
            <a:ext cx="965451" cy="584775"/>
          </a:xfrm>
          <a:prstGeom prst="rect">
            <a:avLst/>
          </a:prstGeom>
          <a:noFill/>
        </p:spPr>
        <p:txBody>
          <a:bodyPr wrap="square" rtlCol="0">
            <a:spAutoFit/>
          </a:bodyPr>
          <a:lstStyle/>
          <a:p>
            <a:pPr algn="ctr"/>
            <a:r>
              <a:rPr lang="en-GB" sz="1600" dirty="0" smtClean="0"/>
              <a:t>Extreme rainfall</a:t>
            </a:r>
            <a:endParaRPr lang="en-GB" sz="1600" dirty="0"/>
          </a:p>
        </p:txBody>
      </p:sp>
      <p:sp>
        <p:nvSpPr>
          <p:cNvPr id="23" name="TextBox 22"/>
          <p:cNvSpPr txBox="1"/>
          <p:nvPr/>
        </p:nvSpPr>
        <p:spPr>
          <a:xfrm>
            <a:off x="4788024" y="1548081"/>
            <a:ext cx="1341536" cy="584775"/>
          </a:xfrm>
          <a:prstGeom prst="rect">
            <a:avLst/>
          </a:prstGeom>
          <a:noFill/>
        </p:spPr>
        <p:txBody>
          <a:bodyPr wrap="square" rtlCol="0">
            <a:spAutoFit/>
          </a:bodyPr>
          <a:lstStyle/>
          <a:p>
            <a:pPr algn="ctr"/>
            <a:r>
              <a:rPr lang="en-GB" sz="1600" dirty="0" smtClean="0"/>
              <a:t>Exceedance rainfall</a:t>
            </a:r>
            <a:endParaRPr lang="en-GB" sz="1600" dirty="0"/>
          </a:p>
        </p:txBody>
      </p:sp>
      <p:sp>
        <p:nvSpPr>
          <p:cNvPr id="24" name="TextBox 23"/>
          <p:cNvSpPr txBox="1"/>
          <p:nvPr/>
        </p:nvSpPr>
        <p:spPr>
          <a:xfrm>
            <a:off x="3280166" y="1517883"/>
            <a:ext cx="1196385" cy="830997"/>
          </a:xfrm>
          <a:prstGeom prst="rect">
            <a:avLst/>
          </a:prstGeom>
          <a:noFill/>
        </p:spPr>
        <p:txBody>
          <a:bodyPr wrap="square" rtlCol="0">
            <a:spAutoFit/>
          </a:bodyPr>
          <a:lstStyle/>
          <a:p>
            <a:pPr algn="ctr"/>
            <a:r>
              <a:rPr lang="en-GB" sz="1600" dirty="0" smtClean="0"/>
              <a:t>Drainage design rainfall</a:t>
            </a:r>
            <a:endParaRPr lang="en-GB" sz="1600" dirty="0"/>
          </a:p>
        </p:txBody>
      </p:sp>
      <p:sp>
        <p:nvSpPr>
          <p:cNvPr id="25" name="TextBox 24"/>
          <p:cNvSpPr txBox="1"/>
          <p:nvPr/>
        </p:nvSpPr>
        <p:spPr>
          <a:xfrm>
            <a:off x="1547664" y="1498223"/>
            <a:ext cx="1091740" cy="584775"/>
          </a:xfrm>
          <a:prstGeom prst="rect">
            <a:avLst/>
          </a:prstGeom>
          <a:noFill/>
        </p:spPr>
        <p:txBody>
          <a:bodyPr wrap="square" rtlCol="0">
            <a:spAutoFit/>
          </a:bodyPr>
          <a:lstStyle/>
          <a:p>
            <a:pPr algn="ctr"/>
            <a:r>
              <a:rPr lang="en-GB" sz="1600" dirty="0" smtClean="0"/>
              <a:t>Everyday rainfall</a:t>
            </a:r>
            <a:endParaRPr lang="en-GB" sz="1600" dirty="0"/>
          </a:p>
        </p:txBody>
      </p:sp>
      <p:cxnSp>
        <p:nvCxnSpPr>
          <p:cNvPr id="26" name="Straight Arrow Connector 25"/>
          <p:cNvCxnSpPr/>
          <p:nvPr/>
        </p:nvCxnSpPr>
        <p:spPr>
          <a:xfrm flipH="1">
            <a:off x="3131840" y="1484784"/>
            <a:ext cx="1583691"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715531" y="1484783"/>
            <a:ext cx="1549931" cy="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955904" y="1746399"/>
            <a:ext cx="4292" cy="14536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964488" y="3200028"/>
            <a:ext cx="0" cy="912574"/>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964488" y="4123829"/>
            <a:ext cx="8584" cy="9708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955904" y="5097475"/>
            <a:ext cx="8584" cy="1211845"/>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68344" y="188640"/>
            <a:ext cx="1512168" cy="1477328"/>
          </a:xfrm>
          <a:prstGeom prst="rect">
            <a:avLst/>
          </a:prstGeom>
          <a:solidFill>
            <a:schemeClr val="accent3"/>
          </a:solidFill>
          <a:ln>
            <a:noFill/>
          </a:ln>
        </p:spPr>
        <p:txBody>
          <a:bodyPr wrap="square" rtlCol="0">
            <a:spAutoFit/>
          </a:bodyPr>
          <a:lstStyle/>
          <a:p>
            <a:pPr algn="ctr"/>
            <a:r>
              <a:rPr lang="en-GB" b="1" dirty="0"/>
              <a:t>D</a:t>
            </a:r>
            <a:r>
              <a:rPr lang="en-GB" b="1" dirty="0" smtClean="0"/>
              <a:t>esign approach and reason to manage rainfall</a:t>
            </a:r>
            <a:endParaRPr lang="en-GB" b="1" dirty="0"/>
          </a:p>
        </p:txBody>
      </p:sp>
      <p:sp>
        <p:nvSpPr>
          <p:cNvPr id="33" name="TextBox 32"/>
          <p:cNvSpPr txBox="1"/>
          <p:nvPr/>
        </p:nvSpPr>
        <p:spPr>
          <a:xfrm>
            <a:off x="7524328" y="2278613"/>
            <a:ext cx="1371472" cy="830997"/>
          </a:xfrm>
          <a:prstGeom prst="rect">
            <a:avLst/>
          </a:prstGeom>
          <a:noFill/>
        </p:spPr>
        <p:txBody>
          <a:bodyPr wrap="square" rtlCol="0">
            <a:spAutoFit/>
          </a:bodyPr>
          <a:lstStyle/>
          <a:p>
            <a:r>
              <a:rPr lang="en-GB" sz="1600" dirty="0" smtClean="0"/>
              <a:t>Emergency response &amp; spatial</a:t>
            </a:r>
            <a:endParaRPr lang="en-GB" sz="1600" dirty="0"/>
          </a:p>
        </p:txBody>
      </p:sp>
      <p:sp>
        <p:nvSpPr>
          <p:cNvPr id="34" name="TextBox 33"/>
          <p:cNvSpPr txBox="1"/>
          <p:nvPr/>
        </p:nvSpPr>
        <p:spPr>
          <a:xfrm>
            <a:off x="7524328" y="3356992"/>
            <a:ext cx="1745360" cy="584775"/>
          </a:xfrm>
          <a:prstGeom prst="rect">
            <a:avLst/>
          </a:prstGeom>
          <a:noFill/>
        </p:spPr>
        <p:txBody>
          <a:bodyPr wrap="square" rtlCol="0">
            <a:spAutoFit/>
          </a:bodyPr>
          <a:lstStyle/>
          <a:p>
            <a:r>
              <a:rPr lang="en-GB" sz="1600" dirty="0"/>
              <a:t>D</a:t>
            </a:r>
            <a:r>
              <a:rPr lang="en-GB" sz="1600" dirty="0" smtClean="0"/>
              <a:t>esign for exceedance </a:t>
            </a:r>
            <a:endParaRPr lang="en-GB" sz="1600" dirty="0"/>
          </a:p>
        </p:txBody>
      </p:sp>
      <p:sp>
        <p:nvSpPr>
          <p:cNvPr id="35" name="TextBox 34"/>
          <p:cNvSpPr txBox="1"/>
          <p:nvPr/>
        </p:nvSpPr>
        <p:spPr>
          <a:xfrm>
            <a:off x="7452320" y="4254187"/>
            <a:ext cx="1469676" cy="830997"/>
          </a:xfrm>
          <a:prstGeom prst="rect">
            <a:avLst/>
          </a:prstGeom>
          <a:noFill/>
        </p:spPr>
        <p:txBody>
          <a:bodyPr wrap="square" rtlCol="0">
            <a:spAutoFit/>
          </a:bodyPr>
          <a:lstStyle/>
          <a:p>
            <a:r>
              <a:rPr lang="en-GB" sz="1600" dirty="0" smtClean="0"/>
              <a:t>Conventional drainage &amp; SuDS</a:t>
            </a:r>
            <a:endParaRPr lang="en-GB" sz="1600" dirty="0"/>
          </a:p>
        </p:txBody>
      </p:sp>
      <p:sp>
        <p:nvSpPr>
          <p:cNvPr id="36" name="TextBox 35"/>
          <p:cNvSpPr txBox="1"/>
          <p:nvPr/>
        </p:nvSpPr>
        <p:spPr>
          <a:xfrm>
            <a:off x="7452320" y="5415607"/>
            <a:ext cx="1045019" cy="830997"/>
          </a:xfrm>
          <a:prstGeom prst="rect">
            <a:avLst/>
          </a:prstGeom>
          <a:noFill/>
        </p:spPr>
        <p:txBody>
          <a:bodyPr wrap="square" rtlCol="0">
            <a:spAutoFit/>
          </a:bodyPr>
          <a:lstStyle/>
          <a:p>
            <a:r>
              <a:rPr lang="en-GB" sz="1600" dirty="0" smtClean="0"/>
              <a:t>Drainage </a:t>
            </a:r>
            <a:r>
              <a:rPr lang="en-GB" sz="1600" dirty="0"/>
              <a:t> </a:t>
            </a:r>
            <a:r>
              <a:rPr lang="en-GB" sz="1600" dirty="0" smtClean="0"/>
              <a:t>- public health</a:t>
            </a:r>
            <a:endParaRPr lang="en-GB" sz="1600" dirty="0"/>
          </a:p>
        </p:txBody>
      </p:sp>
      <p:sp>
        <p:nvSpPr>
          <p:cNvPr id="41" name="Right Triangle 2"/>
          <p:cNvSpPr/>
          <p:nvPr/>
        </p:nvSpPr>
        <p:spPr>
          <a:xfrm rot="14784344">
            <a:off x="3357196" y="389122"/>
            <a:ext cx="1724198" cy="7402900"/>
          </a:xfrm>
          <a:custGeom>
            <a:avLst/>
            <a:gdLst>
              <a:gd name="connsiteX0" fmla="*/ 0 w 1665736"/>
              <a:gd name="connsiteY0" fmla="*/ 7377366 h 7377366"/>
              <a:gd name="connsiteX1" fmla="*/ 0 w 1665736"/>
              <a:gd name="connsiteY1" fmla="*/ 0 h 7377366"/>
              <a:gd name="connsiteX2" fmla="*/ 1665736 w 1665736"/>
              <a:gd name="connsiteY2" fmla="*/ 7377366 h 7377366"/>
              <a:gd name="connsiteX3" fmla="*/ 0 w 1665736"/>
              <a:gd name="connsiteY3" fmla="*/ 7377366 h 7377366"/>
              <a:gd name="connsiteX0" fmla="*/ 439244 w 1665736"/>
              <a:gd name="connsiteY0" fmla="*/ 6849859 h 7377366"/>
              <a:gd name="connsiteX1" fmla="*/ 0 w 1665736"/>
              <a:gd name="connsiteY1" fmla="*/ 0 h 7377366"/>
              <a:gd name="connsiteX2" fmla="*/ 1665736 w 1665736"/>
              <a:gd name="connsiteY2" fmla="*/ 7377366 h 7377366"/>
              <a:gd name="connsiteX3" fmla="*/ 439244 w 1665736"/>
              <a:gd name="connsiteY3" fmla="*/ 6849859 h 7377366"/>
              <a:gd name="connsiteX0" fmla="*/ 439244 w 1724198"/>
              <a:gd name="connsiteY0" fmla="*/ 6849859 h 7402900"/>
              <a:gd name="connsiteX1" fmla="*/ 0 w 1724198"/>
              <a:gd name="connsiteY1" fmla="*/ 0 h 7402900"/>
              <a:gd name="connsiteX2" fmla="*/ 1724198 w 1724198"/>
              <a:gd name="connsiteY2" fmla="*/ 7402900 h 7402900"/>
              <a:gd name="connsiteX3" fmla="*/ 439244 w 1724198"/>
              <a:gd name="connsiteY3" fmla="*/ 6849859 h 7402900"/>
              <a:gd name="connsiteX0" fmla="*/ 433755 w 1724198"/>
              <a:gd name="connsiteY0" fmla="*/ 6835859 h 7402900"/>
              <a:gd name="connsiteX1" fmla="*/ 0 w 1724198"/>
              <a:gd name="connsiteY1" fmla="*/ 0 h 7402900"/>
              <a:gd name="connsiteX2" fmla="*/ 1724198 w 1724198"/>
              <a:gd name="connsiteY2" fmla="*/ 7402900 h 7402900"/>
              <a:gd name="connsiteX3" fmla="*/ 433755 w 1724198"/>
              <a:gd name="connsiteY3" fmla="*/ 6835859 h 7402900"/>
            </a:gdLst>
            <a:ahLst/>
            <a:cxnLst>
              <a:cxn ang="0">
                <a:pos x="connsiteX0" y="connsiteY0"/>
              </a:cxn>
              <a:cxn ang="0">
                <a:pos x="connsiteX1" y="connsiteY1"/>
              </a:cxn>
              <a:cxn ang="0">
                <a:pos x="connsiteX2" y="connsiteY2"/>
              </a:cxn>
              <a:cxn ang="0">
                <a:pos x="connsiteX3" y="connsiteY3"/>
              </a:cxn>
            </a:cxnLst>
            <a:rect l="l" t="t" r="r" b="b"/>
            <a:pathLst>
              <a:path w="1724198" h="7402900">
                <a:moveTo>
                  <a:pt x="433755" y="6835859"/>
                </a:moveTo>
                <a:lnTo>
                  <a:pt x="0" y="0"/>
                </a:lnTo>
                <a:lnTo>
                  <a:pt x="1724198" y="7402900"/>
                </a:lnTo>
                <a:lnTo>
                  <a:pt x="433755" y="6835859"/>
                </a:lnTo>
                <a:close/>
              </a:path>
            </a:pathLst>
          </a:custGeom>
          <a:gradFill>
            <a:gsLst>
              <a:gs pos="7000">
                <a:srgbClr val="00B050"/>
              </a:gs>
              <a:gs pos="45000">
                <a:srgbClr val="FFF200"/>
              </a:gs>
              <a:gs pos="32000">
                <a:srgbClr val="FFFF00"/>
              </a:gs>
              <a:gs pos="57000">
                <a:srgbClr val="FFD200"/>
              </a:gs>
              <a:gs pos="74000">
                <a:srgbClr val="FFC000"/>
              </a:gs>
              <a:gs pos="89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3" name="Oval 42"/>
          <p:cNvSpPr/>
          <p:nvPr/>
        </p:nvSpPr>
        <p:spPr>
          <a:xfrm>
            <a:off x="3563326" y="4540476"/>
            <a:ext cx="360040" cy="360000"/>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tx1"/>
                </a:solidFill>
              </a:rPr>
              <a:t>2</a:t>
            </a:r>
          </a:p>
        </p:txBody>
      </p:sp>
      <p:sp>
        <p:nvSpPr>
          <p:cNvPr id="44" name="Oval 43"/>
          <p:cNvSpPr/>
          <p:nvPr/>
        </p:nvSpPr>
        <p:spPr>
          <a:xfrm>
            <a:off x="5220072" y="3472622"/>
            <a:ext cx="360040" cy="360000"/>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45" name="Oval 44"/>
          <p:cNvSpPr/>
          <p:nvPr/>
        </p:nvSpPr>
        <p:spPr>
          <a:xfrm>
            <a:off x="6620053" y="2608526"/>
            <a:ext cx="360040" cy="360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46" name="Oval 45"/>
          <p:cNvSpPr/>
          <p:nvPr/>
        </p:nvSpPr>
        <p:spPr>
          <a:xfrm>
            <a:off x="2253230" y="5373256"/>
            <a:ext cx="360040" cy="360000"/>
          </a:xfrm>
          <a:prstGeom prst="ellipse">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37" name="Title 1"/>
          <p:cNvSpPr>
            <a:spLocks noGrp="1"/>
          </p:cNvSpPr>
          <p:nvPr>
            <p:ph type="title"/>
          </p:nvPr>
        </p:nvSpPr>
        <p:spPr>
          <a:xfrm>
            <a:off x="323528" y="53752"/>
            <a:ext cx="7333048" cy="1143000"/>
          </a:xfrm>
        </p:spPr>
        <p:txBody>
          <a:bodyPr/>
          <a:lstStyle/>
          <a:p>
            <a:r>
              <a:rPr lang="en-GB" dirty="0" smtClean="0"/>
              <a:t>Recognising ‘</a:t>
            </a:r>
            <a:r>
              <a:rPr lang="en-GB" dirty="0"/>
              <a:t>exceedance</a:t>
            </a:r>
            <a:r>
              <a:rPr lang="en-GB" dirty="0" smtClean="0"/>
              <a:t>’ events</a:t>
            </a:r>
            <a:endParaRPr lang="en-GB" dirty="0"/>
          </a:p>
        </p:txBody>
      </p:sp>
    </p:spTree>
    <p:extLst>
      <p:ext uri="{BB962C8B-B14F-4D97-AF65-F5344CB8AC3E}">
        <p14:creationId xmlns:p14="http://schemas.microsoft.com/office/powerpoint/2010/main" val="3562019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CIRIA slide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CIRIA slide master</Template>
  <TotalTime>1816</TotalTime>
  <Words>3139</Words>
  <Application>Microsoft Office PowerPoint</Application>
  <PresentationFormat>On-screen Show (4:3)</PresentationFormat>
  <Paragraphs>307</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CIRIA slide master</vt:lpstr>
      <vt:lpstr>Safe routes for urban flooding</vt:lpstr>
      <vt:lpstr>Overview </vt:lpstr>
      <vt:lpstr>Encouraging the uptake of designing for exceedance</vt:lpstr>
      <vt:lpstr>What standard do we design drainage to?</vt:lpstr>
      <vt:lpstr>What is exceedance?</vt:lpstr>
      <vt:lpstr>Recognising ‘exceedance’ events</vt:lpstr>
      <vt:lpstr>PowerPoint Presentation</vt:lpstr>
      <vt:lpstr>Recognising ‘exceedance’ events</vt:lpstr>
      <vt:lpstr>Recognising ‘exceedance’ events</vt:lpstr>
      <vt:lpstr>What happens when the drainage capacity is exceeded?</vt:lpstr>
      <vt:lpstr>We have choices:</vt:lpstr>
      <vt:lpstr>The benefits of designing for exceedance</vt:lpstr>
      <vt:lpstr>So how might we manage exceedance?</vt:lpstr>
      <vt:lpstr>Examples of managing exceedance - Aston</vt:lpstr>
      <vt:lpstr>Examples of managing exceedance - Dublin</vt:lpstr>
      <vt:lpstr>Examples of managing exceedance – Camborne Poole Redruth</vt:lpstr>
      <vt:lpstr>What makes a success – working together</vt:lpstr>
      <vt:lpstr>What makes a success – attention to detail</vt:lpstr>
      <vt:lpstr>What makes a success – creating spaces in places</vt:lpstr>
      <vt:lpstr>Next steps to encourage this approach</vt:lpstr>
      <vt:lpstr>Recommendations based on learning</vt:lpstr>
      <vt:lpstr>Final thoughts</vt:lpstr>
      <vt:lpstr>www.susdrain.org</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manage urban flooding</dc:title>
  <dc:creator>Christopher Digman</dc:creator>
  <cp:lastModifiedBy>Paul Shaffer</cp:lastModifiedBy>
  <cp:revision>81</cp:revision>
  <dcterms:created xsi:type="dcterms:W3CDTF">2014-03-18T15:54:00Z</dcterms:created>
  <dcterms:modified xsi:type="dcterms:W3CDTF">2014-06-27T14:34:45Z</dcterms:modified>
</cp:coreProperties>
</file>